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6" Type="http://schemas.microsoft.com/office/2020/02/relationships/classificationlabels" Target="docMetadata/LabelInfo.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4"/>
  </p:sldMasterIdLst>
  <p:notesMasterIdLst>
    <p:notesMasterId r:id="rId19"/>
  </p:notesMasterIdLst>
  <p:sldIdLst>
    <p:sldId id="256" r:id="rId5"/>
    <p:sldId id="257" r:id="rId6"/>
    <p:sldId id="258" r:id="rId7"/>
    <p:sldId id="260" r:id="rId8"/>
    <p:sldId id="265" r:id="rId9"/>
    <p:sldId id="266" r:id="rId10"/>
    <p:sldId id="264" r:id="rId11"/>
    <p:sldId id="261" r:id="rId12"/>
    <p:sldId id="267" r:id="rId13"/>
    <p:sldId id="259" r:id="rId14"/>
    <p:sldId id="262" r:id="rId15"/>
    <p:sldId id="263" r:id="rId16"/>
    <p:sldId id="269" r:id="rId17"/>
    <p:sldId id="268" r:id="rId18"/>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EC5139BB-19FE-41A9-BC75-501E12C9D759}" v="21" dt="2022-10-03T17:04:37.582"/>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8025" autoAdjust="0"/>
    <p:restoredTop sz="94660"/>
  </p:normalViewPr>
  <p:slideViewPr>
    <p:cSldViewPr snapToGrid="0">
      <p:cViewPr varScale="1">
        <p:scale>
          <a:sx n="67" d="100"/>
          <a:sy n="67" d="100"/>
        </p:scale>
        <p:origin x="528" y="4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3" Type="http://schemas.openxmlformats.org/officeDocument/2006/relationships/customXml" Target="../customXml/item3.xml"/><Relationship Id="rId21" Type="http://schemas.openxmlformats.org/officeDocument/2006/relationships/viewProps" Target="viewProps.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microsoft.com/office/2015/10/relationships/revisionInfo" Target="revisionInfo.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notesMaster" Target="notesMasters/notesMaster1.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28E57079-0292-444E-8C6A-4035A7C83D6E}" type="datetimeFigureOut">
              <a:rPr lang="en-US" smtClean="0"/>
              <a:t>11/4/2022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08F2F8D-6D0F-4E30-8FB7-27CEE900FAC1}" type="slidenum">
              <a:rPr lang="en-US" smtClean="0"/>
              <a:t>‹#›</a:t>
            </a:fld>
            <a:endParaRPr lang="en-US"/>
          </a:p>
        </p:txBody>
      </p:sp>
    </p:spTree>
    <p:extLst>
      <p:ext uri="{BB962C8B-B14F-4D97-AF65-F5344CB8AC3E}">
        <p14:creationId xmlns:p14="http://schemas.microsoft.com/office/powerpoint/2010/main" val="7602238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13514E-83FB-C08E-79BA-A9E428FFF709}"/>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F7549C39-7B6C-3AA6-12F1-6DC7AAF042C3}"/>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D818C12-438E-00A9-48E6-43DC9E212ADF}"/>
              </a:ext>
            </a:extLst>
          </p:cNvPr>
          <p:cNvSpPr>
            <a:spLocks noGrp="1"/>
          </p:cNvSpPr>
          <p:nvPr>
            <p:ph type="dt" sz="half" idx="10"/>
          </p:nvPr>
        </p:nvSpPr>
        <p:spPr/>
        <p:txBody>
          <a:bodyPr/>
          <a:lstStyle/>
          <a:p>
            <a:fld id="{01E00FC1-599C-4999-9835-9D8F75289441}" type="datetime1">
              <a:rPr lang="en-US" smtClean="0"/>
              <a:t>11/4/2022</a:t>
            </a:fld>
            <a:endParaRPr lang="en-US"/>
          </a:p>
        </p:txBody>
      </p:sp>
      <p:sp>
        <p:nvSpPr>
          <p:cNvPr id="5" name="Footer Placeholder 4">
            <a:extLst>
              <a:ext uri="{FF2B5EF4-FFF2-40B4-BE49-F238E27FC236}">
                <a16:creationId xmlns:a16="http://schemas.microsoft.com/office/drawing/2014/main" id="{6DBA36DF-EB39-0FB7-FF50-4C4750C67FCA}"/>
              </a:ext>
            </a:extLst>
          </p:cNvPr>
          <p:cNvSpPr>
            <a:spLocks noGrp="1"/>
          </p:cNvSpPr>
          <p:nvPr>
            <p:ph type="ftr" sz="quarter" idx="11"/>
          </p:nvPr>
        </p:nvSpPr>
        <p:spPr/>
        <p:txBody>
          <a:bodyPr/>
          <a:lstStyle/>
          <a:p>
            <a:r>
              <a:rPr lang="en-US"/>
              <a:t>All images used from Microsoft PowerPoint (version 2205) stock images</a:t>
            </a:r>
          </a:p>
        </p:txBody>
      </p:sp>
      <p:sp>
        <p:nvSpPr>
          <p:cNvPr id="6" name="Slide Number Placeholder 5">
            <a:extLst>
              <a:ext uri="{FF2B5EF4-FFF2-40B4-BE49-F238E27FC236}">
                <a16:creationId xmlns:a16="http://schemas.microsoft.com/office/drawing/2014/main" id="{4558FD16-9B30-DCF8-57CE-BD7624CA2586}"/>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3208279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B296C-90BC-1EED-6911-206D2E2E45D5}"/>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3666A0A2-CF05-CE05-016B-8F2BC1900B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C16D173-9EEE-D360-A978-CEE418B743A6}"/>
              </a:ext>
            </a:extLst>
          </p:cNvPr>
          <p:cNvSpPr>
            <a:spLocks noGrp="1"/>
          </p:cNvSpPr>
          <p:nvPr>
            <p:ph type="dt" sz="half" idx="10"/>
          </p:nvPr>
        </p:nvSpPr>
        <p:spPr/>
        <p:txBody>
          <a:bodyPr/>
          <a:lstStyle/>
          <a:p>
            <a:fld id="{DCAFFC0C-A468-429A-B92F-A4CBA976DECB}" type="datetime1">
              <a:rPr lang="en-US" smtClean="0"/>
              <a:t>11/4/2022</a:t>
            </a:fld>
            <a:endParaRPr lang="en-US"/>
          </a:p>
        </p:txBody>
      </p:sp>
      <p:sp>
        <p:nvSpPr>
          <p:cNvPr id="5" name="Footer Placeholder 4">
            <a:extLst>
              <a:ext uri="{FF2B5EF4-FFF2-40B4-BE49-F238E27FC236}">
                <a16:creationId xmlns:a16="http://schemas.microsoft.com/office/drawing/2014/main" id="{97A9DD5D-4B46-5FAC-81B1-3D560E7983C1}"/>
              </a:ext>
            </a:extLst>
          </p:cNvPr>
          <p:cNvSpPr>
            <a:spLocks noGrp="1"/>
          </p:cNvSpPr>
          <p:nvPr>
            <p:ph type="ftr" sz="quarter" idx="11"/>
          </p:nvPr>
        </p:nvSpPr>
        <p:spPr/>
        <p:txBody>
          <a:bodyPr/>
          <a:lstStyle/>
          <a:p>
            <a:r>
              <a:rPr lang="en-US"/>
              <a:t>All images used from Microsoft PowerPoint (version 2205) stock images</a:t>
            </a:r>
          </a:p>
        </p:txBody>
      </p:sp>
      <p:sp>
        <p:nvSpPr>
          <p:cNvPr id="6" name="Slide Number Placeholder 5">
            <a:extLst>
              <a:ext uri="{FF2B5EF4-FFF2-40B4-BE49-F238E27FC236}">
                <a16:creationId xmlns:a16="http://schemas.microsoft.com/office/drawing/2014/main" id="{357EA1E2-EAA9-C451-5D13-C936049D483F}"/>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224246481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329387A-6748-CAAB-F35D-662203EC4D3E}"/>
              </a:ext>
            </a:extLst>
          </p:cNvPr>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A2A44239-50F9-11E2-A621-896A8DB7C5C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2821AA9B-7804-37A6-D7C0-F3BDC7061A90}"/>
              </a:ext>
            </a:extLst>
          </p:cNvPr>
          <p:cNvSpPr>
            <a:spLocks noGrp="1"/>
          </p:cNvSpPr>
          <p:nvPr>
            <p:ph type="dt" sz="half" idx="10"/>
          </p:nvPr>
        </p:nvSpPr>
        <p:spPr/>
        <p:txBody>
          <a:bodyPr/>
          <a:lstStyle/>
          <a:p>
            <a:fld id="{91372101-074D-43C8-925D-C1598A781A97}" type="datetime1">
              <a:rPr lang="en-US" smtClean="0"/>
              <a:t>11/4/2022</a:t>
            </a:fld>
            <a:endParaRPr lang="en-US"/>
          </a:p>
        </p:txBody>
      </p:sp>
      <p:sp>
        <p:nvSpPr>
          <p:cNvPr id="5" name="Footer Placeholder 4">
            <a:extLst>
              <a:ext uri="{FF2B5EF4-FFF2-40B4-BE49-F238E27FC236}">
                <a16:creationId xmlns:a16="http://schemas.microsoft.com/office/drawing/2014/main" id="{700A93EC-E149-1696-3543-5F85D8E9728A}"/>
              </a:ext>
            </a:extLst>
          </p:cNvPr>
          <p:cNvSpPr>
            <a:spLocks noGrp="1"/>
          </p:cNvSpPr>
          <p:nvPr>
            <p:ph type="ftr" sz="quarter" idx="11"/>
          </p:nvPr>
        </p:nvSpPr>
        <p:spPr/>
        <p:txBody>
          <a:bodyPr/>
          <a:lstStyle/>
          <a:p>
            <a:r>
              <a:rPr lang="en-US"/>
              <a:t>All images used from Microsoft PowerPoint (version 2205) stock images</a:t>
            </a:r>
          </a:p>
        </p:txBody>
      </p:sp>
      <p:sp>
        <p:nvSpPr>
          <p:cNvPr id="6" name="Slide Number Placeholder 5">
            <a:extLst>
              <a:ext uri="{FF2B5EF4-FFF2-40B4-BE49-F238E27FC236}">
                <a16:creationId xmlns:a16="http://schemas.microsoft.com/office/drawing/2014/main" id="{764117E2-6607-CA46-57B4-695CFDA06C83}"/>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134052218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867B02-2B67-B80D-AD90-D54E76CE9541}"/>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C0BA7B1F-F4A4-F9EC-E1EF-E7181EBBC67F}"/>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40A18D-3BC7-A3FA-B2D0-2F3AF5F366C6}"/>
              </a:ext>
            </a:extLst>
          </p:cNvPr>
          <p:cNvSpPr>
            <a:spLocks noGrp="1"/>
          </p:cNvSpPr>
          <p:nvPr>
            <p:ph type="dt" sz="half" idx="10"/>
          </p:nvPr>
        </p:nvSpPr>
        <p:spPr/>
        <p:txBody>
          <a:bodyPr/>
          <a:lstStyle/>
          <a:p>
            <a:fld id="{D7995024-6A8E-4753-9CC1-474749988EDE}" type="datetime1">
              <a:rPr lang="en-US" smtClean="0"/>
              <a:t>11/4/2022</a:t>
            </a:fld>
            <a:endParaRPr lang="en-US"/>
          </a:p>
        </p:txBody>
      </p:sp>
      <p:sp>
        <p:nvSpPr>
          <p:cNvPr id="5" name="Footer Placeholder 4">
            <a:extLst>
              <a:ext uri="{FF2B5EF4-FFF2-40B4-BE49-F238E27FC236}">
                <a16:creationId xmlns:a16="http://schemas.microsoft.com/office/drawing/2014/main" id="{9FEB776B-32C0-1F3C-B311-B96C5B72865A}"/>
              </a:ext>
            </a:extLst>
          </p:cNvPr>
          <p:cNvSpPr>
            <a:spLocks noGrp="1"/>
          </p:cNvSpPr>
          <p:nvPr>
            <p:ph type="ftr" sz="quarter" idx="11"/>
          </p:nvPr>
        </p:nvSpPr>
        <p:spPr/>
        <p:txBody>
          <a:bodyPr/>
          <a:lstStyle/>
          <a:p>
            <a:r>
              <a:rPr lang="en-US"/>
              <a:t>All images used from Microsoft PowerPoint (version 2205) stock images</a:t>
            </a:r>
          </a:p>
        </p:txBody>
      </p:sp>
      <p:sp>
        <p:nvSpPr>
          <p:cNvPr id="6" name="Slide Number Placeholder 5">
            <a:extLst>
              <a:ext uri="{FF2B5EF4-FFF2-40B4-BE49-F238E27FC236}">
                <a16:creationId xmlns:a16="http://schemas.microsoft.com/office/drawing/2014/main" id="{D1E747B6-2352-DCDE-F633-77183248B5BF}"/>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2487425786"/>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17A202-62DD-E393-0B5A-9B1225939CE0}"/>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557886B8-CE59-FABF-CD3F-856214AE6635}"/>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D5C124D-EC06-8358-EADD-BC3D72C1480E}"/>
              </a:ext>
            </a:extLst>
          </p:cNvPr>
          <p:cNvSpPr>
            <a:spLocks noGrp="1"/>
          </p:cNvSpPr>
          <p:nvPr>
            <p:ph type="dt" sz="half" idx="10"/>
          </p:nvPr>
        </p:nvSpPr>
        <p:spPr/>
        <p:txBody>
          <a:bodyPr/>
          <a:lstStyle/>
          <a:p>
            <a:fld id="{A01A3B02-1F56-4DD6-BC7D-C764467C37AC}" type="datetime1">
              <a:rPr lang="en-US" smtClean="0"/>
              <a:t>11/4/2022</a:t>
            </a:fld>
            <a:endParaRPr lang="en-US"/>
          </a:p>
        </p:txBody>
      </p:sp>
      <p:sp>
        <p:nvSpPr>
          <p:cNvPr id="5" name="Footer Placeholder 4">
            <a:extLst>
              <a:ext uri="{FF2B5EF4-FFF2-40B4-BE49-F238E27FC236}">
                <a16:creationId xmlns:a16="http://schemas.microsoft.com/office/drawing/2014/main" id="{E59FEB78-4E94-1B4E-3445-76324B93BC63}"/>
              </a:ext>
            </a:extLst>
          </p:cNvPr>
          <p:cNvSpPr>
            <a:spLocks noGrp="1"/>
          </p:cNvSpPr>
          <p:nvPr>
            <p:ph type="ftr" sz="quarter" idx="11"/>
          </p:nvPr>
        </p:nvSpPr>
        <p:spPr/>
        <p:txBody>
          <a:bodyPr/>
          <a:lstStyle/>
          <a:p>
            <a:r>
              <a:rPr lang="en-US"/>
              <a:t>All images used from Microsoft PowerPoint (version 2205) stock images</a:t>
            </a:r>
          </a:p>
        </p:txBody>
      </p:sp>
      <p:sp>
        <p:nvSpPr>
          <p:cNvPr id="6" name="Slide Number Placeholder 5">
            <a:extLst>
              <a:ext uri="{FF2B5EF4-FFF2-40B4-BE49-F238E27FC236}">
                <a16:creationId xmlns:a16="http://schemas.microsoft.com/office/drawing/2014/main" id="{461F4B08-CAF6-EB50-52DE-1B4B48139ECC}"/>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134687225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8611EC-8D6D-05D2-20AE-4264A133CA48}"/>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3B6435FE-0527-F2B1-11C3-BF59111965D6}"/>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06A1870-E112-8EB1-214D-9F046C6A1CEB}"/>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ED323BA-D315-5256-DB96-95D9CCBB4E63}"/>
              </a:ext>
            </a:extLst>
          </p:cNvPr>
          <p:cNvSpPr>
            <a:spLocks noGrp="1"/>
          </p:cNvSpPr>
          <p:nvPr>
            <p:ph type="dt" sz="half" idx="10"/>
          </p:nvPr>
        </p:nvSpPr>
        <p:spPr/>
        <p:txBody>
          <a:bodyPr/>
          <a:lstStyle/>
          <a:p>
            <a:fld id="{217317A3-255F-49E3-B11E-0D4BAC57BB8C}" type="datetime1">
              <a:rPr lang="en-US" smtClean="0"/>
              <a:t>11/4/2022</a:t>
            </a:fld>
            <a:endParaRPr lang="en-US"/>
          </a:p>
        </p:txBody>
      </p:sp>
      <p:sp>
        <p:nvSpPr>
          <p:cNvPr id="6" name="Footer Placeholder 5">
            <a:extLst>
              <a:ext uri="{FF2B5EF4-FFF2-40B4-BE49-F238E27FC236}">
                <a16:creationId xmlns:a16="http://schemas.microsoft.com/office/drawing/2014/main" id="{5B76D6E1-C3A9-8AE5-D49A-54125E7F00FC}"/>
              </a:ext>
            </a:extLst>
          </p:cNvPr>
          <p:cNvSpPr>
            <a:spLocks noGrp="1"/>
          </p:cNvSpPr>
          <p:nvPr>
            <p:ph type="ftr" sz="quarter" idx="11"/>
          </p:nvPr>
        </p:nvSpPr>
        <p:spPr/>
        <p:txBody>
          <a:bodyPr/>
          <a:lstStyle/>
          <a:p>
            <a:r>
              <a:rPr lang="en-US"/>
              <a:t>All images used from Microsoft PowerPoint (version 2205) stock images</a:t>
            </a:r>
          </a:p>
        </p:txBody>
      </p:sp>
      <p:sp>
        <p:nvSpPr>
          <p:cNvPr id="7" name="Slide Number Placeholder 6">
            <a:extLst>
              <a:ext uri="{FF2B5EF4-FFF2-40B4-BE49-F238E27FC236}">
                <a16:creationId xmlns:a16="http://schemas.microsoft.com/office/drawing/2014/main" id="{F99AB1CF-E38D-B369-1166-7AB2D7FABF84}"/>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278565178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D8EF80-BF96-C72C-27B1-E46F3E96B1BE}"/>
              </a:ext>
            </a:extLst>
          </p:cNvPr>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a:extLst>
              <a:ext uri="{FF2B5EF4-FFF2-40B4-BE49-F238E27FC236}">
                <a16:creationId xmlns:a16="http://schemas.microsoft.com/office/drawing/2014/main" id="{1643FC8E-E4B9-FEFF-627C-91CADFC5C2C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62BE26F-F282-7D21-50DF-938CB1293EE6}"/>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02B6B4FA-B643-0AB7-E39A-EFC5E3415BCF}"/>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50AB85B-3B2C-3149-527F-8811F4312976}"/>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D4AE065-2EC3-ADF8-9DE7-9463D165167B}"/>
              </a:ext>
            </a:extLst>
          </p:cNvPr>
          <p:cNvSpPr>
            <a:spLocks noGrp="1"/>
          </p:cNvSpPr>
          <p:nvPr>
            <p:ph type="dt" sz="half" idx="10"/>
          </p:nvPr>
        </p:nvSpPr>
        <p:spPr/>
        <p:txBody>
          <a:bodyPr/>
          <a:lstStyle/>
          <a:p>
            <a:fld id="{9BE39D8B-8390-47CC-96B7-1D8E99C33350}" type="datetime1">
              <a:rPr lang="en-US" smtClean="0"/>
              <a:t>11/4/2022</a:t>
            </a:fld>
            <a:endParaRPr lang="en-US"/>
          </a:p>
        </p:txBody>
      </p:sp>
      <p:sp>
        <p:nvSpPr>
          <p:cNvPr id="8" name="Footer Placeholder 7">
            <a:extLst>
              <a:ext uri="{FF2B5EF4-FFF2-40B4-BE49-F238E27FC236}">
                <a16:creationId xmlns:a16="http://schemas.microsoft.com/office/drawing/2014/main" id="{91A744E0-82A6-8C7F-000E-DDB837B1B372}"/>
              </a:ext>
            </a:extLst>
          </p:cNvPr>
          <p:cNvSpPr>
            <a:spLocks noGrp="1"/>
          </p:cNvSpPr>
          <p:nvPr>
            <p:ph type="ftr" sz="quarter" idx="11"/>
          </p:nvPr>
        </p:nvSpPr>
        <p:spPr/>
        <p:txBody>
          <a:bodyPr/>
          <a:lstStyle/>
          <a:p>
            <a:r>
              <a:rPr lang="en-US"/>
              <a:t>All images used from Microsoft PowerPoint (version 2205) stock images</a:t>
            </a:r>
          </a:p>
        </p:txBody>
      </p:sp>
      <p:sp>
        <p:nvSpPr>
          <p:cNvPr id="9" name="Slide Number Placeholder 8">
            <a:extLst>
              <a:ext uri="{FF2B5EF4-FFF2-40B4-BE49-F238E27FC236}">
                <a16:creationId xmlns:a16="http://schemas.microsoft.com/office/drawing/2014/main" id="{26D952FA-5AB6-EC94-22C1-A4FA89EC7C8A}"/>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25746540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D3F318C-871B-7705-9B06-D11DD21FA0A6}"/>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E72959FC-CFEE-DDAA-9FB6-7DC26394F2CF}"/>
              </a:ext>
            </a:extLst>
          </p:cNvPr>
          <p:cNvSpPr>
            <a:spLocks noGrp="1"/>
          </p:cNvSpPr>
          <p:nvPr>
            <p:ph type="dt" sz="half" idx="10"/>
          </p:nvPr>
        </p:nvSpPr>
        <p:spPr/>
        <p:txBody>
          <a:bodyPr/>
          <a:lstStyle/>
          <a:p>
            <a:fld id="{1B34A74A-E638-4F81-B7EF-869324D0375D}" type="datetime1">
              <a:rPr lang="en-US" smtClean="0"/>
              <a:t>11/4/2022</a:t>
            </a:fld>
            <a:endParaRPr lang="en-US"/>
          </a:p>
        </p:txBody>
      </p:sp>
      <p:sp>
        <p:nvSpPr>
          <p:cNvPr id="4" name="Footer Placeholder 3">
            <a:extLst>
              <a:ext uri="{FF2B5EF4-FFF2-40B4-BE49-F238E27FC236}">
                <a16:creationId xmlns:a16="http://schemas.microsoft.com/office/drawing/2014/main" id="{4A39F03B-3043-6AA4-85ED-BF6375B5C756}"/>
              </a:ext>
            </a:extLst>
          </p:cNvPr>
          <p:cNvSpPr>
            <a:spLocks noGrp="1"/>
          </p:cNvSpPr>
          <p:nvPr>
            <p:ph type="ftr" sz="quarter" idx="11"/>
          </p:nvPr>
        </p:nvSpPr>
        <p:spPr/>
        <p:txBody>
          <a:bodyPr/>
          <a:lstStyle/>
          <a:p>
            <a:r>
              <a:rPr lang="en-US"/>
              <a:t>All images used from Microsoft PowerPoint (version 2205) stock images</a:t>
            </a:r>
          </a:p>
        </p:txBody>
      </p:sp>
      <p:sp>
        <p:nvSpPr>
          <p:cNvPr id="5" name="Slide Number Placeholder 4">
            <a:extLst>
              <a:ext uri="{FF2B5EF4-FFF2-40B4-BE49-F238E27FC236}">
                <a16:creationId xmlns:a16="http://schemas.microsoft.com/office/drawing/2014/main" id="{2884A088-6700-51C1-7570-0FEDC536CCFD}"/>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48218823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0AC1CCA6-9B10-67A5-BEBF-B4BBDB8D7FCB}"/>
              </a:ext>
            </a:extLst>
          </p:cNvPr>
          <p:cNvSpPr>
            <a:spLocks noGrp="1"/>
          </p:cNvSpPr>
          <p:nvPr>
            <p:ph type="dt" sz="half" idx="10"/>
          </p:nvPr>
        </p:nvSpPr>
        <p:spPr/>
        <p:txBody>
          <a:bodyPr/>
          <a:lstStyle/>
          <a:p>
            <a:fld id="{E4F605BF-6793-4D09-A7DF-7479B2D0463C}" type="datetime1">
              <a:rPr lang="en-US" smtClean="0"/>
              <a:t>11/4/2022</a:t>
            </a:fld>
            <a:endParaRPr lang="en-US"/>
          </a:p>
        </p:txBody>
      </p:sp>
      <p:sp>
        <p:nvSpPr>
          <p:cNvPr id="3" name="Footer Placeholder 2">
            <a:extLst>
              <a:ext uri="{FF2B5EF4-FFF2-40B4-BE49-F238E27FC236}">
                <a16:creationId xmlns:a16="http://schemas.microsoft.com/office/drawing/2014/main" id="{37FDA467-EE21-8A81-0C52-030EC9DA78AF}"/>
              </a:ext>
            </a:extLst>
          </p:cNvPr>
          <p:cNvSpPr>
            <a:spLocks noGrp="1"/>
          </p:cNvSpPr>
          <p:nvPr>
            <p:ph type="ftr" sz="quarter" idx="11"/>
          </p:nvPr>
        </p:nvSpPr>
        <p:spPr/>
        <p:txBody>
          <a:bodyPr/>
          <a:lstStyle/>
          <a:p>
            <a:r>
              <a:rPr lang="en-US"/>
              <a:t>All images used from Microsoft PowerPoint (version 2205) stock images</a:t>
            </a:r>
          </a:p>
        </p:txBody>
      </p:sp>
      <p:sp>
        <p:nvSpPr>
          <p:cNvPr id="4" name="Slide Number Placeholder 3">
            <a:extLst>
              <a:ext uri="{FF2B5EF4-FFF2-40B4-BE49-F238E27FC236}">
                <a16:creationId xmlns:a16="http://schemas.microsoft.com/office/drawing/2014/main" id="{45E94F20-1EE8-E095-B999-6F12F13872A8}"/>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359691454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A62382-3D0B-60DE-39AB-8B1BE8710CE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FB039C15-1C43-7039-44EC-A6D2235585A5}"/>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BEB4D76D-1E61-1307-6E26-247B3A2A30E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0E82028B-1B76-6300-CFAC-3C43ACAD5EF0}"/>
              </a:ext>
            </a:extLst>
          </p:cNvPr>
          <p:cNvSpPr>
            <a:spLocks noGrp="1"/>
          </p:cNvSpPr>
          <p:nvPr>
            <p:ph type="dt" sz="half" idx="10"/>
          </p:nvPr>
        </p:nvSpPr>
        <p:spPr/>
        <p:txBody>
          <a:bodyPr/>
          <a:lstStyle/>
          <a:p>
            <a:fld id="{333ACB87-343D-43E6-8B35-5377B7F13131}" type="datetime1">
              <a:rPr lang="en-US" smtClean="0"/>
              <a:t>11/4/2022</a:t>
            </a:fld>
            <a:endParaRPr lang="en-US"/>
          </a:p>
        </p:txBody>
      </p:sp>
      <p:sp>
        <p:nvSpPr>
          <p:cNvPr id="6" name="Footer Placeholder 5">
            <a:extLst>
              <a:ext uri="{FF2B5EF4-FFF2-40B4-BE49-F238E27FC236}">
                <a16:creationId xmlns:a16="http://schemas.microsoft.com/office/drawing/2014/main" id="{A9B568AB-4C13-06C7-D199-B1F3EB8C2880}"/>
              </a:ext>
            </a:extLst>
          </p:cNvPr>
          <p:cNvSpPr>
            <a:spLocks noGrp="1"/>
          </p:cNvSpPr>
          <p:nvPr>
            <p:ph type="ftr" sz="quarter" idx="11"/>
          </p:nvPr>
        </p:nvSpPr>
        <p:spPr/>
        <p:txBody>
          <a:bodyPr/>
          <a:lstStyle/>
          <a:p>
            <a:r>
              <a:rPr lang="en-US"/>
              <a:t>All images used from Microsoft PowerPoint (version 2205) stock images</a:t>
            </a:r>
          </a:p>
        </p:txBody>
      </p:sp>
      <p:sp>
        <p:nvSpPr>
          <p:cNvPr id="7" name="Slide Number Placeholder 6">
            <a:extLst>
              <a:ext uri="{FF2B5EF4-FFF2-40B4-BE49-F238E27FC236}">
                <a16:creationId xmlns:a16="http://schemas.microsoft.com/office/drawing/2014/main" id="{05B42A5C-0A7F-1E1C-3E32-7C4BCEB45FC9}"/>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316487208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3AD906-9440-D493-ACAE-CC3907BA16C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43C33B-69CC-38A4-2A4C-A42E2C6F325F}"/>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575E6EA2-9B92-C254-26E6-53A91AF58A16}"/>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4698126-C905-C3C8-2526-3C70E5B9B0EC}"/>
              </a:ext>
            </a:extLst>
          </p:cNvPr>
          <p:cNvSpPr>
            <a:spLocks noGrp="1"/>
          </p:cNvSpPr>
          <p:nvPr>
            <p:ph type="dt" sz="half" idx="10"/>
          </p:nvPr>
        </p:nvSpPr>
        <p:spPr/>
        <p:txBody>
          <a:bodyPr/>
          <a:lstStyle/>
          <a:p>
            <a:fld id="{26E1EDAC-9B04-4495-8860-C8AEC9C844E7}" type="datetime1">
              <a:rPr lang="en-US" smtClean="0"/>
              <a:t>11/4/2022</a:t>
            </a:fld>
            <a:endParaRPr lang="en-US"/>
          </a:p>
        </p:txBody>
      </p:sp>
      <p:sp>
        <p:nvSpPr>
          <p:cNvPr id="6" name="Footer Placeholder 5">
            <a:extLst>
              <a:ext uri="{FF2B5EF4-FFF2-40B4-BE49-F238E27FC236}">
                <a16:creationId xmlns:a16="http://schemas.microsoft.com/office/drawing/2014/main" id="{0413DA1C-910C-50FC-E003-358A30F7F8C0}"/>
              </a:ext>
            </a:extLst>
          </p:cNvPr>
          <p:cNvSpPr>
            <a:spLocks noGrp="1"/>
          </p:cNvSpPr>
          <p:nvPr>
            <p:ph type="ftr" sz="quarter" idx="11"/>
          </p:nvPr>
        </p:nvSpPr>
        <p:spPr/>
        <p:txBody>
          <a:bodyPr/>
          <a:lstStyle/>
          <a:p>
            <a:r>
              <a:rPr lang="en-US"/>
              <a:t>All images used from Microsoft PowerPoint (version 2205) stock images</a:t>
            </a:r>
          </a:p>
        </p:txBody>
      </p:sp>
      <p:sp>
        <p:nvSpPr>
          <p:cNvPr id="7" name="Slide Number Placeholder 6">
            <a:extLst>
              <a:ext uri="{FF2B5EF4-FFF2-40B4-BE49-F238E27FC236}">
                <a16:creationId xmlns:a16="http://schemas.microsoft.com/office/drawing/2014/main" id="{7BE1F449-4622-2CE7-3E0E-86D34708B070}"/>
              </a:ext>
            </a:extLst>
          </p:cNvPr>
          <p:cNvSpPr>
            <a:spLocks noGrp="1"/>
          </p:cNvSpPr>
          <p:nvPr>
            <p:ph type="sldNum" sz="quarter" idx="12"/>
          </p:nvPr>
        </p:nvSpPr>
        <p:spPr/>
        <p:txBody>
          <a:bodyPr/>
          <a:lstStyle/>
          <a:p>
            <a:fld id="{ECFF94AB-3C8E-455D-BB90-DB31B5B41534}" type="slidenum">
              <a:rPr lang="en-US" smtClean="0"/>
              <a:t>‹#›</a:t>
            </a:fld>
            <a:endParaRPr lang="en-US"/>
          </a:p>
        </p:txBody>
      </p:sp>
    </p:spTree>
    <p:extLst>
      <p:ext uri="{BB962C8B-B14F-4D97-AF65-F5344CB8AC3E}">
        <p14:creationId xmlns:p14="http://schemas.microsoft.com/office/powerpoint/2010/main" val="426763178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7E3FE20D-F967-53BA-C94A-168884807A23}"/>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47B6E196-E4D0-3916-F429-3E29F4F1C5A3}"/>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D3C70341-BF01-6612-CD4B-FDD464A7C7F1}"/>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6BDEE4CB-5453-4B46-8928-70D1EC78FF08}" type="datetime1">
              <a:rPr lang="en-US" smtClean="0"/>
              <a:t>11/4/2022</a:t>
            </a:fld>
            <a:endParaRPr lang="en-US"/>
          </a:p>
        </p:txBody>
      </p:sp>
      <p:sp>
        <p:nvSpPr>
          <p:cNvPr id="5" name="Footer Placeholder 4">
            <a:extLst>
              <a:ext uri="{FF2B5EF4-FFF2-40B4-BE49-F238E27FC236}">
                <a16:creationId xmlns:a16="http://schemas.microsoft.com/office/drawing/2014/main" id="{8C52D46A-BF13-7B72-FD45-8ED6B6F5B250}"/>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r>
              <a:rPr lang="en-US"/>
              <a:t>All images used from Microsoft PowerPoint (version 2205) stock images</a:t>
            </a:r>
          </a:p>
        </p:txBody>
      </p:sp>
      <p:sp>
        <p:nvSpPr>
          <p:cNvPr id="6" name="Slide Number Placeholder 5">
            <a:extLst>
              <a:ext uri="{FF2B5EF4-FFF2-40B4-BE49-F238E27FC236}">
                <a16:creationId xmlns:a16="http://schemas.microsoft.com/office/drawing/2014/main" id="{6F86508B-3FCD-D9F9-575A-02E1B6584F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ECFF94AB-3C8E-455D-BB90-DB31B5B41534}" type="slidenum">
              <a:rPr lang="en-US" smtClean="0"/>
              <a:t>‹#›</a:t>
            </a:fld>
            <a:endParaRPr lang="en-US"/>
          </a:p>
        </p:txBody>
      </p:sp>
    </p:spTree>
    <p:extLst>
      <p:ext uri="{BB962C8B-B14F-4D97-AF65-F5344CB8AC3E}">
        <p14:creationId xmlns:p14="http://schemas.microsoft.com/office/powerpoint/2010/main" val="30621175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hyperlink" Target="https://www.cdc.gov/vaccines/schedules/hcp/imz/adult.html" TargetMode="External"/><Relationship Id="rId7" Type="http://schemas.openxmlformats.org/officeDocument/2006/relationships/hyperlink" Target="https://www.uspreventiveservicestaskforce.org/uspstf/recommendation-topics/uspstf-a-and-b-recommendations" TargetMode="External"/><Relationship Id="rId2" Type="http://schemas.openxmlformats.org/officeDocument/2006/relationships/hyperlink" Target="https://www.cancer.org/cancer/breast-cancer/risk-and-prevention/deciding-whether-to-use-medicine-to-reduce-breast-cancer-risk.html" TargetMode="External"/><Relationship Id="rId1" Type="http://schemas.openxmlformats.org/officeDocument/2006/relationships/slideLayout" Target="../slideLayouts/slideLayout2.xml"/><Relationship Id="rId6" Type="http://schemas.openxmlformats.org/officeDocument/2006/relationships/hyperlink" Target="https://nami.org/help" TargetMode="External"/><Relationship Id="rId5" Type="http://schemas.openxmlformats.org/officeDocument/2006/relationships/hyperlink" Target="https://www.mayoclinic.org/healthy-lifestyle/adult-health/in-depth/symptoms-not-to-ignore/art-20045276" TargetMode="External"/><Relationship Id="rId4" Type="http://schemas.openxmlformats.org/officeDocument/2006/relationships/hyperlink" Target="https://www.mayoclinic.org/healthy-lifestyle/nutrition-and-healthy-eating/in-depth/calcium-supplements/art-20047097#:~:text=Dairy%20products%2C%20such%20as%20cheese,fruit%20juices%2C%20and%20milk%20substitutes" TargetMode="External"/></Relationships>
</file>

<file path=ppt/slides/_rels/slide1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Hands on ears">
            <a:extLst>
              <a:ext uri="{FF2B5EF4-FFF2-40B4-BE49-F238E27FC236}">
                <a16:creationId xmlns:a16="http://schemas.microsoft.com/office/drawing/2014/main" id="{7AAE1676-0566-D717-84BE-E6179CDAC6E5}"/>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1" b="15072"/>
          <a:stretch/>
        </p:blipFill>
        <p:spPr>
          <a:xfrm>
            <a:off x="20" y="10"/>
            <a:ext cx="12188930" cy="6857990"/>
          </a:xfrm>
          <a:prstGeom prst="rect">
            <a:avLst/>
          </a:prstGeom>
        </p:spPr>
      </p:pic>
      <p:sp>
        <p:nvSpPr>
          <p:cNvPr id="2" name="Title 1">
            <a:extLst>
              <a:ext uri="{FF2B5EF4-FFF2-40B4-BE49-F238E27FC236}">
                <a16:creationId xmlns:a16="http://schemas.microsoft.com/office/drawing/2014/main" id="{4646354C-B861-416C-93A0-47518BED64F4}"/>
              </a:ext>
            </a:extLst>
          </p:cNvPr>
          <p:cNvSpPr>
            <a:spLocks noGrp="1"/>
          </p:cNvSpPr>
          <p:nvPr>
            <p:ph type="ctrTitle"/>
          </p:nvPr>
        </p:nvSpPr>
        <p:spPr>
          <a:xfrm>
            <a:off x="1524000" y="1122363"/>
            <a:ext cx="9144000" cy="3063240"/>
          </a:xfrm>
        </p:spPr>
        <p:txBody>
          <a:bodyPr>
            <a:normAutofit/>
          </a:bodyPr>
          <a:lstStyle/>
          <a:p>
            <a:r>
              <a:rPr lang="en-US" sz="5600" b="1">
                <a:solidFill>
                  <a:srgbClr val="FFFFFF"/>
                </a:solidFill>
                <a:effectLst/>
                <a:latin typeface="Arial" panose="020B0604020202020204" pitchFamily="34" charset="0"/>
                <a:ea typeface="Calibri" panose="020F0502020204030204" pitchFamily="34" charset="0"/>
              </a:rPr>
              <a:t>What Is Your Body Telling You? How To Listen and Be a Better Lawyer</a:t>
            </a:r>
            <a:endParaRPr lang="en-US" sz="5600">
              <a:solidFill>
                <a:srgbClr val="FFFFFF"/>
              </a:solidFill>
            </a:endParaRPr>
          </a:p>
        </p:txBody>
      </p:sp>
      <p:sp>
        <p:nvSpPr>
          <p:cNvPr id="3" name="Subtitle 2">
            <a:extLst>
              <a:ext uri="{FF2B5EF4-FFF2-40B4-BE49-F238E27FC236}">
                <a16:creationId xmlns:a16="http://schemas.microsoft.com/office/drawing/2014/main" id="{F3C4667E-C911-D07D-0679-0A114B835431}"/>
              </a:ext>
            </a:extLst>
          </p:cNvPr>
          <p:cNvSpPr>
            <a:spLocks noGrp="1"/>
          </p:cNvSpPr>
          <p:nvPr>
            <p:ph type="subTitle" idx="1"/>
          </p:nvPr>
        </p:nvSpPr>
        <p:spPr>
          <a:xfrm>
            <a:off x="1527048" y="4599432"/>
            <a:ext cx="9144000" cy="1536192"/>
          </a:xfrm>
        </p:spPr>
        <p:txBody>
          <a:bodyPr>
            <a:normAutofit/>
          </a:bodyPr>
          <a:lstStyle/>
          <a:p>
            <a:r>
              <a:rPr lang="en-US">
                <a:solidFill>
                  <a:srgbClr val="FFFFFF"/>
                </a:solidFill>
              </a:rPr>
              <a:t>Erika Beetcher, CNP, MS, DNP and Beatriz Hernandez, Esq.</a:t>
            </a:r>
          </a:p>
        </p:txBody>
      </p:sp>
      <p:sp>
        <p:nvSpPr>
          <p:cNvPr id="12"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ooter Placeholder 5">
            <a:extLst>
              <a:ext uri="{FF2B5EF4-FFF2-40B4-BE49-F238E27FC236}">
                <a16:creationId xmlns:a16="http://schemas.microsoft.com/office/drawing/2014/main" id="{CE6EE5DE-AB70-9534-19FE-C4C6B912FAF4}"/>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163646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Person running on a path in the woods">
            <a:extLst>
              <a:ext uri="{FF2B5EF4-FFF2-40B4-BE49-F238E27FC236}">
                <a16:creationId xmlns:a16="http://schemas.microsoft.com/office/drawing/2014/main" id="{57F39CD1-B34B-D61B-DCA4-508796FDB746}"/>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r="14797" b="9091"/>
          <a:stretch/>
        </p:blipFill>
        <p:spPr>
          <a:xfrm>
            <a:off x="2562725"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66E55B2-8E7D-66A3-608B-DC98DCD0F468}"/>
              </a:ext>
            </a:extLst>
          </p:cNvPr>
          <p:cNvSpPr>
            <a:spLocks noGrp="1"/>
          </p:cNvSpPr>
          <p:nvPr>
            <p:ph type="title"/>
          </p:nvPr>
        </p:nvSpPr>
        <p:spPr>
          <a:xfrm>
            <a:off x="387135" y="604684"/>
            <a:ext cx="3879232" cy="4433194"/>
          </a:xfrm>
        </p:spPr>
        <p:txBody>
          <a:bodyPr vert="horz" lIns="91440" tIns="45720" rIns="91440" bIns="45720" rtlCol="0" anchor="b">
            <a:normAutofit fontScale="90000"/>
          </a:bodyPr>
          <a:lstStyle/>
          <a:p>
            <a:r>
              <a:rPr lang="en-US" sz="5000" dirty="0"/>
              <a:t>Holistic Health Practices</a:t>
            </a:r>
            <a:br>
              <a:rPr lang="en-US" sz="5000" dirty="0"/>
            </a:br>
            <a:r>
              <a:rPr lang="en-US" sz="5000" dirty="0"/>
              <a:t>*    Mind</a:t>
            </a:r>
            <a:br>
              <a:rPr lang="en-US" sz="5000" dirty="0"/>
            </a:br>
            <a:r>
              <a:rPr lang="en-US" sz="5000" dirty="0"/>
              <a:t>*    Body</a:t>
            </a:r>
            <a:br>
              <a:rPr lang="en-US" sz="5000" dirty="0"/>
            </a:br>
            <a:r>
              <a:rPr lang="en-US" sz="5000" dirty="0"/>
              <a:t>*    Spirit</a:t>
            </a:r>
            <a:br>
              <a:rPr lang="en-US" sz="5000" dirty="0"/>
            </a:br>
            <a:r>
              <a:rPr lang="en-US" sz="5000" dirty="0"/>
              <a:t>*    What to do?</a:t>
            </a:r>
          </a:p>
        </p:txBody>
      </p:sp>
      <p:sp>
        <p:nvSpPr>
          <p:cNvPr id="3" name="Footer Placeholder 2">
            <a:extLst>
              <a:ext uri="{FF2B5EF4-FFF2-40B4-BE49-F238E27FC236}">
                <a16:creationId xmlns:a16="http://schemas.microsoft.com/office/drawing/2014/main" id="{1B8D25D7-35A3-5785-77DB-ECBB6EAD240A}"/>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2356711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prestige"/>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E8A8EAB8-D2FF-444D-B34B-7D32F106AD0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bg1"/>
              </a:solidFill>
            </a:endParaRPr>
          </a:p>
        </p:txBody>
      </p:sp>
      <p:sp>
        <p:nvSpPr>
          <p:cNvPr id="2" name="Title 1">
            <a:extLst>
              <a:ext uri="{FF2B5EF4-FFF2-40B4-BE49-F238E27FC236}">
                <a16:creationId xmlns:a16="http://schemas.microsoft.com/office/drawing/2014/main" id="{097A51A3-496B-4DC1-04F3-893376916889}"/>
              </a:ext>
            </a:extLst>
          </p:cNvPr>
          <p:cNvSpPr>
            <a:spLocks noGrp="1"/>
          </p:cNvSpPr>
          <p:nvPr>
            <p:ph type="title"/>
          </p:nvPr>
        </p:nvSpPr>
        <p:spPr>
          <a:xfrm>
            <a:off x="838200" y="448721"/>
            <a:ext cx="4707671" cy="1225650"/>
          </a:xfrm>
        </p:spPr>
        <p:txBody>
          <a:bodyPr anchor="b">
            <a:normAutofit fontScale="90000"/>
          </a:bodyPr>
          <a:lstStyle/>
          <a:p>
            <a:pPr algn="ctr"/>
            <a:r>
              <a:rPr lang="en-US" sz="2400" dirty="0">
                <a:solidFill>
                  <a:schemeClr val="bg1"/>
                </a:solidFill>
                <a:effectLst/>
                <a:latin typeface="Arial" panose="020B0604020202020204" pitchFamily="34" charset="0"/>
                <a:ea typeface="Times New Roman" panose="02020603050405020304" pitchFamily="18" charset="0"/>
              </a:rPr>
              <a:t>Personal practice of a </a:t>
            </a:r>
            <a:br>
              <a:rPr lang="en-US" sz="2400" dirty="0">
                <a:solidFill>
                  <a:schemeClr val="bg1"/>
                </a:solidFill>
                <a:effectLst/>
                <a:latin typeface="Arial" panose="020B0604020202020204" pitchFamily="34" charset="0"/>
                <a:ea typeface="Times New Roman" panose="02020603050405020304" pitchFamily="18" charset="0"/>
              </a:rPr>
            </a:br>
            <a:r>
              <a:rPr lang="en-US" sz="2400" dirty="0">
                <a:solidFill>
                  <a:schemeClr val="bg1"/>
                </a:solidFill>
                <a:effectLst/>
                <a:latin typeface="Arial" panose="020B0604020202020204" pitchFamily="34" charset="0"/>
                <a:ea typeface="Times New Roman" panose="02020603050405020304" pitchFamily="18" charset="0"/>
              </a:rPr>
              <a:t>daily full body check</a:t>
            </a:r>
            <a:br>
              <a:rPr lang="en-US" sz="2400" dirty="0">
                <a:solidFill>
                  <a:schemeClr val="bg1"/>
                </a:solidFill>
                <a:effectLst/>
                <a:latin typeface="Arial" panose="020B0604020202020204" pitchFamily="34" charset="0"/>
                <a:ea typeface="Times New Roman" panose="02020603050405020304" pitchFamily="18" charset="0"/>
              </a:rPr>
            </a:br>
            <a:r>
              <a:rPr lang="en-US" sz="2000" i="1" dirty="0">
                <a:solidFill>
                  <a:schemeClr val="bg1"/>
                </a:solidFill>
                <a:effectLst/>
                <a:latin typeface="Arial" panose="020B0604020202020204" pitchFamily="34" charset="0"/>
                <a:ea typeface="Times New Roman" panose="02020603050405020304" pitchFamily="18" charset="0"/>
              </a:rPr>
              <a:t>Led by Beatriz Hernandez  </a:t>
            </a:r>
            <a:br>
              <a:rPr lang="en-US" sz="1800" dirty="0">
                <a:solidFill>
                  <a:schemeClr val="bg1"/>
                </a:solidFill>
                <a:effectLst/>
                <a:latin typeface="Calibri" panose="020F0502020204030204" pitchFamily="34" charset="0"/>
                <a:ea typeface="Calibri" panose="020F0502020204030204" pitchFamily="34" charset="0"/>
              </a:rPr>
            </a:br>
            <a:endParaRPr lang="en-US" sz="1800" dirty="0">
              <a:solidFill>
                <a:schemeClr val="bg1"/>
              </a:solidFill>
            </a:endParaRPr>
          </a:p>
        </p:txBody>
      </p:sp>
      <p:cxnSp>
        <p:nvCxnSpPr>
          <p:cNvPr id="12" name="Straight Connector 11">
            <a:extLst>
              <a:ext uri="{FF2B5EF4-FFF2-40B4-BE49-F238E27FC236}">
                <a16:creationId xmlns:a16="http://schemas.microsoft.com/office/drawing/2014/main" id="{EEA38897-7BA3-4408-8083-3235339C4A6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1873" y="1749756"/>
            <a:ext cx="4718304"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887AEC73-59E5-FD1F-15AA-DDBEFF257026}"/>
              </a:ext>
            </a:extLst>
          </p:cNvPr>
          <p:cNvSpPr>
            <a:spLocks noGrp="1"/>
          </p:cNvSpPr>
          <p:nvPr>
            <p:ph idx="1"/>
          </p:nvPr>
        </p:nvSpPr>
        <p:spPr>
          <a:xfrm>
            <a:off x="897769" y="1909192"/>
            <a:ext cx="4586513" cy="4415408"/>
          </a:xfrm>
        </p:spPr>
        <p:txBody>
          <a:bodyPr>
            <a:normAutofit/>
          </a:bodyPr>
          <a:lstStyle/>
          <a:p>
            <a:pPr marL="0" indent="0">
              <a:buNone/>
            </a:pPr>
            <a:r>
              <a:rPr lang="en-US" dirty="0">
                <a:solidFill>
                  <a:schemeClr val="bg1"/>
                </a:solidFill>
                <a:effectLst/>
                <a:ea typeface="Calibri" panose="020F0502020204030204" pitchFamily="34" charset="0"/>
              </a:rPr>
              <a:t>What is a body scan?</a:t>
            </a:r>
          </a:p>
          <a:p>
            <a:pPr marL="0" indent="0">
              <a:buNone/>
            </a:pPr>
            <a:r>
              <a:rPr lang="en-US" dirty="0">
                <a:solidFill>
                  <a:schemeClr val="bg1"/>
                </a:solidFill>
                <a:ea typeface="Calibri" panose="020F0502020204030204" pitchFamily="34" charset="0"/>
              </a:rPr>
              <a:t>B</a:t>
            </a:r>
            <a:r>
              <a:rPr lang="en-US" dirty="0">
                <a:solidFill>
                  <a:schemeClr val="bg1"/>
                </a:solidFill>
                <a:effectLst/>
                <a:ea typeface="Calibri" panose="020F0502020204030204" pitchFamily="34" charset="0"/>
              </a:rPr>
              <a:t>enefits of a body scan. </a:t>
            </a:r>
          </a:p>
          <a:p>
            <a:pPr marL="0" indent="0">
              <a:buNone/>
            </a:pPr>
            <a:r>
              <a:rPr lang="en-US" dirty="0">
                <a:solidFill>
                  <a:schemeClr val="bg1"/>
                </a:solidFill>
                <a:ea typeface="Calibri" panose="020F0502020204030204" pitchFamily="34" charset="0"/>
              </a:rPr>
              <a:t>An e</a:t>
            </a:r>
            <a:r>
              <a:rPr lang="en-US" dirty="0">
                <a:solidFill>
                  <a:schemeClr val="bg1"/>
                </a:solidFill>
                <a:effectLst/>
                <a:ea typeface="Calibri" panose="020F0502020204030204" pitchFamily="34" charset="0"/>
              </a:rPr>
              <a:t>xample of this practice. </a:t>
            </a:r>
          </a:p>
          <a:p>
            <a:pPr marL="0" indent="0">
              <a:buNone/>
            </a:pPr>
            <a:endParaRPr lang="en-US" sz="1700" dirty="0">
              <a:solidFill>
                <a:schemeClr val="bg1"/>
              </a:solidFill>
              <a:effectLst/>
              <a:ea typeface="Calibri" panose="020F0502020204030204" pitchFamily="34" charset="0"/>
            </a:endParaRPr>
          </a:p>
          <a:p>
            <a:pPr marL="0" indent="0">
              <a:buNone/>
            </a:pPr>
            <a:r>
              <a:rPr lang="en-US" sz="2400" i="1" dirty="0">
                <a:solidFill>
                  <a:schemeClr val="bg1"/>
                </a:solidFill>
                <a:ea typeface="Times New Roman" panose="02020603050405020304" pitchFamily="18" charset="0"/>
              </a:rPr>
              <a:t>Contributing </a:t>
            </a:r>
            <a:r>
              <a:rPr lang="en-US" sz="2400" i="1" dirty="0">
                <a:solidFill>
                  <a:schemeClr val="bg1"/>
                </a:solidFill>
                <a:effectLst/>
                <a:ea typeface="Times New Roman" panose="02020603050405020304" pitchFamily="18" charset="0"/>
              </a:rPr>
              <a:t>factors at time of scan</a:t>
            </a:r>
            <a:r>
              <a:rPr lang="en-US" sz="2400" i="1" dirty="0">
                <a:solidFill>
                  <a:schemeClr val="bg1"/>
                </a:solidFill>
                <a:ea typeface="Times New Roman" panose="02020603050405020304" pitchFamily="18" charset="0"/>
              </a:rPr>
              <a:t> that may </a:t>
            </a:r>
            <a:r>
              <a:rPr lang="en-US" sz="2400" i="1" dirty="0">
                <a:solidFill>
                  <a:schemeClr val="bg1"/>
                </a:solidFill>
                <a:effectLst/>
                <a:ea typeface="Times New Roman" panose="02020603050405020304" pitchFamily="18" charset="0"/>
              </a:rPr>
              <a:t> manifest as physical symptoms?</a:t>
            </a:r>
          </a:p>
          <a:p>
            <a:pPr marL="0" indent="0">
              <a:buNone/>
            </a:pPr>
            <a:r>
              <a:rPr lang="en-US" sz="2400" i="1" dirty="0">
                <a:solidFill>
                  <a:schemeClr val="bg1"/>
                </a:solidFill>
                <a:effectLst/>
                <a:ea typeface="Times New Roman" panose="02020603050405020304" pitchFamily="18" charset="0"/>
              </a:rPr>
              <a:t>No guilt - just listening to &amp; </a:t>
            </a:r>
            <a:r>
              <a:rPr lang="en-US" sz="2400" i="1" dirty="0">
                <a:solidFill>
                  <a:schemeClr val="bg1"/>
                </a:solidFill>
                <a:ea typeface="Times New Roman" panose="02020603050405020304" pitchFamily="18" charset="0"/>
              </a:rPr>
              <a:t>learning from </a:t>
            </a:r>
            <a:r>
              <a:rPr lang="en-US" sz="2400" i="1" dirty="0">
                <a:solidFill>
                  <a:schemeClr val="bg1"/>
                </a:solidFill>
                <a:effectLst/>
                <a:ea typeface="Times New Roman" panose="02020603050405020304" pitchFamily="18" charset="0"/>
              </a:rPr>
              <a:t>your findings.</a:t>
            </a:r>
            <a:endParaRPr lang="en-US" sz="2400" i="1" dirty="0">
              <a:solidFill>
                <a:schemeClr val="bg1"/>
              </a:solidFill>
            </a:endParaRPr>
          </a:p>
        </p:txBody>
      </p:sp>
      <p:cxnSp>
        <p:nvCxnSpPr>
          <p:cNvPr id="14" name="Straight Connector 13">
            <a:extLst>
              <a:ext uri="{FF2B5EF4-FFF2-40B4-BE49-F238E27FC236}">
                <a16:creationId xmlns:a16="http://schemas.microsoft.com/office/drawing/2014/main" id="{F11AD06B-AB20-4097-8606-5DA00DBACE88}"/>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4027" y="5707672"/>
            <a:ext cx="4713997"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pic>
        <p:nvPicPr>
          <p:cNvPr id="5" name="Picture 4" descr="Woman on the rooftop">
            <a:extLst>
              <a:ext uri="{FF2B5EF4-FFF2-40B4-BE49-F238E27FC236}">
                <a16:creationId xmlns:a16="http://schemas.microsoft.com/office/drawing/2014/main" id="{C7FF5B41-60B0-A65E-FEF9-FD6F9B628365}"/>
              </a:ext>
            </a:extLst>
          </p:cNvPr>
          <p:cNvPicPr>
            <a:picLocks noChangeAspect="1"/>
          </p:cNvPicPr>
          <p:nvPr/>
        </p:nvPicPr>
        <p:blipFill rotWithShape="1">
          <a:blip r:embed="rId2">
            <a:extLst>
              <a:ext uri="{28A0092B-C50C-407E-A947-70E740481C1C}">
                <a14:useLocalDpi xmlns:a14="http://schemas.microsoft.com/office/drawing/2010/main" val="0"/>
              </a:ext>
            </a:extLst>
          </a:blip>
          <a:srcRect l="16497" r="28349" b="-1"/>
          <a:stretch/>
        </p:blipFill>
        <p:spPr>
          <a:xfrm>
            <a:off x="6525453" y="10"/>
            <a:ext cx="5666547" cy="6857990"/>
          </a:xfrm>
          <a:prstGeom prst="rect">
            <a:avLst/>
          </a:prstGeom>
        </p:spPr>
      </p:pic>
      <p:sp>
        <p:nvSpPr>
          <p:cNvPr id="4" name="Footer Placeholder 3">
            <a:extLst>
              <a:ext uri="{FF2B5EF4-FFF2-40B4-BE49-F238E27FC236}">
                <a16:creationId xmlns:a16="http://schemas.microsoft.com/office/drawing/2014/main" id="{BB268F85-013A-4A36-4B7F-5E4F97978675}"/>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1541366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DCBC3C-262D-796F-810A-C92993375EC0}"/>
              </a:ext>
            </a:extLst>
          </p:cNvPr>
          <p:cNvSpPr>
            <a:spLocks noGrp="1"/>
          </p:cNvSpPr>
          <p:nvPr>
            <p:ph type="title"/>
          </p:nvPr>
        </p:nvSpPr>
        <p:spPr/>
        <p:txBody>
          <a:bodyPr/>
          <a:lstStyle/>
          <a:p>
            <a:r>
              <a:rPr lang="en-US" dirty="0"/>
              <a:t>References</a:t>
            </a:r>
          </a:p>
        </p:txBody>
      </p:sp>
      <p:sp>
        <p:nvSpPr>
          <p:cNvPr id="3" name="Content Placeholder 2">
            <a:extLst>
              <a:ext uri="{FF2B5EF4-FFF2-40B4-BE49-F238E27FC236}">
                <a16:creationId xmlns:a16="http://schemas.microsoft.com/office/drawing/2014/main" id="{586BE6CF-15A6-9660-5E3F-39BE8D6F0511}"/>
              </a:ext>
            </a:extLst>
          </p:cNvPr>
          <p:cNvSpPr>
            <a:spLocks noGrp="1"/>
          </p:cNvSpPr>
          <p:nvPr>
            <p:ph idx="1"/>
          </p:nvPr>
        </p:nvSpPr>
        <p:spPr/>
        <p:txBody>
          <a:bodyPr>
            <a:normAutofit fontScale="55000" lnSpcReduction="20000"/>
          </a:bodyPr>
          <a:lstStyle/>
          <a:p>
            <a:pPr marL="0" indent="0">
              <a:buNone/>
            </a:pPr>
            <a:r>
              <a:rPr lang="en-US" dirty="0"/>
              <a:t>American Cancer Society. (2021, December 16). </a:t>
            </a:r>
            <a:r>
              <a:rPr lang="en-US" i="1" dirty="0"/>
              <a:t>Should i take medicine to lower my breast cancer risk?</a:t>
            </a:r>
            <a:r>
              <a:rPr lang="en-US" dirty="0"/>
              <a:t> American cancer society. Retrieved September 30, 2022, from </a:t>
            </a:r>
            <a:r>
              <a:rPr lang="en-US" dirty="0">
                <a:hlinkClick r:id="rId2"/>
              </a:rPr>
              <a:t>https://www.cancer.org/cancer/breast-cancer/risk-and-prevention/deciding-whether-to-use-medicine-to-reduce-breast-cancer-risk.html</a:t>
            </a:r>
            <a:endParaRPr lang="en-US" dirty="0"/>
          </a:p>
          <a:p>
            <a:pPr marL="0" indent="0">
              <a:buNone/>
            </a:pPr>
            <a:r>
              <a:rPr lang="en-US" dirty="0"/>
              <a:t>Centers for Disease Control and Prevention. (2022, August 5). </a:t>
            </a:r>
            <a:r>
              <a:rPr lang="en-US" i="1" dirty="0"/>
              <a:t>Adult immunization schedule by vaccine and age group</a:t>
            </a:r>
            <a:r>
              <a:rPr lang="en-US" dirty="0"/>
              <a:t>. Centers for disease control and prevention. Retrieved October 1, 2022, from </a:t>
            </a:r>
            <a:r>
              <a:rPr lang="en-US" dirty="0">
                <a:hlinkClick r:id="rId3"/>
              </a:rPr>
              <a:t>https://www.cdc.gov/vaccines/schedules/hcp/imz/adult.html</a:t>
            </a:r>
            <a:endParaRPr lang="en-US" dirty="0"/>
          </a:p>
          <a:p>
            <a:pPr marL="0" indent="0">
              <a:buNone/>
            </a:pPr>
            <a:r>
              <a:rPr lang="en-US" dirty="0"/>
              <a:t>Mayo Clinic. (2022, February 26). </a:t>
            </a:r>
            <a:r>
              <a:rPr lang="en-US" i="1" dirty="0"/>
              <a:t>Calcium and calcium supplements: Achieving the right balance</a:t>
            </a:r>
            <a:r>
              <a:rPr lang="en-US" dirty="0"/>
              <a:t>. Retrieved October 1, 2022, from </a:t>
            </a:r>
            <a:r>
              <a:rPr lang="en-US" dirty="0">
                <a:hlinkClick r:id="rId4"/>
              </a:rPr>
              <a:t>https://www.mayoclinic.org/healthy-lifestyle/nutrition-and-healthy-eating/in-depth/calcium-supplements/art-20047097#:~:text=Dairy%20products%2C%20such%20as%20cheese,fruit%20juices%2C%20and%20milk%20substitutes</a:t>
            </a:r>
            <a:endParaRPr lang="en-US" dirty="0"/>
          </a:p>
          <a:p>
            <a:pPr marL="0" indent="0">
              <a:buNone/>
            </a:pPr>
            <a:r>
              <a:rPr lang="en-US" dirty="0"/>
              <a:t>Mayo Clinic. (2022, April 26). </a:t>
            </a:r>
            <a:r>
              <a:rPr lang="en-US" i="1" dirty="0"/>
              <a:t>7 signs and symptoms not to ignore</a:t>
            </a:r>
            <a:r>
              <a:rPr lang="en-US" dirty="0"/>
              <a:t>. Retrieved October 3, 2022, from </a:t>
            </a:r>
            <a:r>
              <a:rPr lang="en-US" dirty="0">
                <a:hlinkClick r:id="rId5"/>
              </a:rPr>
              <a:t>https://www.mayoclinic.org/healthy-lifestyle/adult-health/in-depth/symptoms-not-to-ignore/art-20045276</a:t>
            </a:r>
            <a:endParaRPr lang="en-US" dirty="0"/>
          </a:p>
          <a:p>
            <a:pPr marL="0" indent="0">
              <a:buNone/>
            </a:pPr>
            <a:r>
              <a:rPr lang="en-US" dirty="0"/>
              <a:t>National alliance on mental illness. (n.d.). </a:t>
            </a:r>
            <a:r>
              <a:rPr lang="en-US" i="1" dirty="0"/>
              <a:t>Nami helpline</a:t>
            </a:r>
            <a:r>
              <a:rPr lang="en-US" dirty="0"/>
              <a:t>. Nami. Retrieved October 3, 2022, from </a:t>
            </a:r>
            <a:r>
              <a:rPr lang="en-US" dirty="0">
                <a:hlinkClick r:id="rId6"/>
              </a:rPr>
              <a:t>https://nami.org/help</a:t>
            </a:r>
            <a:endParaRPr lang="en-US" dirty="0"/>
          </a:p>
          <a:p>
            <a:pPr marL="0" indent="0">
              <a:buNone/>
            </a:pPr>
            <a:r>
              <a:rPr lang="en-US" dirty="0"/>
              <a:t>Unites States Preventive Services Task Force. (n.d.). </a:t>
            </a:r>
            <a:r>
              <a:rPr lang="en-US" i="1" dirty="0"/>
              <a:t>U.S. preventive services task force a and b recommendations</a:t>
            </a:r>
            <a:r>
              <a:rPr lang="en-US" dirty="0"/>
              <a:t>. uspreventiveservicestaskforce.org. Retrieved September 3, 2022, from </a:t>
            </a:r>
            <a:r>
              <a:rPr lang="en-US" dirty="0">
                <a:hlinkClick r:id="rId7"/>
              </a:rPr>
              <a:t>https://www.uspreventiveservicestaskforce.org/uspstf/recommendation-topics/uspstf-a-and-b-recommendations</a:t>
            </a:r>
            <a:endParaRPr lang="en-US" dirty="0"/>
          </a:p>
          <a:p>
            <a:pPr marL="0" indent="0">
              <a:buNone/>
            </a:pPr>
            <a:endParaRPr lang="en-US" dirty="0"/>
          </a:p>
          <a:p>
            <a:pPr marL="0" indent="0">
              <a:buNone/>
            </a:pPr>
            <a:endParaRPr lang="en-US" dirty="0"/>
          </a:p>
        </p:txBody>
      </p:sp>
    </p:spTree>
    <p:extLst>
      <p:ext uri="{BB962C8B-B14F-4D97-AF65-F5344CB8AC3E}">
        <p14:creationId xmlns:p14="http://schemas.microsoft.com/office/powerpoint/2010/main" val="1569542292"/>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D8CA96F-ED68-1A38-57A8-9A66011DF482}"/>
              </a:ext>
            </a:extLst>
          </p:cNvPr>
          <p:cNvSpPr>
            <a:spLocks noGrp="1"/>
          </p:cNvSpPr>
          <p:nvPr>
            <p:ph type="title"/>
          </p:nvPr>
        </p:nvSpPr>
        <p:spPr>
          <a:xfrm>
            <a:off x="693864" y="2271786"/>
            <a:ext cx="6413500" cy="1355750"/>
          </a:xfrm>
        </p:spPr>
        <p:txBody>
          <a:bodyPr vert="horz" lIns="91440" tIns="45720" rIns="91440" bIns="45720" rtlCol="0" anchor="b">
            <a:normAutofit/>
          </a:bodyPr>
          <a:lstStyle/>
          <a:p>
            <a:r>
              <a:rPr lang="en-US" sz="3800" dirty="0"/>
              <a:t>Emergencies – call 911 (in U.S.). </a:t>
            </a:r>
            <a:br>
              <a:rPr lang="en-US" sz="3800" dirty="0"/>
            </a:br>
            <a:r>
              <a:rPr lang="en-US" sz="3800" dirty="0"/>
              <a:t>NAMI Crisis resources</a:t>
            </a:r>
          </a:p>
        </p:txBody>
      </p:sp>
      <p:sp>
        <p:nvSpPr>
          <p:cNvPr id="22" name="Freeform 17">
            <a:extLst>
              <a:ext uri="{FF2B5EF4-FFF2-40B4-BE49-F238E27FC236}">
                <a16:creationId xmlns:a16="http://schemas.microsoft.com/office/drawing/2014/main" id="{41F18803-BE79-4916-AE6B-5DE238B367F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663110" cy="2130951"/>
          </a:xfrm>
          <a:custGeom>
            <a:avLst/>
            <a:gdLst>
              <a:gd name="connsiteX0" fmla="*/ 0 w 8663110"/>
              <a:gd name="connsiteY0" fmla="*/ 0 h 2130951"/>
              <a:gd name="connsiteX1" fmla="*/ 819150 w 8663110"/>
              <a:gd name="connsiteY1" fmla="*/ 0 h 2130951"/>
              <a:gd name="connsiteX2" fmla="*/ 1028700 w 8663110"/>
              <a:gd name="connsiteY2" fmla="*/ 0 h 2130951"/>
              <a:gd name="connsiteX3" fmla="*/ 4187970 w 8663110"/>
              <a:gd name="connsiteY3" fmla="*/ 0 h 2130951"/>
              <a:gd name="connsiteX4" fmla="*/ 4400550 w 8663110"/>
              <a:gd name="connsiteY4" fmla="*/ 0 h 2130951"/>
              <a:gd name="connsiteX5" fmla="*/ 5262791 w 8663110"/>
              <a:gd name="connsiteY5" fmla="*/ 0 h 2130951"/>
              <a:gd name="connsiteX6" fmla="*/ 5262791 w 8663110"/>
              <a:gd name="connsiteY6" fmla="*/ 478 h 2130951"/>
              <a:gd name="connsiteX7" fmla="*/ 8663110 w 8663110"/>
              <a:gd name="connsiteY7" fmla="*/ 478 h 2130951"/>
              <a:gd name="connsiteX8" fmla="*/ 7676422 w 8663110"/>
              <a:gd name="connsiteY8" fmla="*/ 2130951 h 2130951"/>
              <a:gd name="connsiteX9" fmla="*/ 4400550 w 8663110"/>
              <a:gd name="connsiteY9" fmla="*/ 2130951 h 2130951"/>
              <a:gd name="connsiteX10" fmla="*/ 4187970 w 8663110"/>
              <a:gd name="connsiteY10" fmla="*/ 2130951 h 2130951"/>
              <a:gd name="connsiteX11" fmla="*/ 1028700 w 8663110"/>
              <a:gd name="connsiteY11" fmla="*/ 2130951 h 2130951"/>
              <a:gd name="connsiteX12" fmla="*/ 819150 w 8663110"/>
              <a:gd name="connsiteY12" fmla="*/ 2130951 h 2130951"/>
              <a:gd name="connsiteX13" fmla="*/ 0 w 8663110"/>
              <a:gd name="connsiteY13" fmla="*/ 2130951 h 2130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8663110" h="2130951">
                <a:moveTo>
                  <a:pt x="0" y="0"/>
                </a:moveTo>
                <a:lnTo>
                  <a:pt x="819150" y="0"/>
                </a:lnTo>
                <a:lnTo>
                  <a:pt x="1028700" y="0"/>
                </a:lnTo>
                <a:lnTo>
                  <a:pt x="4187970" y="0"/>
                </a:lnTo>
                <a:lnTo>
                  <a:pt x="4400550" y="0"/>
                </a:lnTo>
                <a:lnTo>
                  <a:pt x="5262791" y="0"/>
                </a:lnTo>
                <a:lnTo>
                  <a:pt x="5262791" y="478"/>
                </a:lnTo>
                <a:lnTo>
                  <a:pt x="8663110" y="478"/>
                </a:lnTo>
                <a:lnTo>
                  <a:pt x="7676422" y="2130951"/>
                </a:lnTo>
                <a:lnTo>
                  <a:pt x="4400550" y="2130951"/>
                </a:lnTo>
                <a:lnTo>
                  <a:pt x="4187970" y="2130951"/>
                </a:lnTo>
                <a:lnTo>
                  <a:pt x="1028700" y="2130951"/>
                </a:lnTo>
                <a:lnTo>
                  <a:pt x="819150" y="2130951"/>
                </a:lnTo>
                <a:lnTo>
                  <a:pt x="0" y="2130951"/>
                </a:lnTo>
                <a:close/>
              </a:path>
            </a:pathLst>
          </a:custGeom>
          <a:solidFill>
            <a:srgbClr val="5D7A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a:extLst>
              <a:ext uri="{FF2B5EF4-FFF2-40B4-BE49-F238E27FC236}">
                <a16:creationId xmlns:a16="http://schemas.microsoft.com/office/drawing/2014/main" id="{E79F1E57-99D0-EBC2-D6D1-48BAA7B83A10}"/>
              </a:ext>
            </a:extLst>
          </p:cNvPr>
          <p:cNvPicPr>
            <a:picLocks noChangeAspect="1"/>
          </p:cNvPicPr>
          <p:nvPr/>
        </p:nvPicPr>
        <p:blipFill rotWithShape="1">
          <a:blip r:embed="rId2"/>
          <a:srcRect l="4936" r="4892"/>
          <a:stretch/>
        </p:blipFill>
        <p:spPr>
          <a:xfrm>
            <a:off x="9105659" y="342951"/>
            <a:ext cx="1867141" cy="2110466"/>
          </a:xfrm>
          <a:prstGeom prst="rect">
            <a:avLst/>
          </a:prstGeom>
        </p:spPr>
      </p:pic>
      <p:sp>
        <p:nvSpPr>
          <p:cNvPr id="21" name="Freeform 18">
            <a:extLst>
              <a:ext uri="{FF2B5EF4-FFF2-40B4-BE49-F238E27FC236}">
                <a16:creationId xmlns:a16="http://schemas.microsoft.com/office/drawing/2014/main" id="{C15229F3-7A2E-4558-98FE-7A5F69409DC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4683319"/>
            <a:ext cx="6516874" cy="2174681"/>
          </a:xfrm>
          <a:custGeom>
            <a:avLst/>
            <a:gdLst>
              <a:gd name="connsiteX0" fmla="*/ 0 w 6516874"/>
              <a:gd name="connsiteY0" fmla="*/ 0 h 2174681"/>
              <a:gd name="connsiteX1" fmla="*/ 819150 w 6516874"/>
              <a:gd name="connsiteY1" fmla="*/ 0 h 2174681"/>
              <a:gd name="connsiteX2" fmla="*/ 1038225 w 6516874"/>
              <a:gd name="connsiteY2" fmla="*/ 0 h 2174681"/>
              <a:gd name="connsiteX3" fmla="*/ 6516874 w 6516874"/>
              <a:gd name="connsiteY3" fmla="*/ 0 h 2174681"/>
              <a:gd name="connsiteX4" fmla="*/ 5509712 w 6516874"/>
              <a:gd name="connsiteY4" fmla="*/ 2174681 h 2174681"/>
              <a:gd name="connsiteX5" fmla="*/ 1038225 w 6516874"/>
              <a:gd name="connsiteY5" fmla="*/ 2174681 h 2174681"/>
              <a:gd name="connsiteX6" fmla="*/ 947987 w 6516874"/>
              <a:gd name="connsiteY6" fmla="*/ 2174681 h 2174681"/>
              <a:gd name="connsiteX7" fmla="*/ 819150 w 6516874"/>
              <a:gd name="connsiteY7" fmla="*/ 2174681 h 2174681"/>
              <a:gd name="connsiteX8" fmla="*/ 0 w 6516874"/>
              <a:gd name="connsiteY8" fmla="*/ 2174681 h 21746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6516874" h="2174681">
                <a:moveTo>
                  <a:pt x="0" y="0"/>
                </a:moveTo>
                <a:lnTo>
                  <a:pt x="819150" y="0"/>
                </a:lnTo>
                <a:lnTo>
                  <a:pt x="1038225" y="0"/>
                </a:lnTo>
                <a:lnTo>
                  <a:pt x="6516874" y="0"/>
                </a:lnTo>
                <a:lnTo>
                  <a:pt x="5509712" y="2174681"/>
                </a:lnTo>
                <a:lnTo>
                  <a:pt x="1038225" y="2174681"/>
                </a:lnTo>
                <a:lnTo>
                  <a:pt x="947987" y="2174681"/>
                </a:lnTo>
                <a:lnTo>
                  <a:pt x="819150" y="2174681"/>
                </a:lnTo>
                <a:lnTo>
                  <a:pt x="0" y="2174681"/>
                </a:lnTo>
                <a:close/>
              </a:path>
            </a:pathLst>
          </a:custGeom>
          <a:solidFill>
            <a:srgbClr val="4A4A4A"/>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pic>
        <p:nvPicPr>
          <p:cNvPr id="5" name="Content Placeholder 4">
            <a:extLst>
              <a:ext uri="{FF2B5EF4-FFF2-40B4-BE49-F238E27FC236}">
                <a16:creationId xmlns:a16="http://schemas.microsoft.com/office/drawing/2014/main" id="{390EB0F5-E255-03B4-F801-CB813DC07FD0}"/>
              </a:ext>
            </a:extLst>
          </p:cNvPr>
          <p:cNvPicPr>
            <a:picLocks noChangeAspect="1"/>
          </p:cNvPicPr>
          <p:nvPr/>
        </p:nvPicPr>
        <p:blipFill rotWithShape="1">
          <a:blip r:embed="rId3"/>
          <a:srcRect r="25221" b="-4"/>
          <a:stretch/>
        </p:blipFill>
        <p:spPr>
          <a:xfrm>
            <a:off x="7107364" y="2594253"/>
            <a:ext cx="4698555" cy="4282600"/>
          </a:xfrm>
          <a:prstGeom prst="rect">
            <a:avLst/>
          </a:prstGeom>
        </p:spPr>
      </p:pic>
    </p:spTree>
    <p:extLst>
      <p:ext uri="{BB962C8B-B14F-4D97-AF65-F5344CB8AC3E}">
        <p14:creationId xmlns:p14="http://schemas.microsoft.com/office/powerpoint/2010/main" val="3195206781"/>
      </p:ext>
    </p:extLst>
  </p:cSld>
  <p:clrMapOvr>
    <a:masterClrMapping/>
  </p:clrMapOvr>
  <p:transition spd="slow">
    <p:wheel spokes="1"/>
  </p:transition>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Content Placeholder 4" descr="A question mark of a typewriter type bar">
            <a:extLst>
              <a:ext uri="{FF2B5EF4-FFF2-40B4-BE49-F238E27FC236}">
                <a16:creationId xmlns:a16="http://schemas.microsoft.com/office/drawing/2014/main" id="{C127C478-ED4A-1D3E-57D3-640B43601670}"/>
              </a:ext>
            </a:extLst>
          </p:cNvPr>
          <p:cNvPicPr>
            <a:picLocks noGrp="1" noChangeAspect="1"/>
          </p:cNvPicPr>
          <p:nvPr>
            <p:ph idx="1"/>
          </p:nvPr>
        </p:nvPicPr>
        <p:blipFill rotWithShape="1">
          <a:blip r:embed="rId2">
            <a:extLst>
              <a:ext uri="{28A0092B-C50C-407E-A947-70E740481C1C}">
                <a14:useLocalDpi xmlns:a14="http://schemas.microsoft.com/office/drawing/2010/main" val="0"/>
              </a:ext>
            </a:extLst>
          </a:blip>
          <a:srcRect l="10109" t="9091" r="4688"/>
          <a:stretch/>
        </p:blipFill>
        <p:spPr>
          <a:xfrm>
            <a:off x="2562726" y="1"/>
            <a:ext cx="9629274" cy="6857999"/>
          </a:xfrm>
          <a:prstGeom prst="rect">
            <a:avLst/>
          </a:prstGeom>
        </p:spPr>
      </p:pic>
      <p:sp>
        <p:nvSpPr>
          <p:cNvPr id="10" name="Freeform: Shape 9">
            <a:extLst>
              <a:ext uri="{FF2B5EF4-FFF2-40B4-BE49-F238E27FC236}">
                <a16:creationId xmlns:a16="http://schemas.microsoft.com/office/drawing/2014/main" id="{D928DD85-BB99-450D-A702-2683E029628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6754318" cy="6858478"/>
          </a:xfrm>
          <a:custGeom>
            <a:avLst/>
            <a:gdLst>
              <a:gd name="connsiteX0" fmla="*/ 0 w 6754318"/>
              <a:gd name="connsiteY0" fmla="*/ 6858478 h 6858478"/>
              <a:gd name="connsiteX1" fmla="*/ 6754318 w 6754318"/>
              <a:gd name="connsiteY1" fmla="*/ 6858478 h 6858478"/>
              <a:gd name="connsiteX2" fmla="*/ 3577943 w 6754318"/>
              <a:gd name="connsiteY2" fmla="*/ 0 h 6858478"/>
              <a:gd name="connsiteX3" fmla="*/ 3572366 w 6754318"/>
              <a:gd name="connsiteY3" fmla="*/ 0 h 6858478"/>
              <a:gd name="connsiteX4" fmla="*/ 2506138 w 6754318"/>
              <a:gd name="connsiteY4" fmla="*/ 0 h 6858478"/>
              <a:gd name="connsiteX5" fmla="*/ 0 w 6754318"/>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6754318" h="6858478">
                <a:moveTo>
                  <a:pt x="0" y="6858478"/>
                </a:moveTo>
                <a:lnTo>
                  <a:pt x="6754318" y="6858478"/>
                </a:lnTo>
                <a:lnTo>
                  <a:pt x="3577943" y="0"/>
                </a:lnTo>
                <a:lnTo>
                  <a:pt x="3572366" y="0"/>
                </a:lnTo>
                <a:lnTo>
                  <a:pt x="2506138" y="0"/>
                </a:lnTo>
                <a:lnTo>
                  <a:pt x="0"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2" name="Freeform: Shape 11">
            <a:extLst>
              <a:ext uri="{FF2B5EF4-FFF2-40B4-BE49-F238E27FC236}">
                <a16:creationId xmlns:a16="http://schemas.microsoft.com/office/drawing/2014/main" id="{240E5BD2-4019-4012-A1AA-628900E659E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1" y="-478"/>
            <a:ext cx="5953780" cy="6858478"/>
          </a:xfrm>
          <a:custGeom>
            <a:avLst/>
            <a:gdLst>
              <a:gd name="connsiteX0" fmla="*/ 0 w 5953780"/>
              <a:gd name="connsiteY0" fmla="*/ 6858478 h 6858478"/>
              <a:gd name="connsiteX1" fmla="*/ 5953780 w 5953780"/>
              <a:gd name="connsiteY1" fmla="*/ 6858478 h 6858478"/>
              <a:gd name="connsiteX2" fmla="*/ 2777405 w 5953780"/>
              <a:gd name="connsiteY2" fmla="*/ 0 h 6858478"/>
              <a:gd name="connsiteX3" fmla="*/ 2771828 w 5953780"/>
              <a:gd name="connsiteY3" fmla="*/ 0 h 6858478"/>
              <a:gd name="connsiteX4" fmla="*/ 1705600 w 5953780"/>
              <a:gd name="connsiteY4" fmla="*/ 0 h 6858478"/>
              <a:gd name="connsiteX5" fmla="*/ 0 w 5953780"/>
              <a:gd name="connsiteY5"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5953780" h="6858478">
                <a:moveTo>
                  <a:pt x="0" y="6858478"/>
                </a:moveTo>
                <a:lnTo>
                  <a:pt x="5953780" y="6858478"/>
                </a:lnTo>
                <a:lnTo>
                  <a:pt x="2777405" y="0"/>
                </a:lnTo>
                <a:lnTo>
                  <a:pt x="2771828" y="0"/>
                </a:lnTo>
                <a:lnTo>
                  <a:pt x="1705600" y="0"/>
                </a:lnTo>
                <a:lnTo>
                  <a:pt x="0"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5BF32B55-7CEE-162D-5852-37B4F25E4FDD}"/>
              </a:ext>
            </a:extLst>
          </p:cNvPr>
          <p:cNvSpPr>
            <a:spLocks noGrp="1"/>
          </p:cNvSpPr>
          <p:nvPr>
            <p:ph type="title"/>
          </p:nvPr>
        </p:nvSpPr>
        <p:spPr>
          <a:xfrm>
            <a:off x="804672" y="342006"/>
            <a:ext cx="3879232" cy="2248122"/>
          </a:xfrm>
        </p:spPr>
        <p:txBody>
          <a:bodyPr vert="horz" lIns="91440" tIns="45720" rIns="91440" bIns="45720" rtlCol="0" anchor="b">
            <a:normAutofit/>
          </a:bodyPr>
          <a:lstStyle/>
          <a:p>
            <a:r>
              <a:rPr lang="en-US" sz="5000"/>
              <a:t>THANK YOU!!! Questions?</a:t>
            </a:r>
          </a:p>
        </p:txBody>
      </p:sp>
      <p:sp>
        <p:nvSpPr>
          <p:cNvPr id="3" name="Footer Placeholder 2">
            <a:extLst>
              <a:ext uri="{FF2B5EF4-FFF2-40B4-BE49-F238E27FC236}">
                <a16:creationId xmlns:a16="http://schemas.microsoft.com/office/drawing/2014/main" id="{0831AB02-1D85-BED3-1AF7-EAF8CC2D9765}"/>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156363117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2000">
        <p15:prstTrans prst="wind"/>
      </p:transition>
    </mc:Choice>
    <mc:Fallback xmlns="">
      <p:transition spd="slow">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A7AE9375-4664-4DB2-922D-2782A6E439A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chemeClr val="tx1"/>
              </a:solidFill>
            </a:endParaRPr>
          </a:p>
        </p:txBody>
      </p:sp>
      <p:sp>
        <p:nvSpPr>
          <p:cNvPr id="2" name="Title 1">
            <a:extLst>
              <a:ext uri="{FF2B5EF4-FFF2-40B4-BE49-F238E27FC236}">
                <a16:creationId xmlns:a16="http://schemas.microsoft.com/office/drawing/2014/main" id="{EEB72077-5D04-2A1B-E467-8F441AB12C21}"/>
              </a:ext>
            </a:extLst>
          </p:cNvPr>
          <p:cNvSpPr>
            <a:spLocks noGrp="1"/>
          </p:cNvSpPr>
          <p:nvPr>
            <p:ph type="title"/>
          </p:nvPr>
        </p:nvSpPr>
        <p:spPr>
          <a:xfrm>
            <a:off x="1295400" y="669925"/>
            <a:ext cx="4800600" cy="1325563"/>
          </a:xfrm>
        </p:spPr>
        <p:txBody>
          <a:bodyPr anchor="b">
            <a:normAutofit/>
          </a:bodyPr>
          <a:lstStyle/>
          <a:p>
            <a:r>
              <a:rPr lang="en-US">
                <a:solidFill>
                  <a:schemeClr val="bg1"/>
                </a:solidFill>
              </a:rPr>
              <a:t>Objectives of Talk</a:t>
            </a:r>
          </a:p>
        </p:txBody>
      </p:sp>
      <p:cxnSp>
        <p:nvCxnSpPr>
          <p:cNvPr id="12" name="Straight Connector 11">
            <a:extLst>
              <a:ext uri="{FF2B5EF4-FFF2-40B4-BE49-F238E27FC236}">
                <a16:creationId xmlns:a16="http://schemas.microsoft.com/office/drawing/2014/main" id="{EE504C98-6397-41C1-A8D8-2D9C4ED307E0}"/>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1" y="2026340"/>
            <a:ext cx="6095999" cy="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3" name="Content Placeholder 2">
            <a:extLst>
              <a:ext uri="{FF2B5EF4-FFF2-40B4-BE49-F238E27FC236}">
                <a16:creationId xmlns:a16="http://schemas.microsoft.com/office/drawing/2014/main" id="{5B5559E2-61C3-5864-AEE6-A97A5B5D65DB}"/>
              </a:ext>
            </a:extLst>
          </p:cNvPr>
          <p:cNvSpPr>
            <a:spLocks noGrp="1"/>
          </p:cNvSpPr>
          <p:nvPr>
            <p:ph idx="1"/>
          </p:nvPr>
        </p:nvSpPr>
        <p:spPr>
          <a:xfrm>
            <a:off x="362947" y="2288833"/>
            <a:ext cx="6733176" cy="3711571"/>
          </a:xfrm>
        </p:spPr>
        <p:txBody>
          <a:bodyPr>
            <a:normAutofit fontScale="92500" lnSpcReduction="10000"/>
          </a:bodyPr>
          <a:lstStyle/>
          <a:p>
            <a:pPr marL="342900" marR="0" lvl="0" indent="-342900" fontAlgn="base">
              <a:spcBef>
                <a:spcPts val="1200"/>
              </a:spcBef>
              <a:spcAft>
                <a:spcPts val="0"/>
              </a:spcAft>
              <a:buSzPts val="1000"/>
              <a:buFont typeface="Symbol" panose="05050102010706020507" pitchFamily="18" charset="2"/>
              <a:buChar char=""/>
              <a:tabLst>
                <a:tab pos="457200" algn="l"/>
              </a:tabLst>
            </a:pPr>
            <a:r>
              <a:rPr lang="en-US" sz="2400" i="1" dirty="0">
                <a:solidFill>
                  <a:schemeClr val="bg1"/>
                </a:solidFill>
                <a:effectLst/>
                <a:latin typeface="Arial" panose="020B0604020202020204" pitchFamily="34" charset="0"/>
                <a:ea typeface="Times New Roman" panose="02020603050405020304" pitchFamily="18" charset="0"/>
              </a:rPr>
              <a:t>Discuss tests and labs we should be seeking for our overall well-being from our primary care providers and why. </a:t>
            </a:r>
            <a:endParaRPr lang="en-US" sz="2400" dirty="0">
              <a:solidFill>
                <a:schemeClr val="bg1"/>
              </a:solidFill>
              <a:effectLst/>
              <a:latin typeface="Calibri" panose="020F0502020204030204" pitchFamily="34" charset="0"/>
              <a:ea typeface="Calibri" panose="020F0502020204030204" pitchFamily="34" charset="0"/>
            </a:endParaRPr>
          </a:p>
          <a:p>
            <a:pPr marL="342900" marR="0" lvl="0" indent="-342900" fontAlgn="base">
              <a:spcBef>
                <a:spcPts val="0"/>
              </a:spcBef>
              <a:spcAft>
                <a:spcPts val="0"/>
              </a:spcAft>
              <a:buSzPts val="1000"/>
              <a:buFont typeface="Symbol" panose="05050102010706020507" pitchFamily="18" charset="2"/>
              <a:buChar char=""/>
              <a:tabLst>
                <a:tab pos="457200" algn="l"/>
              </a:tabLst>
            </a:pPr>
            <a:r>
              <a:rPr lang="en-US" sz="2400" i="1" dirty="0">
                <a:solidFill>
                  <a:schemeClr val="bg1"/>
                </a:solidFill>
                <a:effectLst/>
                <a:latin typeface="Arial" panose="020B0604020202020204" pitchFamily="34" charset="0"/>
                <a:ea typeface="Times New Roman" panose="02020603050405020304" pitchFamily="18" charset="0"/>
              </a:rPr>
              <a:t>Understand how to interpret and act on measurements of health for us and our loved ones. </a:t>
            </a:r>
            <a:endParaRPr lang="en-US" sz="2400" dirty="0">
              <a:solidFill>
                <a:schemeClr val="bg1"/>
              </a:solidFill>
              <a:effectLst/>
              <a:latin typeface="Calibri" panose="020F0502020204030204" pitchFamily="34" charset="0"/>
              <a:ea typeface="Calibri" panose="020F0502020204030204" pitchFamily="34" charset="0"/>
            </a:endParaRPr>
          </a:p>
          <a:p>
            <a:pPr marL="342900" marR="0" lvl="0" indent="-342900" fontAlgn="base">
              <a:spcBef>
                <a:spcPts val="0"/>
              </a:spcBef>
              <a:spcAft>
                <a:spcPts val="1200"/>
              </a:spcAft>
              <a:buSzPts val="1000"/>
              <a:buFont typeface="Symbol" panose="05050102010706020507" pitchFamily="18" charset="2"/>
              <a:buChar char=""/>
              <a:tabLst>
                <a:tab pos="457200" algn="l"/>
              </a:tabLst>
            </a:pPr>
            <a:r>
              <a:rPr lang="en-US" sz="2400" i="1" dirty="0">
                <a:solidFill>
                  <a:schemeClr val="bg1"/>
                </a:solidFill>
                <a:effectLst/>
                <a:latin typeface="Arial" panose="020B0604020202020204" pitchFamily="34" charset="0"/>
                <a:ea typeface="Times New Roman" panose="02020603050405020304" pitchFamily="18" charset="0"/>
              </a:rPr>
              <a:t>Empower listen</a:t>
            </a:r>
            <a:r>
              <a:rPr lang="en-US" sz="2400" i="1" dirty="0">
                <a:solidFill>
                  <a:schemeClr val="bg1"/>
                </a:solidFill>
                <a:latin typeface="Arial" panose="020B0604020202020204" pitchFamily="34" charset="0"/>
                <a:ea typeface="Times New Roman" panose="02020603050405020304" pitchFamily="18" charset="0"/>
              </a:rPr>
              <a:t>ers to know</a:t>
            </a:r>
            <a:r>
              <a:rPr lang="en-US" sz="2400" i="1" dirty="0">
                <a:solidFill>
                  <a:schemeClr val="bg1"/>
                </a:solidFill>
                <a:effectLst/>
                <a:latin typeface="Arial" panose="020B0604020202020204" pitchFamily="34" charset="0"/>
                <a:ea typeface="Times New Roman" panose="02020603050405020304" pitchFamily="18" charset="0"/>
              </a:rPr>
              <a:t> when to screen for certain conditions </a:t>
            </a:r>
            <a:r>
              <a:rPr lang="en-US" sz="2400" i="1" dirty="0">
                <a:solidFill>
                  <a:schemeClr val="bg1"/>
                </a:solidFill>
                <a:latin typeface="Arial" panose="020B0604020202020204" pitchFamily="34" charset="0"/>
                <a:ea typeface="Times New Roman" panose="02020603050405020304" pitchFamily="18" charset="0"/>
              </a:rPr>
              <a:t>and from whom to seek</a:t>
            </a:r>
            <a:r>
              <a:rPr lang="en-US" sz="2400" i="1" dirty="0">
                <a:solidFill>
                  <a:schemeClr val="bg1"/>
                </a:solidFill>
                <a:effectLst/>
                <a:latin typeface="Arial" panose="020B0604020202020204" pitchFamily="34" charset="0"/>
                <a:ea typeface="Times New Roman" panose="02020603050405020304" pitchFamily="18" charset="0"/>
              </a:rPr>
              <a:t> care.  </a:t>
            </a:r>
          </a:p>
          <a:p>
            <a:pPr marL="342900" marR="0" lvl="0" indent="-342900" fontAlgn="base">
              <a:spcBef>
                <a:spcPts val="0"/>
              </a:spcBef>
              <a:spcAft>
                <a:spcPts val="1200"/>
              </a:spcAft>
              <a:buSzPts val="1000"/>
              <a:buFont typeface="Symbol" panose="05050102010706020507" pitchFamily="18" charset="2"/>
              <a:buChar char=""/>
              <a:tabLst>
                <a:tab pos="457200" algn="l"/>
              </a:tabLst>
            </a:pPr>
            <a:endParaRPr lang="en-US" sz="1600" i="1" dirty="0">
              <a:solidFill>
                <a:schemeClr val="bg1"/>
              </a:solidFill>
              <a:latin typeface="Arial" panose="020B0604020202020204" pitchFamily="34" charset="0"/>
            </a:endParaRPr>
          </a:p>
          <a:p>
            <a:pPr marL="0" indent="0" fontAlgn="base">
              <a:spcBef>
                <a:spcPts val="0"/>
              </a:spcBef>
              <a:spcAft>
                <a:spcPts val="1200"/>
              </a:spcAft>
              <a:buSzPts val="1000"/>
              <a:buNone/>
              <a:tabLst>
                <a:tab pos="457200" algn="l"/>
              </a:tabLst>
            </a:pPr>
            <a:r>
              <a:rPr lang="en-US" sz="1200" i="1" dirty="0">
                <a:solidFill>
                  <a:schemeClr val="bg1"/>
                </a:solidFill>
              </a:rPr>
              <a:t>*Disclaimer: This talk is intended for informational purposes only and does not substitute professional medical management by attendees’ own healthcare professional. Opinions stated are my own and do not necessarily represent that of my employer’s. </a:t>
            </a:r>
          </a:p>
          <a:p>
            <a:pPr marL="0" indent="0" fontAlgn="base">
              <a:spcBef>
                <a:spcPts val="0"/>
              </a:spcBef>
              <a:spcAft>
                <a:spcPts val="1200"/>
              </a:spcAft>
              <a:buSzPts val="1000"/>
              <a:buNone/>
              <a:tabLst>
                <a:tab pos="457200" algn="l"/>
              </a:tabLst>
            </a:pPr>
            <a:r>
              <a:rPr lang="en-US" sz="1200" i="1" dirty="0">
                <a:solidFill>
                  <a:schemeClr val="bg1"/>
                </a:solidFill>
              </a:rPr>
              <a:t>Guidelines are just guidelines and may differ in recommendations. Always individualize your own medical needs.</a:t>
            </a:r>
          </a:p>
          <a:p>
            <a:pPr marL="0" marR="0" lvl="0" indent="0" fontAlgn="base">
              <a:spcBef>
                <a:spcPts val="0"/>
              </a:spcBef>
              <a:spcAft>
                <a:spcPts val="1200"/>
              </a:spcAft>
              <a:buSzPts val="1000"/>
              <a:buNone/>
              <a:tabLst>
                <a:tab pos="457200" algn="l"/>
              </a:tabLst>
            </a:pPr>
            <a:endParaRPr lang="en-US" sz="1600" dirty="0">
              <a:solidFill>
                <a:schemeClr val="bg1"/>
              </a:solidFill>
            </a:endParaRPr>
          </a:p>
        </p:txBody>
      </p:sp>
      <p:pic>
        <p:nvPicPr>
          <p:cNvPr id="5" name="Picture 4" descr="People in classroom">
            <a:extLst>
              <a:ext uri="{FF2B5EF4-FFF2-40B4-BE49-F238E27FC236}">
                <a16:creationId xmlns:a16="http://schemas.microsoft.com/office/drawing/2014/main" id="{CACE632A-8FC5-E891-99AE-61992B67DAB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629727" y="1917744"/>
            <a:ext cx="4562263" cy="3022499"/>
          </a:xfrm>
          <a:prstGeom prst="rect">
            <a:avLst/>
          </a:prstGeom>
        </p:spPr>
      </p:pic>
      <p:cxnSp>
        <p:nvCxnSpPr>
          <p:cNvPr id="14" name="Straight Connector 13">
            <a:extLst>
              <a:ext uri="{FF2B5EF4-FFF2-40B4-BE49-F238E27FC236}">
                <a16:creationId xmlns:a16="http://schemas.microsoft.com/office/drawing/2014/main" id="{B7188D9B-1674-419B-A379-D1632A7EC3A2}"/>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829053" y="0"/>
            <a:ext cx="0" cy="6858000"/>
          </a:xfrm>
          <a:prstGeom prst="line">
            <a:avLst/>
          </a:prstGeom>
          <a:ln w="12700">
            <a:solidFill>
              <a:schemeClr val="accent2"/>
            </a:solidFill>
          </a:ln>
        </p:spPr>
        <p:style>
          <a:lnRef idx="1">
            <a:schemeClr val="accent1"/>
          </a:lnRef>
          <a:fillRef idx="0">
            <a:schemeClr val="accent1"/>
          </a:fillRef>
          <a:effectRef idx="0">
            <a:schemeClr val="accent1"/>
          </a:effectRef>
          <a:fontRef idx="minor">
            <a:schemeClr val="tx1"/>
          </a:fontRef>
        </p:style>
      </p:cxnSp>
      <p:sp>
        <p:nvSpPr>
          <p:cNvPr id="4" name="Footer Placeholder 3">
            <a:extLst>
              <a:ext uri="{FF2B5EF4-FFF2-40B4-BE49-F238E27FC236}">
                <a16:creationId xmlns:a16="http://schemas.microsoft.com/office/drawing/2014/main" id="{C36BA3CD-74F4-C2DA-94F8-A1F298412CD1}"/>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2677982257"/>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7" name="Rectangle 16">
            <a:extLst>
              <a:ext uri="{FF2B5EF4-FFF2-40B4-BE49-F238E27FC236}">
                <a16:creationId xmlns:a16="http://schemas.microsoft.com/office/drawing/2014/main" id="{2172A0AC-3DCE-4672-BCAF-28FEF91F602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AE6F1C77-EDC9-4C5F-8C1C-62DD46BDA3C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ink boxing gloves on a wooden table">
            <a:extLst>
              <a:ext uri="{FF2B5EF4-FFF2-40B4-BE49-F238E27FC236}">
                <a16:creationId xmlns:a16="http://schemas.microsoft.com/office/drawing/2014/main" id="{53B5414A-B60C-CBAC-DD0A-2F701D161E2F}"/>
              </a:ext>
            </a:extLst>
          </p:cNvPr>
          <p:cNvPicPr>
            <a:picLocks noChangeAspect="1"/>
          </p:cNvPicPr>
          <p:nvPr/>
        </p:nvPicPr>
        <p:blipFill rotWithShape="1">
          <a:blip r:embed="rId2">
            <a:alphaModFix amt="40000"/>
            <a:extLst>
              <a:ext uri="{28A0092B-C50C-407E-A947-70E740481C1C}">
                <a14:useLocalDpi xmlns:a14="http://schemas.microsoft.com/office/drawing/2010/main" val="0"/>
              </a:ext>
            </a:extLst>
          </a:blip>
          <a:srcRect l="13747" r="1" b="1"/>
          <a:stretch/>
        </p:blipFill>
        <p:spPr>
          <a:xfrm>
            <a:off x="20" y="10"/>
            <a:ext cx="8450297" cy="6857990"/>
          </a:xfrm>
          <a:prstGeom prst="rect">
            <a:avLst/>
          </a:prstGeom>
        </p:spPr>
      </p:pic>
      <p:sp>
        <p:nvSpPr>
          <p:cNvPr id="2" name="Title 1">
            <a:extLst>
              <a:ext uri="{FF2B5EF4-FFF2-40B4-BE49-F238E27FC236}">
                <a16:creationId xmlns:a16="http://schemas.microsoft.com/office/drawing/2014/main" id="{C246995B-4C2A-872B-CAD1-03F32EA06B31}"/>
              </a:ext>
            </a:extLst>
          </p:cNvPr>
          <p:cNvSpPr>
            <a:spLocks noGrp="1"/>
          </p:cNvSpPr>
          <p:nvPr>
            <p:ph type="title"/>
          </p:nvPr>
        </p:nvSpPr>
        <p:spPr>
          <a:xfrm>
            <a:off x="838201" y="365125"/>
            <a:ext cx="5251316" cy="1627636"/>
          </a:xfrm>
        </p:spPr>
        <p:txBody>
          <a:bodyPr>
            <a:normAutofit fontScale="90000"/>
          </a:bodyPr>
          <a:lstStyle/>
          <a:p>
            <a:br>
              <a:rPr lang="en-US" sz="1400" dirty="0">
                <a:solidFill>
                  <a:srgbClr val="FFFFFF"/>
                </a:solidFill>
                <a:effectLst/>
                <a:latin typeface="Arial" panose="020B0604020202020204" pitchFamily="34" charset="0"/>
                <a:ea typeface="Times New Roman" panose="02020603050405020304" pitchFamily="18" charset="0"/>
              </a:rPr>
            </a:br>
            <a:br>
              <a:rPr lang="en-US" sz="1400" dirty="0">
                <a:solidFill>
                  <a:srgbClr val="FFFFFF"/>
                </a:solidFill>
                <a:effectLst/>
                <a:latin typeface="Arial" panose="020B0604020202020204" pitchFamily="34" charset="0"/>
                <a:ea typeface="Times New Roman" panose="02020603050405020304" pitchFamily="18" charset="0"/>
              </a:rPr>
            </a:br>
            <a:r>
              <a:rPr lang="en-US" sz="2700" dirty="0">
                <a:solidFill>
                  <a:srgbClr val="FFFFFF"/>
                </a:solidFill>
                <a:latin typeface="Arial" panose="020B0604020202020204" pitchFamily="34" charset="0"/>
                <a:ea typeface="Times New Roman" panose="02020603050405020304" pitchFamily="18" charset="0"/>
              </a:rPr>
              <a:t>P</a:t>
            </a:r>
            <a:r>
              <a:rPr lang="en-US" sz="2700" dirty="0">
                <a:solidFill>
                  <a:srgbClr val="FFFFFF"/>
                </a:solidFill>
                <a:effectLst/>
                <a:latin typeface="Arial" panose="020B0604020202020204" pitchFamily="34" charset="0"/>
                <a:ea typeface="Times New Roman" panose="02020603050405020304" pitchFamily="18" charset="0"/>
              </a:rPr>
              <a:t>reventive health screening</a:t>
            </a:r>
            <a:br>
              <a:rPr lang="en-US" sz="1800" dirty="0">
                <a:solidFill>
                  <a:srgbClr val="FFFFFF"/>
                </a:solidFill>
                <a:effectLst/>
                <a:latin typeface="Arial" panose="020B0604020202020204" pitchFamily="34" charset="0"/>
                <a:ea typeface="Times New Roman" panose="02020603050405020304" pitchFamily="18" charset="0"/>
              </a:rPr>
            </a:br>
            <a:r>
              <a:rPr lang="en-US" sz="1800" dirty="0">
                <a:solidFill>
                  <a:srgbClr val="FFFFFF"/>
                </a:solidFill>
              </a:rPr>
              <a:t>Recommendations for non-pregnant adults only of average risk unless specified. Terms male or men apply to assigned male at birth (AMAB); Terms female or women apply to assigned female at birth (AFAB). </a:t>
            </a:r>
            <a:br>
              <a:rPr lang="en-US" sz="1800" dirty="0">
                <a:solidFill>
                  <a:srgbClr val="FFFFFF"/>
                </a:solidFill>
              </a:rPr>
            </a:br>
            <a:br>
              <a:rPr lang="en-US" sz="1800" dirty="0">
                <a:solidFill>
                  <a:srgbClr val="FFFFFF"/>
                </a:solidFill>
              </a:rPr>
            </a:br>
            <a:endParaRPr lang="en-US" sz="1800" dirty="0">
              <a:solidFill>
                <a:srgbClr val="FFFFFF"/>
              </a:solidFill>
            </a:endParaRPr>
          </a:p>
        </p:txBody>
      </p:sp>
      <p:sp>
        <p:nvSpPr>
          <p:cNvPr id="3" name="Content Placeholder 2">
            <a:extLst>
              <a:ext uri="{FF2B5EF4-FFF2-40B4-BE49-F238E27FC236}">
                <a16:creationId xmlns:a16="http://schemas.microsoft.com/office/drawing/2014/main" id="{F00A83CA-F56C-1121-DCD1-D3863F839036}"/>
              </a:ext>
            </a:extLst>
          </p:cNvPr>
          <p:cNvSpPr>
            <a:spLocks noGrp="1"/>
          </p:cNvSpPr>
          <p:nvPr>
            <p:ph idx="1"/>
          </p:nvPr>
        </p:nvSpPr>
        <p:spPr>
          <a:xfrm>
            <a:off x="838031" y="1992761"/>
            <a:ext cx="4619621" cy="3957178"/>
          </a:xfrm>
        </p:spPr>
        <p:txBody>
          <a:bodyPr>
            <a:normAutofit/>
          </a:bodyPr>
          <a:lstStyle/>
          <a:p>
            <a:pPr marL="0" indent="0">
              <a:buNone/>
            </a:pPr>
            <a:endParaRPr lang="en-US" sz="2000" dirty="0">
              <a:solidFill>
                <a:srgbClr val="FFFFFF"/>
              </a:solidFill>
            </a:endParaRPr>
          </a:p>
          <a:p>
            <a:r>
              <a:rPr lang="en-US" dirty="0">
                <a:solidFill>
                  <a:srgbClr val="FFFFFF"/>
                </a:solidFill>
              </a:rPr>
              <a:t>Breast cancer </a:t>
            </a:r>
          </a:p>
          <a:p>
            <a:r>
              <a:rPr lang="en-US" dirty="0">
                <a:solidFill>
                  <a:srgbClr val="FFFFFF"/>
                </a:solidFill>
              </a:rPr>
              <a:t>Cervical cancer</a:t>
            </a:r>
          </a:p>
          <a:p>
            <a:r>
              <a:rPr lang="en-US" dirty="0">
                <a:solidFill>
                  <a:srgbClr val="FFFFFF"/>
                </a:solidFill>
              </a:rPr>
              <a:t>Colorectal cancer</a:t>
            </a:r>
          </a:p>
          <a:p>
            <a:r>
              <a:rPr lang="en-US" dirty="0">
                <a:solidFill>
                  <a:srgbClr val="FFFFFF"/>
                </a:solidFill>
              </a:rPr>
              <a:t>Prostate cancer </a:t>
            </a:r>
          </a:p>
          <a:p>
            <a:r>
              <a:rPr lang="en-US" dirty="0">
                <a:solidFill>
                  <a:srgbClr val="FFFFFF"/>
                </a:solidFill>
              </a:rPr>
              <a:t>Skin cancer</a:t>
            </a:r>
          </a:p>
          <a:p>
            <a:r>
              <a:rPr lang="en-US" dirty="0">
                <a:solidFill>
                  <a:srgbClr val="FFFFFF"/>
                </a:solidFill>
              </a:rPr>
              <a:t>What to do? </a:t>
            </a:r>
          </a:p>
          <a:p>
            <a:endParaRPr lang="en-US" sz="2000" dirty="0">
              <a:solidFill>
                <a:srgbClr val="FFFFFF"/>
              </a:solidFill>
            </a:endParaRPr>
          </a:p>
          <a:p>
            <a:endParaRPr lang="en-US" sz="2000" dirty="0">
              <a:solidFill>
                <a:srgbClr val="FFFFFF"/>
              </a:solidFill>
            </a:endParaRPr>
          </a:p>
        </p:txBody>
      </p:sp>
      <p:pic>
        <p:nvPicPr>
          <p:cNvPr id="8" name="Picture 7" descr="Women with breast cancer awareness ribbons">
            <a:extLst>
              <a:ext uri="{FF2B5EF4-FFF2-40B4-BE49-F238E27FC236}">
                <a16:creationId xmlns:a16="http://schemas.microsoft.com/office/drawing/2014/main" id="{6B47F143-C6A4-2DEC-6D57-D6CD35025F33}"/>
              </a:ext>
            </a:extLst>
          </p:cNvPr>
          <p:cNvPicPr>
            <a:picLocks noChangeAspect="1"/>
          </p:cNvPicPr>
          <p:nvPr/>
        </p:nvPicPr>
        <p:blipFill rotWithShape="1">
          <a:blip r:embed="rId3">
            <a:extLst>
              <a:ext uri="{28A0092B-C50C-407E-A947-70E740481C1C}">
                <a14:useLocalDpi xmlns:a14="http://schemas.microsoft.com/office/drawing/2010/main" val="0"/>
              </a:ext>
            </a:extLst>
          </a:blip>
          <a:srcRect l="29681" r="13370" b="2"/>
          <a:stretch/>
        </p:blipFill>
        <p:spPr>
          <a:xfrm>
            <a:off x="6225997"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
        <p:nvSpPr>
          <p:cNvPr id="4" name="Footer Placeholder 3">
            <a:extLst>
              <a:ext uri="{FF2B5EF4-FFF2-40B4-BE49-F238E27FC236}">
                <a16:creationId xmlns:a16="http://schemas.microsoft.com/office/drawing/2014/main" id="{3BB2917D-5715-277D-D46B-D462D9DE98E2}"/>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310442637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C9FFA39-B659-0642-28E1-493C1EC12F4D}"/>
              </a:ext>
            </a:extLst>
          </p:cNvPr>
          <p:cNvSpPr>
            <a:spLocks noGrp="1"/>
          </p:cNvSpPr>
          <p:nvPr>
            <p:ph type="title"/>
          </p:nvPr>
        </p:nvSpPr>
        <p:spPr>
          <a:xfrm>
            <a:off x="585538" y="505326"/>
            <a:ext cx="5314536" cy="1325563"/>
          </a:xfrm>
        </p:spPr>
        <p:txBody>
          <a:bodyPr>
            <a:normAutofit/>
          </a:bodyPr>
          <a:lstStyle/>
          <a:p>
            <a:pPr algn="ctr"/>
            <a:r>
              <a:rPr lang="en-US" sz="4000" dirty="0"/>
              <a:t>Higher risk for </a:t>
            </a:r>
            <a:br>
              <a:rPr lang="en-US" sz="4000" dirty="0"/>
            </a:br>
            <a:r>
              <a:rPr lang="en-US" sz="4000" dirty="0"/>
              <a:t>cancer?</a:t>
            </a:r>
          </a:p>
        </p:txBody>
      </p:sp>
      <p:sp>
        <p:nvSpPr>
          <p:cNvPr id="3" name="Content Placeholder 2">
            <a:extLst>
              <a:ext uri="{FF2B5EF4-FFF2-40B4-BE49-F238E27FC236}">
                <a16:creationId xmlns:a16="http://schemas.microsoft.com/office/drawing/2014/main" id="{EC048156-DA11-D7D4-6C0C-C44AC43D4F9A}"/>
              </a:ext>
            </a:extLst>
          </p:cNvPr>
          <p:cNvSpPr>
            <a:spLocks noGrp="1"/>
          </p:cNvSpPr>
          <p:nvPr>
            <p:ph idx="1"/>
          </p:nvPr>
        </p:nvSpPr>
        <p:spPr>
          <a:xfrm>
            <a:off x="762001" y="1762125"/>
            <a:ext cx="5314542" cy="4076145"/>
          </a:xfrm>
        </p:spPr>
        <p:txBody>
          <a:bodyPr anchor="t">
            <a:normAutofit/>
          </a:bodyPr>
          <a:lstStyle/>
          <a:p>
            <a:pPr marL="0" indent="0">
              <a:buNone/>
            </a:pPr>
            <a:endParaRPr lang="en-US" sz="1800" dirty="0"/>
          </a:p>
          <a:p>
            <a:pPr marL="0" indent="0">
              <a:buNone/>
            </a:pPr>
            <a:endParaRPr lang="en-US" sz="2400" dirty="0"/>
          </a:p>
          <a:p>
            <a:r>
              <a:rPr lang="en-US" sz="3200" dirty="0"/>
              <a:t>Personal or family history; BRCA1/2 gene mutation. </a:t>
            </a:r>
          </a:p>
          <a:p>
            <a:r>
              <a:rPr lang="en-US" sz="3200" dirty="0"/>
              <a:t>Known correlations </a:t>
            </a:r>
          </a:p>
          <a:p>
            <a:r>
              <a:rPr lang="en-US" sz="3200" dirty="0"/>
              <a:t>Vaccines</a:t>
            </a:r>
          </a:p>
          <a:p>
            <a:r>
              <a:rPr lang="en-US" sz="3200" dirty="0"/>
              <a:t>What to do? </a:t>
            </a:r>
          </a:p>
          <a:p>
            <a:pPr marL="0" indent="0">
              <a:buNone/>
            </a:pPr>
            <a:endParaRPr lang="en-US" sz="2400" dirty="0"/>
          </a:p>
        </p:txBody>
      </p:sp>
      <p:sp>
        <p:nvSpPr>
          <p:cNvPr id="11" name="Freeform: Shape 10">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6" name="Picture 5" descr="Lemons">
            <a:extLst>
              <a:ext uri="{FF2B5EF4-FFF2-40B4-BE49-F238E27FC236}">
                <a16:creationId xmlns:a16="http://schemas.microsoft.com/office/drawing/2014/main" id="{4FB14F94-EE0B-0D97-9DEB-6DC0310009EF}"/>
              </a:ext>
            </a:extLst>
          </p:cNvPr>
          <p:cNvPicPr>
            <a:picLocks noChangeAspect="1"/>
          </p:cNvPicPr>
          <p:nvPr/>
        </p:nvPicPr>
        <p:blipFill rotWithShape="1">
          <a:blip r:embed="rId2">
            <a:extLst>
              <a:ext uri="{28A0092B-C50C-407E-A947-70E740481C1C}">
                <a14:useLocalDpi xmlns:a14="http://schemas.microsoft.com/office/drawing/2010/main" val="0"/>
              </a:ext>
            </a:extLst>
          </a:blip>
          <a:srcRect l="10050" r="25717"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Footer Placeholder 3">
            <a:extLst>
              <a:ext uri="{FF2B5EF4-FFF2-40B4-BE49-F238E27FC236}">
                <a16:creationId xmlns:a16="http://schemas.microsoft.com/office/drawing/2014/main" id="{D7F0C3EE-556E-F97D-3C1A-D189B4E7AA16}"/>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323969554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73AD41DB-DF9F-49BC-85AE-6AB1840AD51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EB6E702-3A15-73DC-E6DA-2C3093FB1964}"/>
              </a:ext>
            </a:extLst>
          </p:cNvPr>
          <p:cNvSpPr>
            <a:spLocks noGrp="1"/>
          </p:cNvSpPr>
          <p:nvPr>
            <p:ph type="title"/>
          </p:nvPr>
        </p:nvSpPr>
        <p:spPr>
          <a:xfrm>
            <a:off x="427703" y="4478068"/>
            <a:ext cx="5058697" cy="2026149"/>
          </a:xfrm>
        </p:spPr>
        <p:txBody>
          <a:bodyPr anchor="t">
            <a:normAutofit fontScale="90000"/>
          </a:bodyPr>
          <a:lstStyle/>
          <a:p>
            <a:r>
              <a:rPr lang="en-US" sz="4000" dirty="0">
                <a:solidFill>
                  <a:schemeClr val="bg1"/>
                </a:solidFill>
              </a:rPr>
              <a:t>* Infectious Diseases</a:t>
            </a:r>
            <a:br>
              <a:rPr lang="en-US" sz="4000" dirty="0">
                <a:solidFill>
                  <a:schemeClr val="bg1"/>
                </a:solidFill>
              </a:rPr>
            </a:br>
            <a:r>
              <a:rPr lang="en-US" sz="4000" dirty="0">
                <a:solidFill>
                  <a:schemeClr val="bg1"/>
                </a:solidFill>
              </a:rPr>
              <a:t>* STI/STD risks</a:t>
            </a:r>
            <a:br>
              <a:rPr lang="en-US" sz="4000" dirty="0">
                <a:solidFill>
                  <a:schemeClr val="bg1"/>
                </a:solidFill>
              </a:rPr>
            </a:br>
            <a:r>
              <a:rPr lang="en-US" sz="4000" dirty="0">
                <a:solidFill>
                  <a:schemeClr val="bg1"/>
                </a:solidFill>
              </a:rPr>
              <a:t>* LGBTAI+ community</a:t>
            </a:r>
            <a:br>
              <a:rPr lang="en-US" sz="4000" dirty="0">
                <a:solidFill>
                  <a:schemeClr val="bg1"/>
                </a:solidFill>
              </a:rPr>
            </a:br>
            <a:r>
              <a:rPr lang="en-US" sz="4000" dirty="0">
                <a:solidFill>
                  <a:schemeClr val="bg1"/>
                </a:solidFill>
              </a:rPr>
              <a:t>* TB</a:t>
            </a:r>
          </a:p>
        </p:txBody>
      </p:sp>
      <p:pic>
        <p:nvPicPr>
          <p:cNvPr id="5" name="Content Placeholder 4" descr="People carrying Pride flag">
            <a:extLst>
              <a:ext uri="{FF2B5EF4-FFF2-40B4-BE49-F238E27FC236}">
                <a16:creationId xmlns:a16="http://schemas.microsoft.com/office/drawing/2014/main" id="{349649DC-8B7B-9AA3-2217-F1822624DAFA}"/>
              </a:ext>
            </a:extLst>
          </p:cNvPr>
          <p:cNvPicPr>
            <a:picLocks noChangeAspect="1"/>
          </p:cNvPicPr>
          <p:nvPr/>
        </p:nvPicPr>
        <p:blipFill rotWithShape="1">
          <a:blip r:embed="rId2">
            <a:extLst>
              <a:ext uri="{28A0092B-C50C-407E-A947-70E740481C1C}">
                <a14:useLocalDpi xmlns:a14="http://schemas.microsoft.com/office/drawing/2010/main" val="0"/>
              </a:ext>
            </a:extLst>
          </a:blip>
          <a:srcRect t="21957" b="29077"/>
          <a:stretch/>
        </p:blipFill>
        <p:spPr>
          <a:xfrm>
            <a:off x="20" y="-1"/>
            <a:ext cx="12191980" cy="3984912"/>
          </a:xfrm>
          <a:custGeom>
            <a:avLst/>
            <a:gdLst/>
            <a:ahLst/>
            <a:cxnLst/>
            <a:rect l="l" t="t" r="r" b="b"/>
            <a:pathLst>
              <a:path w="12192000" h="3984912">
                <a:moveTo>
                  <a:pt x="0" y="0"/>
                </a:moveTo>
                <a:lnTo>
                  <a:pt x="12192000" y="0"/>
                </a:lnTo>
                <a:lnTo>
                  <a:pt x="12192000" y="566059"/>
                </a:lnTo>
                <a:lnTo>
                  <a:pt x="12192000" y="794037"/>
                </a:lnTo>
                <a:lnTo>
                  <a:pt x="12192000" y="2336800"/>
                </a:lnTo>
                <a:lnTo>
                  <a:pt x="12192000" y="2631227"/>
                </a:lnTo>
                <a:lnTo>
                  <a:pt x="12192000" y="3908712"/>
                </a:lnTo>
                <a:lnTo>
                  <a:pt x="9439275" y="3984912"/>
                </a:lnTo>
                <a:lnTo>
                  <a:pt x="5572127" y="3737262"/>
                </a:lnTo>
                <a:lnTo>
                  <a:pt x="0" y="3908712"/>
                </a:lnTo>
                <a:lnTo>
                  <a:pt x="0" y="2631227"/>
                </a:lnTo>
                <a:lnTo>
                  <a:pt x="0" y="2336800"/>
                </a:lnTo>
                <a:lnTo>
                  <a:pt x="0" y="794037"/>
                </a:lnTo>
                <a:lnTo>
                  <a:pt x="0" y="566059"/>
                </a:lnTo>
                <a:close/>
              </a:path>
            </a:pathLst>
          </a:custGeom>
        </p:spPr>
      </p:pic>
      <p:grpSp>
        <p:nvGrpSpPr>
          <p:cNvPr id="14" name="Group 13">
            <a:extLst>
              <a:ext uri="{FF2B5EF4-FFF2-40B4-BE49-F238E27FC236}">
                <a16:creationId xmlns:a16="http://schemas.microsoft.com/office/drawing/2014/main" id="{A4AE1828-51FD-4AD7-BCF6-9AF5C696CE5D}"/>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5" name="Freeform: Shape 14">
              <a:extLst>
                <a:ext uri="{FF2B5EF4-FFF2-40B4-BE49-F238E27FC236}">
                  <a16:creationId xmlns:a16="http://schemas.microsoft.com/office/drawing/2014/main" id="{8542C7CD-02BE-4ADE-8D2F-DFB759D71A3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6" name="Freeform: Shape 15">
              <a:extLst>
                <a:ext uri="{FF2B5EF4-FFF2-40B4-BE49-F238E27FC236}">
                  <a16:creationId xmlns:a16="http://schemas.microsoft.com/office/drawing/2014/main" id="{840A04EE-8E37-4C28-B09B-A9593A4AAB0C}"/>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3">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9" name="Content Placeholder 8">
            <a:extLst>
              <a:ext uri="{FF2B5EF4-FFF2-40B4-BE49-F238E27FC236}">
                <a16:creationId xmlns:a16="http://schemas.microsoft.com/office/drawing/2014/main" id="{A8483D65-EDCF-6BBB-96E3-9E4C5E437B49}"/>
              </a:ext>
            </a:extLst>
          </p:cNvPr>
          <p:cNvSpPr>
            <a:spLocks noGrp="1"/>
          </p:cNvSpPr>
          <p:nvPr>
            <p:ph idx="1"/>
          </p:nvPr>
        </p:nvSpPr>
        <p:spPr>
          <a:xfrm>
            <a:off x="5664201" y="4286160"/>
            <a:ext cx="5692774" cy="2409966"/>
          </a:xfrm>
        </p:spPr>
        <p:txBody>
          <a:bodyPr>
            <a:noAutofit/>
          </a:bodyPr>
          <a:lstStyle/>
          <a:p>
            <a:r>
              <a:rPr lang="en-US" sz="3600" dirty="0">
                <a:solidFill>
                  <a:schemeClr val="bg1">
                    <a:alpha val="80000"/>
                  </a:schemeClr>
                </a:solidFill>
              </a:rPr>
              <a:t>Chlamydia &amp; Gonorrhea</a:t>
            </a:r>
          </a:p>
          <a:p>
            <a:r>
              <a:rPr lang="en-US" sz="3600" dirty="0">
                <a:solidFill>
                  <a:schemeClr val="bg1">
                    <a:alpha val="80000"/>
                  </a:schemeClr>
                </a:solidFill>
              </a:rPr>
              <a:t>Syphilis </a:t>
            </a:r>
          </a:p>
          <a:p>
            <a:r>
              <a:rPr lang="en-US" sz="3600" dirty="0">
                <a:solidFill>
                  <a:schemeClr val="bg1">
                    <a:alpha val="80000"/>
                  </a:schemeClr>
                </a:solidFill>
              </a:rPr>
              <a:t>Hepatitis (B&amp; C) &amp; HIV</a:t>
            </a:r>
          </a:p>
          <a:p>
            <a:r>
              <a:rPr lang="en-US" sz="3600" dirty="0">
                <a:solidFill>
                  <a:schemeClr val="bg1">
                    <a:alpha val="80000"/>
                  </a:schemeClr>
                </a:solidFill>
              </a:rPr>
              <a:t>What to do?</a:t>
            </a:r>
          </a:p>
        </p:txBody>
      </p:sp>
      <p:sp>
        <p:nvSpPr>
          <p:cNvPr id="3" name="Footer Placeholder 2">
            <a:extLst>
              <a:ext uri="{FF2B5EF4-FFF2-40B4-BE49-F238E27FC236}">
                <a16:creationId xmlns:a16="http://schemas.microsoft.com/office/drawing/2014/main" id="{C301DD5B-7E18-7D22-A721-60037A193957}"/>
              </a:ext>
            </a:extLst>
          </p:cNvPr>
          <p:cNvSpPr>
            <a:spLocks noGrp="1"/>
          </p:cNvSpPr>
          <p:nvPr>
            <p:ph type="ftr" sz="quarter" idx="11"/>
          </p:nvPr>
        </p:nvSpPr>
        <p:spPr>
          <a:xfrm>
            <a:off x="8166101" y="6321654"/>
            <a:ext cx="4114800" cy="365125"/>
          </a:xfrm>
        </p:spPr>
        <p:txBody>
          <a:bodyPr/>
          <a:lstStyle/>
          <a:p>
            <a:r>
              <a:rPr lang="en-US" dirty="0"/>
              <a:t>All images used from Microsoft PowerPoint (version 2205) stock images</a:t>
            </a:r>
          </a:p>
        </p:txBody>
      </p:sp>
    </p:spTree>
    <p:extLst>
      <p:ext uri="{BB962C8B-B14F-4D97-AF65-F5344CB8AC3E}">
        <p14:creationId xmlns:p14="http://schemas.microsoft.com/office/powerpoint/2010/main" val="78132375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B1595A09-E336-4D1B-9B3A-06A2287A54E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B1068A2-2E74-7CFF-8E4D-4B021D681B38}"/>
              </a:ext>
            </a:extLst>
          </p:cNvPr>
          <p:cNvSpPr>
            <a:spLocks noGrp="1"/>
          </p:cNvSpPr>
          <p:nvPr>
            <p:ph type="title"/>
          </p:nvPr>
        </p:nvSpPr>
        <p:spPr>
          <a:xfrm>
            <a:off x="640080" y="4777739"/>
            <a:ext cx="3418990" cy="1412119"/>
          </a:xfrm>
        </p:spPr>
        <p:txBody>
          <a:bodyPr>
            <a:normAutofit fontScale="90000"/>
          </a:bodyPr>
          <a:lstStyle/>
          <a:p>
            <a:r>
              <a:rPr lang="en-US" sz="2800" dirty="0"/>
              <a:t>* Depression</a:t>
            </a:r>
            <a:br>
              <a:rPr lang="en-US" sz="2800" dirty="0"/>
            </a:br>
            <a:r>
              <a:rPr lang="en-US" sz="2800" dirty="0"/>
              <a:t>* Anxiety</a:t>
            </a:r>
            <a:br>
              <a:rPr lang="en-US" sz="2800" dirty="0"/>
            </a:br>
            <a:r>
              <a:rPr lang="en-US" sz="2800" dirty="0"/>
              <a:t>* Mental health </a:t>
            </a:r>
            <a:br>
              <a:rPr lang="en-US" sz="2800" dirty="0"/>
            </a:br>
            <a:r>
              <a:rPr lang="en-US" sz="2800" dirty="0"/>
              <a:t>* Abuse</a:t>
            </a:r>
          </a:p>
        </p:txBody>
      </p:sp>
      <p:pic>
        <p:nvPicPr>
          <p:cNvPr id="5" name="Picture 4" descr="Lone hiker on top of mountain looking at view">
            <a:extLst>
              <a:ext uri="{FF2B5EF4-FFF2-40B4-BE49-F238E27FC236}">
                <a16:creationId xmlns:a16="http://schemas.microsoft.com/office/drawing/2014/main" id="{EE718871-54D7-B283-A850-6CC37E3BD5FB}"/>
              </a:ext>
            </a:extLst>
          </p:cNvPr>
          <p:cNvPicPr>
            <a:picLocks noChangeAspect="1"/>
          </p:cNvPicPr>
          <p:nvPr/>
        </p:nvPicPr>
        <p:blipFill rotWithShape="1">
          <a:blip r:embed="rId2">
            <a:extLst>
              <a:ext uri="{28A0092B-C50C-407E-A947-70E740481C1C}">
                <a14:useLocalDpi xmlns:a14="http://schemas.microsoft.com/office/drawing/2010/main" val="0"/>
              </a:ext>
            </a:extLst>
          </a:blip>
          <a:srcRect t="43987"/>
          <a:stretch/>
        </p:blipFill>
        <p:spPr>
          <a:xfrm>
            <a:off x="20" y="10"/>
            <a:ext cx="12191980" cy="4558420"/>
          </a:xfrm>
          <a:custGeom>
            <a:avLst/>
            <a:gdLst/>
            <a:ahLst/>
            <a:cxnLst/>
            <a:rect l="l" t="t" r="r" b="b"/>
            <a:pathLst>
              <a:path w="12188952" h="4558430">
                <a:moveTo>
                  <a:pt x="6789701" y="4490221"/>
                </a:moveTo>
                <a:lnTo>
                  <a:pt x="6788702" y="4490299"/>
                </a:lnTo>
                <a:lnTo>
                  <a:pt x="6788476" y="4490833"/>
                </a:lnTo>
                <a:close/>
                <a:moveTo>
                  <a:pt x="0" y="0"/>
                </a:moveTo>
                <a:lnTo>
                  <a:pt x="12188952" y="0"/>
                </a:lnTo>
                <a:lnTo>
                  <a:pt x="12188952" y="3596895"/>
                </a:lnTo>
                <a:lnTo>
                  <a:pt x="12061096" y="3635026"/>
                </a:lnTo>
                <a:cubicBezTo>
                  <a:pt x="11933500" y="3671240"/>
                  <a:pt x="11805390" y="3705769"/>
                  <a:pt x="11676800" y="3738601"/>
                </a:cubicBezTo>
                <a:cubicBezTo>
                  <a:pt x="11262789" y="3846108"/>
                  <a:pt x="10845343" y="3939710"/>
                  <a:pt x="10425355" y="4022140"/>
                </a:cubicBezTo>
                <a:cubicBezTo>
                  <a:pt x="10092810" y="4087351"/>
                  <a:pt x="9759033" y="4145748"/>
                  <a:pt x="9424022" y="4197302"/>
                </a:cubicBezTo>
                <a:cubicBezTo>
                  <a:pt x="9102997" y="4246959"/>
                  <a:pt x="8781133" y="4291526"/>
                  <a:pt x="8458419" y="4331003"/>
                </a:cubicBezTo>
                <a:cubicBezTo>
                  <a:pt x="8211360" y="4361169"/>
                  <a:pt x="7963792" y="4386742"/>
                  <a:pt x="7715970" y="4410950"/>
                </a:cubicBezTo>
                <a:lnTo>
                  <a:pt x="6951716" y="4476730"/>
                </a:lnTo>
                <a:lnTo>
                  <a:pt x="6936303" y="4478801"/>
                </a:lnTo>
                <a:lnTo>
                  <a:pt x="6790448" y="4490162"/>
                </a:lnTo>
                <a:lnTo>
                  <a:pt x="6799941" y="4491982"/>
                </a:lnTo>
                <a:cubicBezTo>
                  <a:pt x="6811623" y="4492448"/>
                  <a:pt x="6823734" y="4490275"/>
                  <a:pt x="6835432" y="4490275"/>
                </a:cubicBezTo>
                <a:cubicBezTo>
                  <a:pt x="6851580" y="4490275"/>
                  <a:pt x="6867729" y="4487668"/>
                  <a:pt x="6884003" y="4487297"/>
                </a:cubicBezTo>
                <a:cubicBezTo>
                  <a:pt x="7115805" y="4481835"/>
                  <a:pt x="7347351" y="4469668"/>
                  <a:pt x="7578771" y="4454770"/>
                </a:cubicBezTo>
                <a:cubicBezTo>
                  <a:pt x="7927552" y="4432302"/>
                  <a:pt x="8276080" y="4404123"/>
                  <a:pt x="8623845" y="4367873"/>
                </a:cubicBezTo>
                <a:cubicBezTo>
                  <a:pt x="8909939" y="4338575"/>
                  <a:pt x="9195310" y="4303940"/>
                  <a:pt x="9479970" y="4263967"/>
                </a:cubicBezTo>
                <a:cubicBezTo>
                  <a:pt x="9864901" y="4209593"/>
                  <a:pt x="10248014" y="4144879"/>
                  <a:pt x="10629308" y="4069810"/>
                </a:cubicBezTo>
                <a:cubicBezTo>
                  <a:pt x="11090114" y="3978690"/>
                  <a:pt x="11546975" y="3871184"/>
                  <a:pt x="11998498" y="3743816"/>
                </a:cubicBezTo>
                <a:lnTo>
                  <a:pt x="12188952" y="3687715"/>
                </a:lnTo>
                <a:lnTo>
                  <a:pt x="12188952" y="3742439"/>
                </a:lnTo>
                <a:lnTo>
                  <a:pt x="11829257" y="3846853"/>
                </a:lnTo>
                <a:cubicBezTo>
                  <a:pt x="11534769" y="3926550"/>
                  <a:pt x="11238120" y="3997436"/>
                  <a:pt x="10939183" y="4061368"/>
                </a:cubicBezTo>
                <a:cubicBezTo>
                  <a:pt x="10622824" y="4129150"/>
                  <a:pt x="10304941" y="4189147"/>
                  <a:pt x="9985530" y="4241373"/>
                </a:cubicBezTo>
                <a:cubicBezTo>
                  <a:pt x="9720036" y="4284822"/>
                  <a:pt x="9453814" y="4323467"/>
                  <a:pt x="9186882" y="4357320"/>
                </a:cubicBezTo>
                <a:cubicBezTo>
                  <a:pt x="8984197" y="4382894"/>
                  <a:pt x="8781514" y="4406977"/>
                  <a:pt x="8578198" y="4426839"/>
                </a:cubicBezTo>
                <a:cubicBezTo>
                  <a:pt x="8340547" y="4449559"/>
                  <a:pt x="8102644" y="4471034"/>
                  <a:pt x="7864358" y="4488290"/>
                </a:cubicBezTo>
                <a:cubicBezTo>
                  <a:pt x="7554994" y="4510634"/>
                  <a:pt x="7245502" y="4528512"/>
                  <a:pt x="6935502" y="4539684"/>
                </a:cubicBezTo>
                <a:cubicBezTo>
                  <a:pt x="6782917" y="4545147"/>
                  <a:pt x="6630334" y="4548995"/>
                  <a:pt x="6477750" y="4553587"/>
                </a:cubicBezTo>
                <a:cubicBezTo>
                  <a:pt x="6439195" y="4551503"/>
                  <a:pt x="6400529" y="4553128"/>
                  <a:pt x="6362294" y="4558430"/>
                </a:cubicBezTo>
                <a:lnTo>
                  <a:pt x="6057129" y="4558430"/>
                </a:lnTo>
                <a:lnTo>
                  <a:pt x="5977784" y="4553836"/>
                </a:lnTo>
                <a:cubicBezTo>
                  <a:pt x="5740261" y="4541423"/>
                  <a:pt x="5502739" y="4527644"/>
                  <a:pt x="5265087" y="4517587"/>
                </a:cubicBezTo>
                <a:cubicBezTo>
                  <a:pt x="4958267" y="4505171"/>
                  <a:pt x="4651826" y="4484691"/>
                  <a:pt x="4346277" y="4455517"/>
                </a:cubicBezTo>
                <a:cubicBezTo>
                  <a:pt x="4021654" y="4424605"/>
                  <a:pt x="3697795" y="4389970"/>
                  <a:pt x="3373045" y="4356948"/>
                </a:cubicBezTo>
                <a:cubicBezTo>
                  <a:pt x="3035412" y="4322686"/>
                  <a:pt x="2698456" y="4283047"/>
                  <a:pt x="2362173" y="4238021"/>
                </a:cubicBezTo>
                <a:cubicBezTo>
                  <a:pt x="1984692" y="4187868"/>
                  <a:pt x="1608364" y="4130142"/>
                  <a:pt x="1233177" y="4064845"/>
                </a:cubicBezTo>
                <a:cubicBezTo>
                  <a:pt x="842181" y="3996132"/>
                  <a:pt x="453758" y="3917644"/>
                  <a:pt x="68500" y="3825138"/>
                </a:cubicBezTo>
                <a:lnTo>
                  <a:pt x="0" y="3807783"/>
                </a:lnTo>
                <a:lnTo>
                  <a:pt x="0" y="3751294"/>
                </a:lnTo>
                <a:lnTo>
                  <a:pt x="72441" y="3770071"/>
                </a:lnTo>
                <a:cubicBezTo>
                  <a:pt x="247961" y="3812249"/>
                  <a:pt x="424164" y="3851509"/>
                  <a:pt x="600716" y="3888441"/>
                </a:cubicBezTo>
                <a:cubicBezTo>
                  <a:pt x="988279" y="3969255"/>
                  <a:pt x="1378133" y="4038153"/>
                  <a:pt x="1769512" y="4098609"/>
                </a:cubicBezTo>
                <a:cubicBezTo>
                  <a:pt x="2052426" y="4142185"/>
                  <a:pt x="2335725" y="4182282"/>
                  <a:pt x="2613554" y="4215551"/>
                </a:cubicBezTo>
                <a:cubicBezTo>
                  <a:pt x="2605544" y="4218158"/>
                  <a:pt x="2594611" y="4208102"/>
                  <a:pt x="2581134" y="4205620"/>
                </a:cubicBezTo>
                <a:cubicBezTo>
                  <a:pt x="2087178" y="4113668"/>
                  <a:pt x="1597684" y="4002775"/>
                  <a:pt x="1112635" y="3872923"/>
                </a:cubicBezTo>
                <a:cubicBezTo>
                  <a:pt x="880453" y="3810852"/>
                  <a:pt x="649713" y="3744374"/>
                  <a:pt x="420412" y="3673490"/>
                </a:cubicBezTo>
                <a:lnTo>
                  <a:pt x="0" y="3534573"/>
                </a:lnTo>
                <a:close/>
              </a:path>
            </a:pathLst>
          </a:custGeom>
        </p:spPr>
      </p:pic>
      <p:sp>
        <p:nvSpPr>
          <p:cNvPr id="12" name="sketch line">
            <a:extLst>
              <a:ext uri="{FF2B5EF4-FFF2-40B4-BE49-F238E27FC236}">
                <a16:creationId xmlns:a16="http://schemas.microsoft.com/office/drawing/2014/main" id="{3540989C-C7B8-473B-BF87-6F2DA6A9000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3661305" y="5468206"/>
            <a:ext cx="1371600" cy="18288"/>
          </a:xfrm>
          <a:custGeom>
            <a:avLst/>
            <a:gdLst>
              <a:gd name="connsiteX0" fmla="*/ 0 w 1371600"/>
              <a:gd name="connsiteY0" fmla="*/ 0 h 18288"/>
              <a:gd name="connsiteX1" fmla="*/ 685800 w 1371600"/>
              <a:gd name="connsiteY1" fmla="*/ 0 h 18288"/>
              <a:gd name="connsiteX2" fmla="*/ 1371600 w 1371600"/>
              <a:gd name="connsiteY2" fmla="*/ 0 h 18288"/>
              <a:gd name="connsiteX3" fmla="*/ 1371600 w 1371600"/>
              <a:gd name="connsiteY3" fmla="*/ 18288 h 18288"/>
              <a:gd name="connsiteX4" fmla="*/ 713232 w 1371600"/>
              <a:gd name="connsiteY4" fmla="*/ 18288 h 18288"/>
              <a:gd name="connsiteX5" fmla="*/ 0 w 1371600"/>
              <a:gd name="connsiteY5" fmla="*/ 18288 h 18288"/>
              <a:gd name="connsiteX6" fmla="*/ 0 w 1371600"/>
              <a:gd name="connsiteY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1371600" h="18288" fill="none" extrusionOk="0">
                <a:moveTo>
                  <a:pt x="0" y="0"/>
                </a:moveTo>
                <a:cubicBezTo>
                  <a:pt x="247303" y="31625"/>
                  <a:pt x="422310" y="-25629"/>
                  <a:pt x="685800" y="0"/>
                </a:cubicBezTo>
                <a:cubicBezTo>
                  <a:pt x="949290" y="25629"/>
                  <a:pt x="1192357" y="6696"/>
                  <a:pt x="1371600" y="0"/>
                </a:cubicBezTo>
                <a:cubicBezTo>
                  <a:pt x="1371355" y="6649"/>
                  <a:pt x="1371915" y="11310"/>
                  <a:pt x="1371600" y="18288"/>
                </a:cubicBezTo>
                <a:cubicBezTo>
                  <a:pt x="1107995" y="26464"/>
                  <a:pt x="1033361" y="32942"/>
                  <a:pt x="713232" y="18288"/>
                </a:cubicBezTo>
                <a:cubicBezTo>
                  <a:pt x="393103" y="3634"/>
                  <a:pt x="289343" y="43221"/>
                  <a:pt x="0" y="18288"/>
                </a:cubicBezTo>
                <a:cubicBezTo>
                  <a:pt x="-459" y="11562"/>
                  <a:pt x="-31" y="5093"/>
                  <a:pt x="0" y="0"/>
                </a:cubicBezTo>
                <a:close/>
              </a:path>
              <a:path w="1371600" h="18288" stroke="0" extrusionOk="0">
                <a:moveTo>
                  <a:pt x="0" y="0"/>
                </a:moveTo>
                <a:cubicBezTo>
                  <a:pt x="170249" y="-24099"/>
                  <a:pt x="504634" y="14338"/>
                  <a:pt x="644652" y="0"/>
                </a:cubicBezTo>
                <a:cubicBezTo>
                  <a:pt x="784670" y="-14338"/>
                  <a:pt x="1087773" y="8679"/>
                  <a:pt x="1371600" y="0"/>
                </a:cubicBezTo>
                <a:cubicBezTo>
                  <a:pt x="1372456" y="3662"/>
                  <a:pt x="1371030" y="13946"/>
                  <a:pt x="1371600" y="18288"/>
                </a:cubicBezTo>
                <a:cubicBezTo>
                  <a:pt x="1176823" y="-1409"/>
                  <a:pt x="900830" y="9989"/>
                  <a:pt x="713232" y="18288"/>
                </a:cubicBezTo>
                <a:cubicBezTo>
                  <a:pt x="525634" y="26587"/>
                  <a:pt x="282837" y="5724"/>
                  <a:pt x="0" y="18288"/>
                </a:cubicBezTo>
                <a:cubicBezTo>
                  <a:pt x="367" y="13143"/>
                  <a:pt x="-823" y="5844"/>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615697673">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FA6C1EE2-51D6-28CB-48AA-99BC7C13FD6E}"/>
              </a:ext>
            </a:extLst>
          </p:cNvPr>
          <p:cNvSpPr>
            <a:spLocks noGrp="1"/>
          </p:cNvSpPr>
          <p:nvPr>
            <p:ph idx="1"/>
          </p:nvPr>
        </p:nvSpPr>
        <p:spPr>
          <a:xfrm>
            <a:off x="4654294" y="4777739"/>
            <a:ext cx="6897626" cy="1399223"/>
          </a:xfrm>
        </p:spPr>
        <p:txBody>
          <a:bodyPr anchor="ctr">
            <a:normAutofit lnSpcReduction="10000"/>
          </a:bodyPr>
          <a:lstStyle/>
          <a:p>
            <a:pPr marL="0" indent="0">
              <a:buNone/>
            </a:pPr>
            <a:r>
              <a:rPr lang="en-US" dirty="0">
                <a:latin typeface="Calibri Light" panose="020F0302020204030204" pitchFamily="34" charset="0"/>
                <a:cs typeface="Calibri Light" panose="020F0302020204030204" pitchFamily="34" charset="0"/>
              </a:rPr>
              <a:t>* Fall Prevention</a:t>
            </a:r>
          </a:p>
          <a:p>
            <a:pPr marL="0" indent="0">
              <a:buNone/>
            </a:pPr>
            <a:r>
              <a:rPr lang="en-US" dirty="0">
                <a:latin typeface="Calibri Light" panose="020F0302020204030204" pitchFamily="34" charset="0"/>
                <a:cs typeface="Calibri Light" panose="020F0302020204030204" pitchFamily="34" charset="0"/>
              </a:rPr>
              <a:t>* Osteoporosis </a:t>
            </a:r>
          </a:p>
          <a:p>
            <a:pPr marL="0" indent="0">
              <a:buNone/>
            </a:pPr>
            <a:r>
              <a:rPr lang="en-US" dirty="0">
                <a:latin typeface="Calibri Light" panose="020F0302020204030204" pitchFamily="34" charset="0"/>
                <a:cs typeface="Calibri Light" panose="020F0302020204030204" pitchFamily="34" charset="0"/>
              </a:rPr>
              <a:t>* What to do?</a:t>
            </a:r>
          </a:p>
        </p:txBody>
      </p:sp>
      <p:sp>
        <p:nvSpPr>
          <p:cNvPr id="7" name="Footer Placeholder 6">
            <a:extLst>
              <a:ext uri="{FF2B5EF4-FFF2-40B4-BE49-F238E27FC236}">
                <a16:creationId xmlns:a16="http://schemas.microsoft.com/office/drawing/2014/main" id="{82D6216F-1EAB-40CE-597C-E2070359AC3B}"/>
              </a:ext>
            </a:extLst>
          </p:cNvPr>
          <p:cNvSpPr>
            <a:spLocks noGrp="1"/>
          </p:cNvSpPr>
          <p:nvPr>
            <p:ph type="ftr" sz="quarter" idx="11"/>
          </p:nvPr>
        </p:nvSpPr>
        <p:spPr/>
        <p:txBody>
          <a:bodyPr/>
          <a:lstStyle/>
          <a:p>
            <a:r>
              <a:rPr lang="en-US" dirty="0"/>
              <a:t>All images used from Microsoft PowerPoint (version 2205) stock images</a:t>
            </a:r>
          </a:p>
        </p:txBody>
      </p:sp>
    </p:spTree>
    <p:extLst>
      <p:ext uri="{BB962C8B-B14F-4D97-AF65-F5344CB8AC3E}">
        <p14:creationId xmlns:p14="http://schemas.microsoft.com/office/powerpoint/2010/main" val="903294592"/>
      </p:ext>
    </p:extLst>
  </p:cSld>
  <p:clrMapOvr>
    <a:masterClrMapping/>
  </p:clrMapOvr>
  <p:transition spd="slow">
    <p:comb/>
  </p:transition>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5240138-70F2-5B28-9E4D-4305A326FB7F}"/>
              </a:ext>
            </a:extLst>
          </p:cNvPr>
          <p:cNvSpPr>
            <a:spLocks noGrp="1"/>
          </p:cNvSpPr>
          <p:nvPr>
            <p:ph type="title"/>
          </p:nvPr>
        </p:nvSpPr>
        <p:spPr>
          <a:xfrm>
            <a:off x="6234330" y="803325"/>
            <a:ext cx="5314536" cy="1325563"/>
          </a:xfrm>
        </p:spPr>
        <p:txBody>
          <a:bodyPr>
            <a:normAutofit/>
          </a:bodyPr>
          <a:lstStyle/>
          <a:p>
            <a:r>
              <a:rPr lang="en-US" dirty="0"/>
              <a:t>Substance Use</a:t>
            </a:r>
          </a:p>
        </p:txBody>
      </p:sp>
      <p:sp>
        <p:nvSpPr>
          <p:cNvPr id="9" name="Freeform: Shape 8">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4" name="Picture 3" descr="Green smoke">
            <a:extLst>
              <a:ext uri="{FF2B5EF4-FFF2-40B4-BE49-F238E27FC236}">
                <a16:creationId xmlns:a16="http://schemas.microsoft.com/office/drawing/2014/main" id="{6FFE6C8B-1AC0-AC77-B851-0E59EC2877DC}"/>
              </a:ext>
            </a:extLst>
          </p:cNvPr>
          <p:cNvPicPr>
            <a:picLocks noChangeAspect="1"/>
          </p:cNvPicPr>
          <p:nvPr/>
        </p:nvPicPr>
        <p:blipFill rotWithShape="1">
          <a:blip r:embed="rId2">
            <a:extLst>
              <a:ext uri="{28A0092B-C50C-407E-A947-70E740481C1C}">
                <a14:useLocalDpi xmlns:a14="http://schemas.microsoft.com/office/drawing/2010/main" val="0"/>
              </a:ext>
            </a:extLst>
          </a:blip>
          <a:srcRect l="7574" r="28193" b="2"/>
          <a:stretch/>
        </p:blipFill>
        <p:spPr>
          <a:xfrm>
            <a:off x="2" y="-2"/>
            <a:ext cx="5441859" cy="5654940"/>
          </a:xfrm>
          <a:custGeom>
            <a:avLst/>
            <a:gdLst/>
            <a:ahLst/>
            <a:cxnLst/>
            <a:rect l="l" t="t" r="r" b="b"/>
            <a:pathLst>
              <a:path w="5441859" h="5654940">
                <a:moveTo>
                  <a:pt x="0" y="0"/>
                </a:moveTo>
                <a:lnTo>
                  <a:pt x="4400491" y="0"/>
                </a:lnTo>
                <a:lnTo>
                  <a:pt x="4484766" y="76595"/>
                </a:lnTo>
                <a:cubicBezTo>
                  <a:pt x="5076107" y="667936"/>
                  <a:pt x="5441859" y="1484866"/>
                  <a:pt x="5441859" y="2387221"/>
                </a:cubicBezTo>
                <a:cubicBezTo>
                  <a:pt x="5441859" y="4191932"/>
                  <a:pt x="3978851" y="5654940"/>
                  <a:pt x="2174140" y="5654940"/>
                </a:cubicBezTo>
                <a:cubicBezTo>
                  <a:pt x="1412778" y="5654940"/>
                  <a:pt x="712231" y="5394557"/>
                  <a:pt x="156693" y="4957981"/>
                </a:cubicBezTo>
                <a:lnTo>
                  <a:pt x="0" y="4820612"/>
                </a:lnTo>
                <a:close/>
              </a:path>
            </a:pathLst>
          </a:custGeom>
        </p:spPr>
      </p:pic>
      <p:sp>
        <p:nvSpPr>
          <p:cNvPr id="3" name="Content Placeholder 2">
            <a:extLst>
              <a:ext uri="{FF2B5EF4-FFF2-40B4-BE49-F238E27FC236}">
                <a16:creationId xmlns:a16="http://schemas.microsoft.com/office/drawing/2014/main" id="{539BF417-0882-FE4C-6E6C-2AA8191E0800}"/>
              </a:ext>
            </a:extLst>
          </p:cNvPr>
          <p:cNvSpPr>
            <a:spLocks noGrp="1"/>
          </p:cNvSpPr>
          <p:nvPr>
            <p:ph idx="1"/>
          </p:nvPr>
        </p:nvSpPr>
        <p:spPr>
          <a:xfrm>
            <a:off x="6234329" y="2279018"/>
            <a:ext cx="5314543" cy="3559252"/>
          </a:xfrm>
        </p:spPr>
        <p:txBody>
          <a:bodyPr anchor="t">
            <a:normAutofit lnSpcReduction="10000"/>
          </a:bodyPr>
          <a:lstStyle/>
          <a:p>
            <a:r>
              <a:rPr lang="en-US" sz="4000" dirty="0"/>
              <a:t>Lung cancer screening</a:t>
            </a:r>
          </a:p>
          <a:p>
            <a:r>
              <a:rPr lang="en-US" sz="4000" dirty="0"/>
              <a:t>Abdominal aortic aneurysm screening </a:t>
            </a:r>
          </a:p>
          <a:p>
            <a:r>
              <a:rPr lang="en-US" sz="4000" dirty="0"/>
              <a:t>Alcohol use</a:t>
            </a:r>
          </a:p>
          <a:p>
            <a:r>
              <a:rPr lang="en-US" sz="4000" dirty="0"/>
              <a:t>Recreational drug use</a:t>
            </a:r>
          </a:p>
          <a:p>
            <a:r>
              <a:rPr lang="en-US" sz="4000" dirty="0"/>
              <a:t>What to do? </a:t>
            </a:r>
          </a:p>
          <a:p>
            <a:endParaRPr lang="en-US" sz="4000" dirty="0"/>
          </a:p>
          <a:p>
            <a:endParaRPr lang="en-US" sz="1800" dirty="0"/>
          </a:p>
        </p:txBody>
      </p:sp>
      <p:sp>
        <p:nvSpPr>
          <p:cNvPr id="5" name="Footer Placeholder 4">
            <a:extLst>
              <a:ext uri="{FF2B5EF4-FFF2-40B4-BE49-F238E27FC236}">
                <a16:creationId xmlns:a16="http://schemas.microsoft.com/office/drawing/2014/main" id="{E3BB465F-090D-046B-6132-9DFE1FA0EC26}"/>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37413474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5="http://schemas.microsoft.com/office/powerpoint/2012/main">
    <mc:Choice Requires="p15">
      <p:transition xmlns:p14="http://schemas.microsoft.com/office/powerpoint/2010/main" spd="slow" p14:dur="3250">
        <p15:prstTrans prst="origami"/>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5" name="Picture 4" descr="A white pebble with a heart shape">
            <a:extLst>
              <a:ext uri="{FF2B5EF4-FFF2-40B4-BE49-F238E27FC236}">
                <a16:creationId xmlns:a16="http://schemas.microsoft.com/office/drawing/2014/main" id="{8BDA175B-52EE-09BA-4D2C-A1C1C194895C}"/>
              </a:ext>
            </a:extLst>
          </p:cNvPr>
          <p:cNvPicPr>
            <a:picLocks noChangeAspect="1"/>
          </p:cNvPicPr>
          <p:nvPr/>
        </p:nvPicPr>
        <p:blipFill rotWithShape="1">
          <a:blip r:embed="rId2">
            <a:extLst>
              <a:ext uri="{28A0092B-C50C-407E-A947-70E740481C1C}">
                <a14:useLocalDpi xmlns:a14="http://schemas.microsoft.com/office/drawing/2010/main" val="0"/>
              </a:ext>
            </a:extLst>
          </a:blip>
          <a:srcRect l="21410" r="-1" b="-1"/>
          <a:stretch/>
        </p:blipFill>
        <p:spPr>
          <a:xfrm>
            <a:off x="4117521" y="10"/>
            <a:ext cx="8074479" cy="6857990"/>
          </a:xfrm>
          <a:prstGeom prst="rect">
            <a:avLst/>
          </a:prstGeom>
        </p:spPr>
      </p:pic>
      <p:sp>
        <p:nvSpPr>
          <p:cNvPr id="10" name="Freeform: Shape 9">
            <a:extLst>
              <a:ext uri="{FF2B5EF4-FFF2-40B4-BE49-F238E27FC236}">
                <a16:creationId xmlns:a16="http://schemas.microsoft.com/office/drawing/2014/main" id="{8F23F8A3-8FD7-4779-8323-FDC26BE9988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859800" cy="6858478"/>
          </a:xfrm>
          <a:custGeom>
            <a:avLst/>
            <a:gdLst>
              <a:gd name="connsiteX0" fmla="*/ 7859800 w 7859800"/>
              <a:gd name="connsiteY0" fmla="*/ 6858478 h 6858478"/>
              <a:gd name="connsiteX1" fmla="*/ 435245 w 7859800"/>
              <a:gd name="connsiteY1" fmla="*/ 6858478 h 6858478"/>
              <a:gd name="connsiteX2" fmla="*/ 435505 w 7859800"/>
              <a:gd name="connsiteY2" fmla="*/ 6857916 h 6858478"/>
              <a:gd name="connsiteX3" fmla="*/ 0 w 7859800"/>
              <a:gd name="connsiteY3" fmla="*/ 6857916 h 6858478"/>
              <a:gd name="connsiteX4" fmla="*/ 0 w 7859800"/>
              <a:gd name="connsiteY4" fmla="*/ 0 h 6858478"/>
              <a:gd name="connsiteX5" fmla="*/ 3611620 w 7859800"/>
              <a:gd name="connsiteY5" fmla="*/ 0 h 6858478"/>
              <a:gd name="connsiteX6" fmla="*/ 4677848 w 7859800"/>
              <a:gd name="connsiteY6" fmla="*/ 0 h 6858478"/>
              <a:gd name="connsiteX7" fmla="*/ 4683425 w 7859800"/>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859800" h="6858478">
                <a:moveTo>
                  <a:pt x="7859800" y="6858478"/>
                </a:moveTo>
                <a:lnTo>
                  <a:pt x="435245" y="6858478"/>
                </a:lnTo>
                <a:lnTo>
                  <a:pt x="435505" y="6857916"/>
                </a:lnTo>
                <a:lnTo>
                  <a:pt x="0" y="6857916"/>
                </a:lnTo>
                <a:lnTo>
                  <a:pt x="0" y="0"/>
                </a:lnTo>
                <a:lnTo>
                  <a:pt x="3611620" y="0"/>
                </a:lnTo>
                <a:lnTo>
                  <a:pt x="4677848" y="0"/>
                </a:lnTo>
                <a:lnTo>
                  <a:pt x="4683425" y="0"/>
                </a:lnTo>
                <a:close/>
              </a:path>
            </a:pathLst>
          </a:custGeom>
          <a:solidFill>
            <a:schemeClr val="bg1">
              <a:lumMod val="85000"/>
              <a:lumOff val="15000"/>
              <a:alpha val="7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2" name="Freeform: Shape 11">
            <a:extLst>
              <a:ext uri="{FF2B5EF4-FFF2-40B4-BE49-F238E27FC236}">
                <a16:creationId xmlns:a16="http://schemas.microsoft.com/office/drawing/2014/main" id="{F605C4CC-A25C-416F-8333-7CB7DC97D87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V="1">
            <a:off x="0" y="-478"/>
            <a:ext cx="7431174" cy="6858478"/>
          </a:xfrm>
          <a:custGeom>
            <a:avLst/>
            <a:gdLst>
              <a:gd name="connsiteX0" fmla="*/ 7431174 w 7431174"/>
              <a:gd name="connsiteY0" fmla="*/ 6858478 h 6858478"/>
              <a:gd name="connsiteX1" fmla="*/ 6619 w 7431174"/>
              <a:gd name="connsiteY1" fmla="*/ 6858478 h 6858478"/>
              <a:gd name="connsiteX2" fmla="*/ 6879 w 7431174"/>
              <a:gd name="connsiteY2" fmla="*/ 6857916 h 6858478"/>
              <a:gd name="connsiteX3" fmla="*/ 0 w 7431174"/>
              <a:gd name="connsiteY3" fmla="*/ 6857916 h 6858478"/>
              <a:gd name="connsiteX4" fmla="*/ 0 w 7431174"/>
              <a:gd name="connsiteY4" fmla="*/ 0 h 6858478"/>
              <a:gd name="connsiteX5" fmla="*/ 3182994 w 7431174"/>
              <a:gd name="connsiteY5" fmla="*/ 0 h 6858478"/>
              <a:gd name="connsiteX6" fmla="*/ 4249222 w 7431174"/>
              <a:gd name="connsiteY6" fmla="*/ 0 h 6858478"/>
              <a:gd name="connsiteX7" fmla="*/ 4254799 w 7431174"/>
              <a:gd name="connsiteY7" fmla="*/ 0 h 68584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7431174" h="6858478">
                <a:moveTo>
                  <a:pt x="7431174" y="6858478"/>
                </a:moveTo>
                <a:lnTo>
                  <a:pt x="6619" y="6858478"/>
                </a:lnTo>
                <a:lnTo>
                  <a:pt x="6879" y="6857916"/>
                </a:lnTo>
                <a:lnTo>
                  <a:pt x="0" y="6857916"/>
                </a:lnTo>
                <a:lnTo>
                  <a:pt x="0" y="0"/>
                </a:lnTo>
                <a:lnTo>
                  <a:pt x="3182994" y="0"/>
                </a:lnTo>
                <a:lnTo>
                  <a:pt x="4249222" y="0"/>
                </a:lnTo>
                <a:lnTo>
                  <a:pt x="4254799" y="0"/>
                </a:lnTo>
                <a:close/>
              </a:path>
            </a:pathLst>
          </a:custGeom>
          <a:solidFill>
            <a:schemeClr val="bg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51B5B144-7C3A-E6D3-B563-2939F5632D6D}"/>
              </a:ext>
            </a:extLst>
          </p:cNvPr>
          <p:cNvSpPr>
            <a:spLocks noGrp="1"/>
          </p:cNvSpPr>
          <p:nvPr>
            <p:ph type="title"/>
          </p:nvPr>
        </p:nvSpPr>
        <p:spPr>
          <a:xfrm>
            <a:off x="804672" y="365125"/>
            <a:ext cx="5266155" cy="1325563"/>
          </a:xfrm>
        </p:spPr>
        <p:txBody>
          <a:bodyPr>
            <a:normAutofit/>
          </a:bodyPr>
          <a:lstStyle/>
          <a:p>
            <a:r>
              <a:rPr lang="en-US" sz="4100" dirty="0">
                <a:latin typeface="Calibri" panose="020F0502020204030204" pitchFamily="34" charset="0"/>
              </a:rPr>
              <a:t>Heart health </a:t>
            </a:r>
            <a:endParaRPr lang="en-US" sz="4100" dirty="0"/>
          </a:p>
        </p:txBody>
      </p:sp>
      <p:sp>
        <p:nvSpPr>
          <p:cNvPr id="3" name="Content Placeholder 2">
            <a:extLst>
              <a:ext uri="{FF2B5EF4-FFF2-40B4-BE49-F238E27FC236}">
                <a16:creationId xmlns:a16="http://schemas.microsoft.com/office/drawing/2014/main" id="{F028AC6B-0074-18E5-847A-9F881F52FBAA}"/>
              </a:ext>
            </a:extLst>
          </p:cNvPr>
          <p:cNvSpPr>
            <a:spLocks noGrp="1"/>
          </p:cNvSpPr>
          <p:nvPr>
            <p:ph idx="1"/>
          </p:nvPr>
        </p:nvSpPr>
        <p:spPr>
          <a:xfrm>
            <a:off x="804672" y="2022601"/>
            <a:ext cx="3941499" cy="4154361"/>
          </a:xfrm>
        </p:spPr>
        <p:txBody>
          <a:bodyPr>
            <a:normAutofit/>
          </a:bodyPr>
          <a:lstStyle/>
          <a:p>
            <a:r>
              <a:rPr lang="en-US" sz="2400" dirty="0"/>
              <a:t>Prediabetes &amp; Diabetes screening</a:t>
            </a:r>
          </a:p>
          <a:p>
            <a:r>
              <a:rPr lang="en-US" sz="2400" dirty="0"/>
              <a:t>Hypertension (high blood pressure)</a:t>
            </a:r>
          </a:p>
          <a:p>
            <a:r>
              <a:rPr lang="en-US" sz="2400" dirty="0"/>
              <a:t>Lipids/cholesterol</a:t>
            </a:r>
          </a:p>
          <a:p>
            <a:r>
              <a:rPr lang="en-US" sz="2400" dirty="0"/>
              <a:t>Weight &amp; activity </a:t>
            </a:r>
          </a:p>
          <a:p>
            <a:r>
              <a:rPr lang="en-US" sz="2400" dirty="0"/>
              <a:t>What to do?</a:t>
            </a:r>
          </a:p>
        </p:txBody>
      </p:sp>
      <p:sp>
        <p:nvSpPr>
          <p:cNvPr id="4" name="Footer Placeholder 3">
            <a:extLst>
              <a:ext uri="{FF2B5EF4-FFF2-40B4-BE49-F238E27FC236}">
                <a16:creationId xmlns:a16="http://schemas.microsoft.com/office/drawing/2014/main" id="{F9E4E57C-4ACD-47FE-1CE4-615E52858BEB}"/>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306001735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200">
        <p14:prism/>
      </p:transition>
    </mc:Choice>
    <mc:Fallback xmlns="">
      <p:transition spd="slow">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tint val="95000"/>
            <a:satMod val="170000"/>
          </a:schemeClr>
        </a:solid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AA5E4A3-E915-820B-B10E-B6C8052E8B8F}"/>
              </a:ext>
            </a:extLst>
          </p:cNvPr>
          <p:cNvSpPr>
            <a:spLocks noGrp="1"/>
          </p:cNvSpPr>
          <p:nvPr>
            <p:ph type="title"/>
          </p:nvPr>
        </p:nvSpPr>
        <p:spPr>
          <a:xfrm>
            <a:off x="762000" y="214045"/>
            <a:ext cx="5314536" cy="1325563"/>
          </a:xfrm>
        </p:spPr>
        <p:txBody>
          <a:bodyPr>
            <a:normAutofit/>
          </a:bodyPr>
          <a:lstStyle/>
          <a:p>
            <a:br>
              <a:rPr lang="en-US" sz="3100" dirty="0">
                <a:effectLst/>
                <a:latin typeface="Arial" panose="020B0604020202020204" pitchFamily="34" charset="0"/>
                <a:ea typeface="Times New Roman" panose="02020603050405020304" pitchFamily="18" charset="0"/>
              </a:rPr>
            </a:br>
            <a:r>
              <a:rPr lang="en-US" sz="3600" dirty="0">
                <a:effectLst/>
                <a:latin typeface="Arial" panose="020B0604020202020204" pitchFamily="34" charset="0"/>
                <a:ea typeface="Times New Roman" panose="02020603050405020304" pitchFamily="18" charset="0"/>
              </a:rPr>
              <a:t>Symptoms not to </a:t>
            </a:r>
            <a:r>
              <a:rPr lang="en-US" sz="3600" dirty="0">
                <a:latin typeface="Arial" panose="020B0604020202020204" pitchFamily="34" charset="0"/>
                <a:ea typeface="Times New Roman" panose="02020603050405020304" pitchFamily="18" charset="0"/>
              </a:rPr>
              <a:t>ignore</a:t>
            </a:r>
            <a:r>
              <a:rPr lang="en-US" sz="3600" dirty="0">
                <a:effectLst/>
                <a:latin typeface="Arial" panose="020B0604020202020204" pitchFamily="34" charset="0"/>
                <a:ea typeface="Times New Roman" panose="02020603050405020304" pitchFamily="18" charset="0"/>
              </a:rPr>
              <a:t> </a:t>
            </a:r>
            <a:endParaRPr lang="en-US" sz="3600" dirty="0"/>
          </a:p>
        </p:txBody>
      </p:sp>
      <p:sp>
        <p:nvSpPr>
          <p:cNvPr id="3" name="Content Placeholder 2">
            <a:extLst>
              <a:ext uri="{FF2B5EF4-FFF2-40B4-BE49-F238E27FC236}">
                <a16:creationId xmlns:a16="http://schemas.microsoft.com/office/drawing/2014/main" id="{E84CCD29-F562-AC16-AE93-29C8A50B7B79}"/>
              </a:ext>
            </a:extLst>
          </p:cNvPr>
          <p:cNvSpPr>
            <a:spLocks noGrp="1"/>
          </p:cNvSpPr>
          <p:nvPr>
            <p:ph idx="1"/>
          </p:nvPr>
        </p:nvSpPr>
        <p:spPr>
          <a:xfrm>
            <a:off x="762000" y="1783448"/>
            <a:ext cx="5314543" cy="4576712"/>
          </a:xfrm>
        </p:spPr>
        <p:txBody>
          <a:bodyPr anchor="t">
            <a:noAutofit/>
          </a:bodyPr>
          <a:lstStyle/>
          <a:p>
            <a:r>
              <a:rPr lang="en-US" dirty="0"/>
              <a:t>Unexplained weight loss</a:t>
            </a:r>
          </a:p>
          <a:p>
            <a:r>
              <a:rPr lang="en-US" dirty="0"/>
              <a:t>Persistent or high fever</a:t>
            </a:r>
          </a:p>
          <a:p>
            <a:r>
              <a:rPr lang="en-US" dirty="0"/>
              <a:t>Shortness of breath</a:t>
            </a:r>
          </a:p>
          <a:p>
            <a:r>
              <a:rPr lang="en-US" dirty="0"/>
              <a:t>Unexplained bowel habit changes</a:t>
            </a:r>
          </a:p>
          <a:p>
            <a:r>
              <a:rPr lang="en-US" dirty="0"/>
              <a:t>Confusion or personality changes</a:t>
            </a:r>
          </a:p>
          <a:p>
            <a:r>
              <a:rPr lang="en-US" dirty="0"/>
              <a:t>Early satiety</a:t>
            </a:r>
          </a:p>
          <a:p>
            <a:r>
              <a:rPr lang="en-US" dirty="0"/>
              <a:t>Vision changes</a:t>
            </a:r>
          </a:p>
          <a:p>
            <a:r>
              <a:rPr lang="en-US" dirty="0"/>
              <a:t>Erika’s additions; evaluation recs</a:t>
            </a:r>
          </a:p>
        </p:txBody>
      </p:sp>
      <p:sp>
        <p:nvSpPr>
          <p:cNvPr id="16" name="Freeform: Shape 9">
            <a:extLst>
              <a:ext uri="{FF2B5EF4-FFF2-40B4-BE49-F238E27FC236}">
                <a16:creationId xmlns:a16="http://schemas.microsoft.com/office/drawing/2014/main" id="{CF62D2A7-8207-488C-9F46-316BA81A16C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582780" y="-2008"/>
            <a:ext cx="5609220" cy="5840278"/>
          </a:xfrm>
          <a:custGeom>
            <a:avLst/>
            <a:gdLst>
              <a:gd name="connsiteX0" fmla="*/ 0 w 5609220"/>
              <a:gd name="connsiteY0" fmla="*/ 0 h 5840278"/>
              <a:gd name="connsiteX1" fmla="*/ 4637091 w 5609220"/>
              <a:gd name="connsiteY1" fmla="*/ 0 h 5840278"/>
              <a:gd name="connsiteX2" fmla="*/ 4822569 w 5609220"/>
              <a:gd name="connsiteY2" fmla="*/ 204077 h 5840278"/>
              <a:gd name="connsiteX3" fmla="*/ 5609220 w 5609220"/>
              <a:gd name="connsiteY3" fmla="*/ 2395363 h 5840278"/>
              <a:gd name="connsiteX4" fmla="*/ 2164305 w 5609220"/>
              <a:gd name="connsiteY4" fmla="*/ 5840278 h 5840278"/>
              <a:gd name="connsiteX5" fmla="*/ 238220 w 5609220"/>
              <a:gd name="connsiteY5" fmla="*/ 5251941 h 5840278"/>
              <a:gd name="connsiteX6" fmla="*/ 0 w 5609220"/>
              <a:gd name="connsiteY6" fmla="*/ 5073803 h 584027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5609220" h="5840278">
                <a:moveTo>
                  <a:pt x="0" y="0"/>
                </a:moveTo>
                <a:lnTo>
                  <a:pt x="4637091" y="0"/>
                </a:lnTo>
                <a:lnTo>
                  <a:pt x="4822569" y="204077"/>
                </a:lnTo>
                <a:cubicBezTo>
                  <a:pt x="5314007" y="799562"/>
                  <a:pt x="5609220" y="1562987"/>
                  <a:pt x="5609220" y="2395363"/>
                </a:cubicBezTo>
                <a:cubicBezTo>
                  <a:pt x="5609220" y="4297937"/>
                  <a:pt x="4066879" y="5840278"/>
                  <a:pt x="2164305" y="5840278"/>
                </a:cubicBezTo>
                <a:cubicBezTo>
                  <a:pt x="1450840" y="5840278"/>
                  <a:pt x="788032" y="5623387"/>
                  <a:pt x="238220" y="5251941"/>
                </a:cubicBezTo>
                <a:lnTo>
                  <a:pt x="0" y="5073803"/>
                </a:lnTo>
                <a:close/>
              </a:path>
            </a:pathLst>
          </a:custGeom>
          <a:solidFill>
            <a:srgbClr val="FFFFFF">
              <a:alpha val="80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5" name="Picture 4" descr="Doctor with stethoscope">
            <a:extLst>
              <a:ext uri="{FF2B5EF4-FFF2-40B4-BE49-F238E27FC236}">
                <a16:creationId xmlns:a16="http://schemas.microsoft.com/office/drawing/2014/main" id="{E42DC749-A84C-6EE8-71CC-CF06DB61C7D7}"/>
              </a:ext>
            </a:extLst>
          </p:cNvPr>
          <p:cNvPicPr>
            <a:picLocks noChangeAspect="1"/>
          </p:cNvPicPr>
          <p:nvPr/>
        </p:nvPicPr>
        <p:blipFill rotWithShape="1">
          <a:blip r:embed="rId2">
            <a:extLst>
              <a:ext uri="{28A0092B-C50C-407E-A947-70E740481C1C}">
                <a14:useLocalDpi xmlns:a14="http://schemas.microsoft.com/office/drawing/2010/main" val="0"/>
              </a:ext>
            </a:extLst>
          </a:blip>
          <a:srcRect l="2644" r="28311" b="2"/>
          <a:stretch/>
        </p:blipFill>
        <p:spPr>
          <a:xfrm>
            <a:off x="6750141" y="-2"/>
            <a:ext cx="5441859" cy="5654940"/>
          </a:xfrm>
          <a:custGeom>
            <a:avLst/>
            <a:gdLst/>
            <a:ahLst/>
            <a:cxnLst/>
            <a:rect l="l" t="t" r="r" b="b"/>
            <a:pathLst>
              <a:path w="5441859" h="5654940">
                <a:moveTo>
                  <a:pt x="1041368" y="0"/>
                </a:moveTo>
                <a:lnTo>
                  <a:pt x="5441859" y="0"/>
                </a:lnTo>
                <a:lnTo>
                  <a:pt x="5441859" y="4820612"/>
                </a:lnTo>
                <a:lnTo>
                  <a:pt x="5285166" y="4957981"/>
                </a:lnTo>
                <a:cubicBezTo>
                  <a:pt x="4729628" y="5394557"/>
                  <a:pt x="4029081" y="5654940"/>
                  <a:pt x="3267719" y="5654940"/>
                </a:cubicBezTo>
                <a:cubicBezTo>
                  <a:pt x="1463008" y="5654940"/>
                  <a:pt x="0" y="4191932"/>
                  <a:pt x="0" y="2387221"/>
                </a:cubicBezTo>
                <a:cubicBezTo>
                  <a:pt x="0" y="1484866"/>
                  <a:pt x="365752" y="667936"/>
                  <a:pt x="957093" y="76595"/>
                </a:cubicBezTo>
                <a:close/>
              </a:path>
            </a:pathLst>
          </a:custGeom>
        </p:spPr>
      </p:pic>
      <p:sp>
        <p:nvSpPr>
          <p:cNvPr id="4" name="Footer Placeholder 3">
            <a:extLst>
              <a:ext uri="{FF2B5EF4-FFF2-40B4-BE49-F238E27FC236}">
                <a16:creationId xmlns:a16="http://schemas.microsoft.com/office/drawing/2014/main" id="{CA9AA371-055B-2F09-9BEA-5B0ABA891F53}"/>
              </a:ext>
            </a:extLst>
          </p:cNvPr>
          <p:cNvSpPr>
            <a:spLocks noGrp="1"/>
          </p:cNvSpPr>
          <p:nvPr>
            <p:ph type="ftr" sz="quarter" idx="11"/>
          </p:nvPr>
        </p:nvSpPr>
        <p:spPr/>
        <p:txBody>
          <a:bodyPr/>
          <a:lstStyle/>
          <a:p>
            <a:r>
              <a:rPr lang="en-US"/>
              <a:t>All images used from Microsoft PowerPoint (version 2205) stock images</a:t>
            </a:r>
          </a:p>
        </p:txBody>
      </p:sp>
    </p:spTree>
    <p:extLst>
      <p:ext uri="{BB962C8B-B14F-4D97-AF65-F5344CB8AC3E}">
        <p14:creationId xmlns:p14="http://schemas.microsoft.com/office/powerpoint/2010/main" val="317849717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mso-contentType ?>
<FormTemplates xmlns="http://schemas.microsoft.com/sharepoint/v3/contenttype/forms">
  <Display>DocumentLibraryForm</Display>
  <Edit>DocumentLibraryForm</Edit>
  <New>DocumentLibraryForm</New>
</FormTemplates>
</file>

<file path=customXml/item2.xml><?xml version="1.0" encoding="utf-8"?>
<ct:contentTypeSchema xmlns:ct="http://schemas.microsoft.com/office/2006/metadata/contentType" xmlns:ma="http://schemas.microsoft.com/office/2006/metadata/properties/metaAttributes" ct:_="" ma:_="" ma:contentTypeName="Document" ma:contentTypeID="0x0101005EF970A4F7A170478315EBF7FD9C3FBA" ma:contentTypeVersion="7" ma:contentTypeDescription="Create a new document." ma:contentTypeScope="" ma:versionID="44481552ebd51b1ce1b77620cd9c0776">
  <xsd:schema xmlns:xsd="http://www.w3.org/2001/XMLSchema" xmlns:xs="http://www.w3.org/2001/XMLSchema" xmlns:p="http://schemas.microsoft.com/office/2006/metadata/properties" xmlns:ns3="26f102a1-ddd3-4350-a830-d3f9d787823b" xmlns:ns4="a0485613-843a-42e2-ba14-96691568fc31" targetNamespace="http://schemas.microsoft.com/office/2006/metadata/properties" ma:root="true" ma:fieldsID="ba2ab79f680f4793667a26cd896c2401" ns3:_="" ns4:_="">
    <xsd:import namespace="26f102a1-ddd3-4350-a830-d3f9d787823b"/>
    <xsd:import namespace="a0485613-843a-42e2-ba14-96691568fc31"/>
    <xsd:element name="properties">
      <xsd:complexType>
        <xsd:sequence>
          <xsd:element name="documentManagement">
            <xsd:complexType>
              <xsd:all>
                <xsd:element ref="ns3:MediaServiceMetadata" minOccurs="0"/>
                <xsd:element ref="ns3:MediaServiceFastMetadata" minOccurs="0"/>
                <xsd:element ref="ns3:MediaServiceAutoKeyPoints" minOccurs="0"/>
                <xsd:element ref="ns3:MediaServiceKeyPoints" minOccurs="0"/>
                <xsd:element ref="ns4:SharedWithUsers" minOccurs="0"/>
                <xsd:element ref="ns4:SharedWithDetails" minOccurs="0"/>
                <xsd:element ref="ns4:SharingHintHash"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26f102a1-ddd3-4350-a830-d3f9d787823b" elementFormDefault="qualified">
    <xsd:import namespace="http://schemas.microsoft.com/office/2006/documentManagement/types"/>
    <xsd:import namespace="http://schemas.microsoft.com/office/infopath/2007/PartnerControls"/>
    <xsd:element name="MediaServiceMetadata" ma:index="8" nillable="true" ma:displayName="MediaServiceMetadata" ma:hidden="true" ma:internalName="MediaServiceMetadata" ma:readOnly="true">
      <xsd:simpleType>
        <xsd:restriction base="dms:Note"/>
      </xsd:simpleType>
    </xsd:element>
    <xsd:element name="MediaServiceFastMetadata" ma:index="9" nillable="true" ma:displayName="MediaServiceFastMetadata" ma:hidden="true" ma:internalName="MediaServiceFastMetadata" ma:readOnly="true">
      <xsd:simpleType>
        <xsd:restriction base="dms:Note"/>
      </xsd:simpleType>
    </xsd:element>
    <xsd:element name="MediaServiceAutoKeyPoints" ma:index="10" nillable="true" ma:displayName="MediaServiceAutoKeyPoints" ma:hidden="true" ma:internalName="MediaServiceAutoKeyPoints" ma:readOnly="true">
      <xsd:simpleType>
        <xsd:restriction base="dms:Note"/>
      </xsd:simpleType>
    </xsd:element>
    <xsd:element name="MediaServiceKeyPoints" ma:index="11" nillable="true" ma:displayName="KeyPoints" ma:internalName="MediaServiceKeyPoints" ma:readOnly="true">
      <xsd:simpleType>
        <xsd:restriction base="dms:Note">
          <xsd:maxLength value="255"/>
        </xsd:restriction>
      </xsd:simpleType>
    </xsd:element>
  </xsd:schema>
  <xsd:schema xmlns:xsd="http://www.w3.org/2001/XMLSchema" xmlns:xs="http://www.w3.org/2001/XMLSchema" xmlns:dms="http://schemas.microsoft.com/office/2006/documentManagement/types" xmlns:pc="http://schemas.microsoft.com/office/infopath/2007/PartnerControls" targetNamespace="a0485613-843a-42e2-ba14-96691568fc31" elementFormDefault="qualified">
    <xsd:import namespace="http://schemas.microsoft.com/office/2006/documentManagement/types"/>
    <xsd:import namespace="http://schemas.microsoft.com/office/infopath/2007/PartnerControls"/>
    <xsd:element name="SharedWithUsers" ma:index="12"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13" nillable="true" ma:displayName="Shared With Details" ma:internalName="SharedWithDetails" ma:readOnly="true">
      <xsd:simpleType>
        <xsd:restriction base="dms:Note">
          <xsd:maxLength value="255"/>
        </xsd:restriction>
      </xsd:simpleType>
    </xsd:element>
    <xsd:element name="SharingHintHash" ma:index="14" nillable="true" ma:displayName="Sharing Hint Hash" ma:hidden="true" ma:internalName="SharingHintHash" ma:readOnly="true">
      <xsd:simpleType>
        <xsd:restriction base="dms:Text"/>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3.xml><?xml version="1.0" encoding="utf-8"?>
<p:properties xmlns:p="http://schemas.microsoft.com/office/2006/metadata/properties" xmlns:xsi="http://www.w3.org/2001/XMLSchema-instance" xmlns:pc="http://schemas.microsoft.com/office/infopath/2007/PartnerControls">
  <documentManagement/>
</p:properties>
</file>

<file path=customXml/itemProps1.xml><?xml version="1.0" encoding="utf-8"?>
<ds:datastoreItem xmlns:ds="http://schemas.openxmlformats.org/officeDocument/2006/customXml" ds:itemID="{3489A4A4-F93B-4DC3-9C65-2A2DDEA23ACC}">
  <ds:schemaRefs>
    <ds:schemaRef ds:uri="http://schemas.microsoft.com/sharepoint/v3/contenttype/forms"/>
  </ds:schemaRefs>
</ds:datastoreItem>
</file>

<file path=customXml/itemProps2.xml><?xml version="1.0" encoding="utf-8"?>
<ds:datastoreItem xmlns:ds="http://schemas.openxmlformats.org/officeDocument/2006/customXml" ds:itemID="{E1B7C9AC-1984-4878-B01D-3699AF3BB586}">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26f102a1-ddd3-4350-a830-d3f9d787823b"/>
    <ds:schemaRef ds:uri="a0485613-843a-42e2-ba14-96691568fc31"/>
    <ds:schemaRef ds:uri="http://schemas.microsoft.com/office/2006/documentManagement/types"/>
    <ds:schemaRef ds:uri="http://schemas.microsoft.com/office/infopath/2007/PartnerControls"/>
    <ds:schemaRef ds:uri="http://schemas.openxmlformats.org/package/2006/metadata/core-properties"/>
    <ds:schemaRef ds:uri="http://purl.org/dc/elements/1.1/"/>
    <ds:schemaRef ds:uri="http://purl.org/dc/terms/"/>
    <ds:schemaRef ds:uri="http://schemas.microsoft.com/internal/obd"/>
  </ds:schemaRefs>
</ds:datastoreItem>
</file>

<file path=customXml/itemProps3.xml><?xml version="1.0" encoding="utf-8"?>
<ds:datastoreItem xmlns:ds="http://schemas.openxmlformats.org/officeDocument/2006/customXml" ds:itemID="{DFD9C035-3D5E-468D-96B0-7DE91D1C46FC}">
  <ds:schemaRefs>
    <ds:schemaRef ds:uri="http://schemas.microsoft.com/office/2006/metadata/properties"/>
    <ds:schemaRef ds:uri="a0485613-843a-42e2-ba14-96691568fc31"/>
    <ds:schemaRef ds:uri="26f102a1-ddd3-4350-a830-d3f9d787823b"/>
    <ds:schemaRef ds:uri="http://www.w3.org/XML/1998/namespace"/>
    <ds:schemaRef ds:uri="http://purl.org/dc/terms/"/>
    <ds:schemaRef ds:uri="http://schemas.microsoft.com/office/2006/documentManagement/types"/>
    <ds:schemaRef ds:uri="http://schemas.microsoft.com/office/infopath/2007/PartnerControls"/>
    <ds:schemaRef ds:uri="http://schemas.openxmlformats.org/package/2006/metadata/core-properties"/>
    <ds:schemaRef ds:uri="http://purl.org/dc/dcmitype/"/>
    <ds:schemaRef ds:uri="http://purl.org/dc/elements/1.1/"/>
  </ds:schemaRefs>
</ds:datastoreItem>
</file>

<file path=docMetadata/LabelInfo.xml><?xml version="1.0" encoding="utf-8"?>
<clbl:labelList xmlns:clbl="http://schemas.microsoft.com/office/2020/mipLabelMetadata">
  <clbl:label id="{a25fff9c-3f63-4fb2-9a8a-d9bdd0321f9a}" enabled="0" method="" siteId="{a25fff9c-3f63-4fb2-9a8a-d9bdd0321f9a}" removed="1"/>
</clbl:labelList>
</file>

<file path=docProps/app.xml><?xml version="1.0" encoding="utf-8"?>
<Properties xmlns="http://schemas.openxmlformats.org/officeDocument/2006/extended-properties" xmlns:vt="http://schemas.openxmlformats.org/officeDocument/2006/docPropsVTypes">
  <TotalTime>390</TotalTime>
  <Words>884</Words>
  <Application>Microsoft Office PowerPoint</Application>
  <PresentationFormat>Widescreen</PresentationFormat>
  <Paragraphs>83</Paragraphs>
  <Slides>14</Slides>
  <Notes>0</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14</vt:i4>
      </vt:variant>
    </vt:vector>
  </HeadingPairs>
  <TitlesOfParts>
    <vt:vector size="19" baseType="lpstr">
      <vt:lpstr>Arial</vt:lpstr>
      <vt:lpstr>Calibri</vt:lpstr>
      <vt:lpstr>Calibri Light</vt:lpstr>
      <vt:lpstr>Symbol</vt:lpstr>
      <vt:lpstr>Office Theme</vt:lpstr>
      <vt:lpstr>What Is Your Body Telling You? How To Listen and Be a Better Lawyer</vt:lpstr>
      <vt:lpstr>Objectives of Talk</vt:lpstr>
      <vt:lpstr>  Preventive health screening Recommendations for non-pregnant adults only of average risk unless specified. Terms male or men apply to assigned male at birth (AMAB); Terms female or women apply to assigned female at birth (AFAB).   </vt:lpstr>
      <vt:lpstr>Higher risk for  cancer?</vt:lpstr>
      <vt:lpstr>* Infectious Diseases * STI/STD risks * LGBTAI+ community * TB</vt:lpstr>
      <vt:lpstr>* Depression * Anxiety * Mental health  * Abuse</vt:lpstr>
      <vt:lpstr>Substance Use</vt:lpstr>
      <vt:lpstr>Heart health </vt:lpstr>
      <vt:lpstr> Symptoms not to ignore </vt:lpstr>
      <vt:lpstr>Holistic Health Practices *    Mind *    Body *    Spirit *    What to do?</vt:lpstr>
      <vt:lpstr>Personal practice of a  daily full body check Led by Beatriz Hernandez   </vt:lpstr>
      <vt:lpstr>References</vt:lpstr>
      <vt:lpstr>Emergencies – call 911 (in U.S.).  NAMI Crisis resources</vt:lpstr>
      <vt:lpstr>THANK YOU!!! Questions?</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What Is Your Body Telling You? How To Listen and Be a Better Lawyer</dc:title>
  <dc:creator>Beetcher, Erika L., APRN, C.N.P., D.N.P., M.S.</dc:creator>
  <cp:lastModifiedBy>Rebecca Kitson</cp:lastModifiedBy>
  <cp:revision>4</cp:revision>
  <dcterms:created xsi:type="dcterms:W3CDTF">2022-09-30T20:21:52Z</dcterms:created>
  <dcterms:modified xsi:type="dcterms:W3CDTF">2022-11-04T15:01:08Z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0x0101005EF970A4F7A170478315EBF7FD9C3FBA</vt:lpwstr>
  </property>
  <property fmtid="{D5CDD505-2E9C-101B-9397-08002B2CF9AE}" pid="3" name="MSIP_Label_e060bee0-87d2-452b-9d81-a56147f3326f_Enabled">
    <vt:lpwstr>true</vt:lpwstr>
  </property>
  <property fmtid="{D5CDD505-2E9C-101B-9397-08002B2CF9AE}" pid="4" name="MSIP_Label_e060bee0-87d2-452b-9d81-a56147f3326f_SetDate">
    <vt:lpwstr>2022-11-04T15:00:46Z</vt:lpwstr>
  </property>
  <property fmtid="{D5CDD505-2E9C-101B-9397-08002B2CF9AE}" pid="5" name="MSIP_Label_e060bee0-87d2-452b-9d81-a56147f3326f_Method">
    <vt:lpwstr>Standard</vt:lpwstr>
  </property>
  <property fmtid="{D5CDD505-2E9C-101B-9397-08002B2CF9AE}" pid="6" name="MSIP_Label_e060bee0-87d2-452b-9d81-a56147f3326f_Name">
    <vt:lpwstr>defa4170-0d19-0005-0004-bc88714345d2</vt:lpwstr>
  </property>
  <property fmtid="{D5CDD505-2E9C-101B-9397-08002B2CF9AE}" pid="7" name="MSIP_Label_e060bee0-87d2-452b-9d81-a56147f3326f_SiteId">
    <vt:lpwstr>e6e38235-17f2-47dc-8562-76f308f20dec</vt:lpwstr>
  </property>
  <property fmtid="{D5CDD505-2E9C-101B-9397-08002B2CF9AE}" pid="8" name="MSIP_Label_e060bee0-87d2-452b-9d81-a56147f3326f_ActionId">
    <vt:lpwstr>c300b789-8702-4add-9b5f-d55183823617</vt:lpwstr>
  </property>
  <property fmtid="{D5CDD505-2E9C-101B-9397-08002B2CF9AE}" pid="9" name="MSIP_Label_e060bee0-87d2-452b-9d81-a56147f3326f_ContentBits">
    <vt:lpwstr>0</vt:lpwstr>
  </property>
</Properties>
</file>