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Kitson" userId="9339a5e4-b7ed-446f-ae70-9836d70610d7" providerId="ADAL" clId="{AF401648-B89F-4755-8DBD-17B38F44690B}"/>
    <pc:docChg chg="custSel modSld">
      <pc:chgData name="Rebecca Kitson" userId="9339a5e4-b7ed-446f-ae70-9836d70610d7" providerId="ADAL" clId="{AF401648-B89F-4755-8DBD-17B38F44690B}" dt="2022-11-05T13:09:58.998" v="4" actId="27636"/>
      <pc:docMkLst>
        <pc:docMk/>
      </pc:docMkLst>
      <pc:sldChg chg="modSp mod">
        <pc:chgData name="Rebecca Kitson" userId="9339a5e4-b7ed-446f-ae70-9836d70610d7" providerId="ADAL" clId="{AF401648-B89F-4755-8DBD-17B38F44690B}" dt="2022-11-05T13:09:58.960" v="0" actId="27636"/>
        <pc:sldMkLst>
          <pc:docMk/>
          <pc:sldMk cId="0" sldId="266"/>
        </pc:sldMkLst>
        <pc:spChg chg="mod">
          <ac:chgData name="Rebecca Kitson" userId="9339a5e4-b7ed-446f-ae70-9836d70610d7" providerId="ADAL" clId="{AF401648-B89F-4755-8DBD-17B38F44690B}" dt="2022-11-05T13:09:58.960" v="0" actId="27636"/>
          <ac:spMkLst>
            <pc:docMk/>
            <pc:sldMk cId="0" sldId="266"/>
            <ac:spMk id="209" creationId="{00000000-0000-0000-0000-000000000000}"/>
          </ac:spMkLst>
        </pc:spChg>
      </pc:sldChg>
      <pc:sldChg chg="modSp mod">
        <pc:chgData name="Rebecca Kitson" userId="9339a5e4-b7ed-446f-ae70-9836d70610d7" providerId="ADAL" clId="{AF401648-B89F-4755-8DBD-17B38F44690B}" dt="2022-11-05T13:09:58.986" v="1" actId="27636"/>
        <pc:sldMkLst>
          <pc:docMk/>
          <pc:sldMk cId="0" sldId="267"/>
        </pc:sldMkLst>
        <pc:spChg chg="mod">
          <ac:chgData name="Rebecca Kitson" userId="9339a5e4-b7ed-446f-ae70-9836d70610d7" providerId="ADAL" clId="{AF401648-B89F-4755-8DBD-17B38F44690B}" dt="2022-11-05T13:09:58.986" v="1" actId="27636"/>
          <ac:spMkLst>
            <pc:docMk/>
            <pc:sldMk cId="0" sldId="267"/>
            <ac:spMk id="214" creationId="{00000000-0000-0000-0000-000000000000}"/>
          </ac:spMkLst>
        </pc:spChg>
      </pc:sldChg>
      <pc:sldChg chg="modSp mod">
        <pc:chgData name="Rebecca Kitson" userId="9339a5e4-b7ed-446f-ae70-9836d70610d7" providerId="ADAL" clId="{AF401648-B89F-4755-8DBD-17B38F44690B}" dt="2022-11-05T13:09:58.991" v="2" actId="27636"/>
        <pc:sldMkLst>
          <pc:docMk/>
          <pc:sldMk cId="0" sldId="269"/>
        </pc:sldMkLst>
        <pc:spChg chg="mod">
          <ac:chgData name="Rebecca Kitson" userId="9339a5e4-b7ed-446f-ae70-9836d70610d7" providerId="ADAL" clId="{AF401648-B89F-4755-8DBD-17B38F44690B}" dt="2022-11-05T13:09:58.991" v="2" actId="27636"/>
          <ac:spMkLst>
            <pc:docMk/>
            <pc:sldMk cId="0" sldId="269"/>
            <ac:spMk id="221" creationId="{00000000-0000-0000-0000-000000000000}"/>
          </ac:spMkLst>
        </pc:spChg>
      </pc:sldChg>
      <pc:sldChg chg="modSp mod">
        <pc:chgData name="Rebecca Kitson" userId="9339a5e4-b7ed-446f-ae70-9836d70610d7" providerId="ADAL" clId="{AF401648-B89F-4755-8DBD-17B38F44690B}" dt="2022-11-05T13:09:58.995" v="3" actId="27636"/>
        <pc:sldMkLst>
          <pc:docMk/>
          <pc:sldMk cId="0" sldId="270"/>
        </pc:sldMkLst>
        <pc:spChg chg="mod">
          <ac:chgData name="Rebecca Kitson" userId="9339a5e4-b7ed-446f-ae70-9836d70610d7" providerId="ADAL" clId="{AF401648-B89F-4755-8DBD-17B38F44690B}" dt="2022-11-05T13:09:58.995" v="3" actId="27636"/>
          <ac:spMkLst>
            <pc:docMk/>
            <pc:sldMk cId="0" sldId="270"/>
            <ac:spMk id="226" creationId="{00000000-0000-0000-0000-000000000000}"/>
          </ac:spMkLst>
        </pc:spChg>
      </pc:sldChg>
      <pc:sldChg chg="modSp mod">
        <pc:chgData name="Rebecca Kitson" userId="9339a5e4-b7ed-446f-ae70-9836d70610d7" providerId="ADAL" clId="{AF401648-B89F-4755-8DBD-17B38F44690B}" dt="2022-11-05T13:09:58.998" v="4" actId="27636"/>
        <pc:sldMkLst>
          <pc:docMk/>
          <pc:sldMk cId="0" sldId="271"/>
        </pc:sldMkLst>
        <pc:spChg chg="mod">
          <ac:chgData name="Rebecca Kitson" userId="9339a5e4-b7ed-446f-ae70-9836d70610d7" providerId="ADAL" clId="{AF401648-B89F-4755-8DBD-17B38F44690B}" dt="2022-11-05T13:09:58.998" v="4" actId="27636"/>
          <ac:spMkLst>
            <pc:docMk/>
            <pc:sldMk cId="0" sldId="271"/>
            <ac:spMk id="23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831199" y="993333"/>
            <a:ext cx="22721602" cy="1956001"/>
          </a:xfrm>
          <a:prstGeom prst="rect">
            <a:avLst/>
          </a:prstGeom>
        </p:spPr>
        <p:txBody>
          <a:bodyPr lIns="243799" tIns="243799" rIns="243799" bIns="243799" anchor="b"/>
          <a:lstStyle>
            <a:lvl1pPr algn="l">
              <a:lnSpc>
                <a:spcPct val="100000"/>
              </a:lnSpc>
              <a:defRPr sz="8000" spc="0">
                <a:solidFill>
                  <a:srgbClr val="424242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idx="1"/>
          </p:nvPr>
        </p:nvSpPr>
        <p:spPr>
          <a:xfrm>
            <a:off x="831199" y="3916866"/>
            <a:ext cx="22721602" cy="8266401"/>
          </a:xfrm>
          <a:prstGeom prst="rect">
            <a:avLst/>
          </a:prstGeom>
        </p:spPr>
        <p:txBody>
          <a:bodyPr lIns="243799" tIns="243799" rIns="243799" bIns="243799"/>
          <a:lstStyle>
            <a:lvl1pPr marL="609600" indent="-609600" defTabSz="2438400">
              <a:lnSpc>
                <a:spcPct val="100000"/>
              </a:lnSpc>
              <a:spcBef>
                <a:spcPts val="2500"/>
              </a:spcBef>
              <a:buSzPct val="75000"/>
              <a:buFont typeface="Helvetica Neue"/>
              <a:defRPr sz="4800"/>
            </a:lvl1pPr>
            <a:lvl2pPr marL="1244600" indent="-609600" defTabSz="2438400">
              <a:lnSpc>
                <a:spcPct val="100000"/>
              </a:lnSpc>
              <a:spcBef>
                <a:spcPts val="2500"/>
              </a:spcBef>
              <a:buSzPct val="75000"/>
              <a:buFont typeface="Helvetica Neue"/>
              <a:defRPr sz="4800"/>
            </a:lvl2pPr>
            <a:lvl3pPr marL="1879600" indent="-609600" defTabSz="2438400">
              <a:lnSpc>
                <a:spcPct val="100000"/>
              </a:lnSpc>
              <a:spcBef>
                <a:spcPts val="2500"/>
              </a:spcBef>
              <a:buSzPct val="75000"/>
              <a:buFont typeface="Helvetica Neue"/>
              <a:defRPr sz="4800"/>
            </a:lvl3pPr>
            <a:lvl4pPr marL="2514600" indent="-609600" defTabSz="2438400">
              <a:lnSpc>
                <a:spcPct val="100000"/>
              </a:lnSpc>
              <a:spcBef>
                <a:spcPts val="2500"/>
              </a:spcBef>
              <a:buSzPct val="75000"/>
              <a:buFont typeface="Helvetica Neue"/>
              <a:defRPr sz="4800"/>
            </a:lvl4pPr>
            <a:lvl5pPr marL="3149600" indent="-609600" defTabSz="2438400">
              <a:lnSpc>
                <a:spcPct val="100000"/>
              </a:lnSpc>
              <a:spcBef>
                <a:spcPts val="2500"/>
              </a:spcBef>
              <a:buSzPct val="75000"/>
              <a:buFont typeface="Helvetica Neue"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88838" y="12519395"/>
            <a:ext cx="867584" cy="881301"/>
          </a:xfrm>
          <a:prstGeom prst="rect">
            <a:avLst/>
          </a:prstGeom>
        </p:spPr>
        <p:txBody>
          <a:bodyPr lIns="243799" tIns="243799" rIns="243799" bIns="243799" anchor="ctr">
            <a:normAutofit/>
          </a:bodyPr>
          <a:lstStyle>
            <a:lvl1pPr algn="r" defTabSz="2438400">
              <a:defRPr sz="2600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2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"/>
          <p:cNvSpPr/>
          <p:nvPr/>
        </p:nvSpPr>
        <p:spPr>
          <a:xfrm>
            <a:off x="1066800" y="2768600"/>
            <a:ext cx="22252698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100000"/>
              </a:lnSpc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1066800" y="469900"/>
            <a:ext cx="22237700" cy="1968500"/>
          </a:xfrm>
          <a:prstGeom prst="rect">
            <a:avLst/>
          </a:prstGeom>
        </p:spPr>
        <p:txBody>
          <a:bodyPr anchor="b"/>
          <a:lstStyle>
            <a:lvl1pPr algn="l" defTabSz="825500">
              <a:lnSpc>
                <a:spcPct val="100000"/>
              </a:lnSpc>
              <a:defRPr sz="5800" spc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idx="1"/>
          </p:nvPr>
        </p:nvSpPr>
        <p:spPr>
          <a:xfrm>
            <a:off x="1066800" y="3124200"/>
            <a:ext cx="22237700" cy="9372600"/>
          </a:xfrm>
          <a:prstGeom prst="rect">
            <a:avLst/>
          </a:prstGeom>
        </p:spPr>
        <p:txBody>
          <a:bodyPr/>
          <a:lstStyle>
            <a:lvl1pPr marL="635000" indent="-635000" defTabSz="825500">
              <a:lnSpc>
                <a:spcPct val="100000"/>
              </a:lnSpc>
              <a:spcBef>
                <a:spcPts val="2500"/>
              </a:spcBef>
              <a:buSzPct val="75000"/>
              <a:buFont typeface="Helvetica Neue"/>
              <a:defRPr sz="5000"/>
            </a:lvl1pPr>
            <a:lvl2pPr marL="1270000" indent="-635000" defTabSz="825500">
              <a:lnSpc>
                <a:spcPct val="100000"/>
              </a:lnSpc>
              <a:spcBef>
                <a:spcPts val="2500"/>
              </a:spcBef>
              <a:buSzPct val="75000"/>
              <a:buFont typeface="Helvetica Neue"/>
              <a:defRPr sz="5000"/>
            </a:lvl2pPr>
            <a:lvl3pPr marL="1905000" indent="-635000" defTabSz="825500">
              <a:lnSpc>
                <a:spcPct val="100000"/>
              </a:lnSpc>
              <a:spcBef>
                <a:spcPts val="2500"/>
              </a:spcBef>
              <a:buSzPct val="75000"/>
              <a:buFont typeface="Helvetica Neue"/>
              <a:defRPr sz="5000"/>
            </a:lvl3pPr>
            <a:lvl4pPr marL="2540000" indent="-635000" defTabSz="825500">
              <a:lnSpc>
                <a:spcPct val="100000"/>
              </a:lnSpc>
              <a:spcBef>
                <a:spcPts val="2500"/>
              </a:spcBef>
              <a:buSzPct val="75000"/>
              <a:buFont typeface="Helvetica Neue"/>
              <a:defRPr sz="5000"/>
            </a:lvl4pPr>
            <a:lvl5pPr marL="3175000" indent="-635000" defTabSz="825500">
              <a:lnSpc>
                <a:spcPct val="100000"/>
              </a:lnSpc>
              <a:spcBef>
                <a:spcPts val="2500"/>
              </a:spcBef>
              <a:buSzPct val="75000"/>
              <a:buFont typeface="Helvetica Neue"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16221" y="12985800"/>
            <a:ext cx="368504" cy="374600"/>
          </a:xfrm>
          <a:prstGeom prst="rect">
            <a:avLst/>
          </a:prstGeom>
        </p:spPr>
        <p:txBody>
          <a:bodyPr/>
          <a:lstStyle>
            <a:lvl1pPr algn="r" defTabSz="8255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laim Your Time"/>
          <p:cNvSpPr txBox="1">
            <a:spLocks noGrp="1"/>
          </p:cNvSpPr>
          <p:nvPr>
            <p:ph type="ctrTitle"/>
          </p:nvPr>
        </p:nvSpPr>
        <p:spPr>
          <a:xfrm>
            <a:off x="1219200" y="5059894"/>
            <a:ext cx="21945600" cy="4267201"/>
          </a:xfrm>
          <a:prstGeom prst="rect">
            <a:avLst/>
          </a:prstGeom>
        </p:spPr>
        <p:txBody>
          <a:bodyPr/>
          <a:lstStyle/>
          <a:p>
            <a:r>
              <a:t>Reclaim Your Time</a:t>
            </a:r>
          </a:p>
        </p:txBody>
      </p:sp>
      <p:pic>
        <p:nvPicPr>
          <p:cNvPr id="172" name="Joyful Attorney Logo Transparent.png" descr="Joyful Attorney Logo 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416" y="774519"/>
            <a:ext cx="6289169" cy="426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90;p18"/>
          <p:cNvSpPr txBox="1">
            <a:spLocks noGrp="1"/>
          </p:cNvSpPr>
          <p:nvPr>
            <p:ph type="title"/>
          </p:nvPr>
        </p:nvSpPr>
        <p:spPr>
          <a:xfrm>
            <a:off x="831199" y="993333"/>
            <a:ext cx="22721602" cy="1956001"/>
          </a:xfrm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Concepts</a:t>
            </a:r>
          </a:p>
        </p:txBody>
      </p:sp>
      <p:sp>
        <p:nvSpPr>
          <p:cNvPr id="204" name="Google Shape;91;p18"/>
          <p:cNvSpPr txBox="1">
            <a:spLocks noGrp="1"/>
          </p:cNvSpPr>
          <p:nvPr>
            <p:ph type="body" idx="1"/>
          </p:nvPr>
        </p:nvSpPr>
        <p:spPr>
          <a:xfrm>
            <a:off x="594231" y="3098787"/>
            <a:ext cx="22721602" cy="9779657"/>
          </a:xfrm>
          <a:prstGeom prst="rect">
            <a:avLst/>
          </a:prstGeom>
        </p:spPr>
        <p:txBody>
          <a:bodyPr/>
          <a:lstStyle/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Constraint - Focus on one thing at a time (no such thing as multitasking)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Planning - Giving this the utmost seriousness and thoughtfulness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Empowerment - Understanding the difference between “I want to” and “I have to”</a:t>
            </a:r>
          </a:p>
        </p:txBody>
      </p:sp>
      <p:sp>
        <p:nvSpPr>
          <p:cNvPr id="205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he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</a:defRPr>
            </a:lvl1pPr>
          </a:lstStyle>
          <a:p>
            <a:r>
              <a:t>The Process</a:t>
            </a:r>
          </a:p>
        </p:txBody>
      </p:sp>
      <p:sp>
        <p:nvSpPr>
          <p:cNvPr id="208" name="Start with one distraction-free hour before your work week begins (Sunday or Monday morning.…"/>
          <p:cNvSpPr txBox="1">
            <a:spLocks noGrp="1"/>
          </p:cNvSpPr>
          <p:nvPr>
            <p:ph type="body" idx="1"/>
          </p:nvPr>
        </p:nvSpPr>
        <p:spPr>
          <a:xfrm>
            <a:off x="831199" y="3357600"/>
            <a:ext cx="22721602" cy="8266401"/>
          </a:xfrm>
          <a:prstGeom prst="rect">
            <a:avLst/>
          </a:prstGeom>
        </p:spPr>
        <p:txBody>
          <a:bodyPr/>
          <a:lstStyle/>
          <a:p>
            <a:pPr marL="499872" indent="-499872" defTabSz="1999488">
              <a:spcBef>
                <a:spcPts val="2000"/>
              </a:spcBef>
              <a:defRPr sz="3936"/>
            </a:pPr>
            <a:r>
              <a:t>Start with one distraction-free hour before your work week begins (Sunday or Monday morning.</a:t>
            </a:r>
          </a:p>
          <a:p>
            <a:pPr marL="499872" indent="-499872" defTabSz="1999488">
              <a:spcBef>
                <a:spcPts val="2000"/>
              </a:spcBef>
              <a:defRPr sz="3936"/>
            </a:pPr>
            <a:r>
              <a:t>Seriously, TURN OFF all distractions</a:t>
            </a:r>
          </a:p>
          <a:p>
            <a:pPr marL="499872" indent="-499872" defTabSz="1999488">
              <a:spcBef>
                <a:spcPts val="2000"/>
              </a:spcBef>
              <a:defRPr sz="3936"/>
            </a:pPr>
            <a:r>
              <a:t>Identify your “inboxes,” i.e. email, texts, calls, documents, to-do list</a:t>
            </a:r>
          </a:p>
          <a:p>
            <a:pPr marL="499872" indent="-499872" defTabSz="1999488">
              <a:spcBef>
                <a:spcPts val="2000"/>
              </a:spcBef>
              <a:defRPr sz="3936"/>
            </a:pPr>
            <a:r>
              <a:t>On a blank sheet of paper write down every thing you currently have to do. </a:t>
            </a:r>
          </a:p>
          <a:p>
            <a:pPr marL="499872" indent="-499872" defTabSz="1999488">
              <a:spcBef>
                <a:spcPts val="2000"/>
              </a:spcBef>
              <a:defRPr sz="3936"/>
            </a:pPr>
            <a:r>
              <a:t>When you think you have it all, ask yourself “what else”</a:t>
            </a:r>
          </a:p>
          <a:p>
            <a:pPr marL="499872" indent="-499872" defTabSz="1999488">
              <a:spcBef>
                <a:spcPts val="2000"/>
              </a:spcBef>
              <a:defRPr sz="3936"/>
            </a:pPr>
            <a:r>
              <a:t>Determine what are the priorities for this week, what can be filed for later, long-term action items</a:t>
            </a:r>
          </a:p>
          <a:p>
            <a:pPr marL="499872" indent="-499872" defTabSz="1999488">
              <a:spcBef>
                <a:spcPts val="2000"/>
              </a:spcBef>
              <a:defRPr sz="3936"/>
            </a:pPr>
            <a:r>
              <a:t>Evaluate what you want to do</a:t>
            </a:r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13184" y="12519395"/>
            <a:ext cx="843238" cy="881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10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ut *ALL* action items on the calend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</a:defRPr>
            </a:lvl1pPr>
          </a:lstStyle>
          <a:p>
            <a:r>
              <a:t>Put *ALL* action items on the calendar</a:t>
            </a:r>
          </a:p>
        </p:txBody>
      </p:sp>
      <p:sp>
        <p:nvSpPr>
          <p:cNvPr id="213" name="Add your free-time and personal priorities FIRST (profit first and free-time first)…"/>
          <p:cNvSpPr txBox="1">
            <a:spLocks noGrp="1"/>
          </p:cNvSpPr>
          <p:nvPr>
            <p:ph type="body" idx="1"/>
          </p:nvPr>
        </p:nvSpPr>
        <p:spPr>
          <a:xfrm>
            <a:off x="594231" y="3118766"/>
            <a:ext cx="22721602" cy="9873709"/>
          </a:xfrm>
          <a:prstGeom prst="rect">
            <a:avLst/>
          </a:prstGeom>
        </p:spPr>
        <p:txBody>
          <a:bodyPr/>
          <a:lstStyle/>
          <a:p>
            <a:pPr marL="591312" indent="-591312" defTabSz="2365248">
              <a:spcBef>
                <a:spcPts val="2400"/>
              </a:spcBef>
              <a:defRPr sz="4656"/>
            </a:pPr>
            <a:r>
              <a:t>Add your free-time and personal priorities FIRST (profit first and free-time first)</a:t>
            </a:r>
          </a:p>
          <a:p>
            <a:pPr marL="591312" indent="-591312" defTabSz="2365248">
              <a:spcBef>
                <a:spcPts val="2400"/>
              </a:spcBef>
              <a:defRPr sz="4656"/>
            </a:pPr>
            <a:r>
              <a:t>Add hearings, meetings, phone calls, appointments, email review periods</a:t>
            </a:r>
          </a:p>
          <a:p>
            <a:pPr marL="591312" indent="-591312" defTabSz="2365248">
              <a:spcBef>
                <a:spcPts val="2400"/>
              </a:spcBef>
              <a:defRPr sz="4656"/>
            </a:pPr>
            <a:r>
              <a:t>Add Focus Time </a:t>
            </a:r>
          </a:p>
          <a:p>
            <a:pPr marL="1207262" lvl="1" indent="-591312" defTabSz="2365248">
              <a:spcBef>
                <a:spcPts val="2400"/>
              </a:spcBef>
              <a:defRPr sz="4656"/>
            </a:pPr>
            <a:r>
              <a:t>Two-hour, distraction-free block of time (further broken down by steps)</a:t>
            </a:r>
          </a:p>
          <a:p>
            <a:pPr marL="1207262" lvl="1" indent="-591312" defTabSz="2365248">
              <a:spcBef>
                <a:spcPts val="2400"/>
              </a:spcBef>
              <a:defRPr sz="4656"/>
            </a:pPr>
            <a:r>
              <a:t>Creative endeavors (research, writing, creating, study)</a:t>
            </a:r>
          </a:p>
          <a:p>
            <a:pPr marL="1207262" lvl="1" indent="-591312" defTabSz="2365248">
              <a:spcBef>
                <a:spcPts val="2400"/>
              </a:spcBef>
              <a:defRPr sz="4656"/>
            </a:pPr>
            <a:r>
              <a:t>No interruptions, no distractions, no notifications</a:t>
            </a:r>
          </a:p>
          <a:p>
            <a:pPr marL="1207262" lvl="1" indent="-591312" defTabSz="2365248">
              <a:spcBef>
                <a:spcPts val="2400"/>
              </a:spcBef>
              <a:defRPr sz="4656" i="1"/>
            </a:pPr>
            <a:r>
              <a:t>You think you don’t have time for this, but you do</a:t>
            </a:r>
          </a:p>
          <a:p>
            <a:pPr marL="591312" indent="-591312" defTabSz="2365248">
              <a:spcBef>
                <a:spcPts val="2400"/>
              </a:spcBef>
              <a:defRPr sz="4656"/>
            </a:pPr>
            <a:r>
              <a:t>Add remaining time such as overflow time and space for unanticipated tasks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5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creen Shot 2021-09-16 at 6.06.21 PM.png" descr="Screen Shot 2021-09-16 at 6.06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297" y="-106691"/>
            <a:ext cx="18631152" cy="13855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fter Your Week Is Plann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</a:defRPr>
            </a:lvl1pPr>
          </a:lstStyle>
          <a:p>
            <a:r>
              <a:t>After Your Week Is Planned</a:t>
            </a:r>
          </a:p>
        </p:txBody>
      </p:sp>
      <p:sp>
        <p:nvSpPr>
          <p:cNvPr id="220" name="File all items that require no action into “waiting” or archive in email…"/>
          <p:cNvSpPr txBox="1">
            <a:spLocks noGrp="1"/>
          </p:cNvSpPr>
          <p:nvPr>
            <p:ph type="body" idx="1"/>
          </p:nvPr>
        </p:nvSpPr>
        <p:spPr>
          <a:xfrm>
            <a:off x="594231" y="3118766"/>
            <a:ext cx="22721602" cy="9873709"/>
          </a:xfrm>
          <a:prstGeom prst="rect">
            <a:avLst/>
          </a:prstGeom>
        </p:spPr>
        <p:txBody>
          <a:bodyPr/>
          <a:lstStyle/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File all items that require no action into “waiting” or archive in email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Establish a process for open items that go beyond the week (paper or electronic)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Discuss your system with support staff, co-workers, etc.  on an as-needed basis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Tear up your TO DO DOWNLOAD so you can START FRESH next week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Now, your mind is uncluttered, unburdened, and you can start to work without expending the mental energy of wondering if you should be doing something else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22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Friday Re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</a:defRPr>
            </a:lvl1pPr>
          </a:lstStyle>
          <a:p>
            <a:r>
              <a:t>Friday Review</a:t>
            </a:r>
          </a:p>
        </p:txBody>
      </p:sp>
      <p:sp>
        <p:nvSpPr>
          <p:cNvPr id="225" name="Last hour of the work week…"/>
          <p:cNvSpPr txBox="1">
            <a:spLocks noGrp="1"/>
          </p:cNvSpPr>
          <p:nvPr>
            <p:ph type="body" idx="1"/>
          </p:nvPr>
        </p:nvSpPr>
        <p:spPr>
          <a:xfrm>
            <a:off x="594231" y="3118766"/>
            <a:ext cx="22721602" cy="9873709"/>
          </a:xfrm>
          <a:prstGeom prst="rect">
            <a:avLst/>
          </a:prstGeom>
        </p:spPr>
        <p:txBody>
          <a:bodyPr/>
          <a:lstStyle/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Last hour of the work week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Celebrate three accomplishments from the week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Evaluate what didn’t work and anticipate obstacles to incorporate into next week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Identify open projects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Utilize a system to collect tasks for the week ahead (Asana, Monday, notes, paper…whatever works for you). 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27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</a:defRPr>
            </a:lvl1pPr>
          </a:lstStyle>
          <a:p>
            <a:r>
              <a:t>Tips</a:t>
            </a:r>
          </a:p>
        </p:txBody>
      </p:sp>
      <p:sp>
        <p:nvSpPr>
          <p:cNvPr id="230" name="Do not take unscheduled phone calls…"/>
          <p:cNvSpPr txBox="1">
            <a:spLocks noGrp="1"/>
          </p:cNvSpPr>
          <p:nvPr>
            <p:ph type="body" idx="1"/>
          </p:nvPr>
        </p:nvSpPr>
        <p:spPr>
          <a:xfrm>
            <a:off x="831199" y="3213240"/>
            <a:ext cx="22721602" cy="10138840"/>
          </a:xfrm>
          <a:prstGeom prst="rect">
            <a:avLst/>
          </a:prstGeom>
        </p:spPr>
        <p:txBody>
          <a:bodyPr/>
          <a:lstStyle/>
          <a:p>
            <a:pPr marL="445008" indent="-445008" defTabSz="1780032">
              <a:spcBef>
                <a:spcPts val="1800"/>
              </a:spcBef>
              <a:defRPr sz="3504"/>
            </a:pPr>
            <a:r>
              <a:t>Do not take unscheduled phone calls</a:t>
            </a:r>
          </a:p>
          <a:p>
            <a:pPr marL="445008" indent="-445008" defTabSz="1780032">
              <a:spcBef>
                <a:spcPts val="1800"/>
              </a:spcBef>
              <a:defRPr sz="3504"/>
            </a:pPr>
            <a:r>
              <a:t>Set specific times to read and respond to email</a:t>
            </a:r>
          </a:p>
          <a:p>
            <a:pPr marL="445008" indent="-445008" defTabSz="1780032">
              <a:spcBef>
                <a:spcPts val="1800"/>
              </a:spcBef>
              <a:defRPr sz="3504"/>
            </a:pPr>
            <a:r>
              <a:t>Add a disclaimer to your email (I respond to emails received within 1 to 2 business days)</a:t>
            </a:r>
          </a:p>
          <a:p>
            <a:pPr marL="445008" indent="-445008" defTabSz="1780032">
              <a:spcBef>
                <a:spcPts val="1800"/>
              </a:spcBef>
              <a:defRPr sz="3504"/>
            </a:pPr>
            <a:r>
              <a:t>Establish contingency plans</a:t>
            </a:r>
          </a:p>
          <a:p>
            <a:pPr marL="445008" indent="-445008" defTabSz="1780032">
              <a:spcBef>
                <a:spcPts val="1800"/>
              </a:spcBef>
              <a:defRPr sz="3504"/>
            </a:pPr>
            <a:r>
              <a:t>Anticipate emergencies</a:t>
            </a:r>
          </a:p>
          <a:p>
            <a:pPr marL="445008" indent="-445008" defTabSz="1780032">
              <a:spcBef>
                <a:spcPts val="1800"/>
              </a:spcBef>
              <a:defRPr sz="3504"/>
            </a:pPr>
            <a:r>
              <a:t>Be realistic about what is an emergency</a:t>
            </a:r>
          </a:p>
          <a:p>
            <a:pPr marL="445008" indent="-445008" defTabSz="1780032">
              <a:spcBef>
                <a:spcPts val="1800"/>
              </a:spcBef>
              <a:defRPr sz="3504"/>
            </a:pPr>
            <a:r>
              <a:t>Delegate</a:t>
            </a:r>
          </a:p>
          <a:p>
            <a:pPr marL="445008" indent="-445008" defTabSz="1780032">
              <a:spcBef>
                <a:spcPts val="1800"/>
              </a:spcBef>
              <a:defRPr sz="3504"/>
            </a:pPr>
            <a:r>
              <a:t>Completion creates momentum</a:t>
            </a:r>
          </a:p>
          <a:p>
            <a:pPr marL="445008" indent="-445008" defTabSz="1780032">
              <a:spcBef>
                <a:spcPts val="1800"/>
              </a:spcBef>
              <a:defRPr sz="3504"/>
            </a:pPr>
            <a:r>
              <a:t>Parkinson’s Law - work expands to fill the time allotted. Put simply, the amount of work required adjusts to the time available for its completion.</a:t>
            </a:r>
          </a:p>
          <a:p>
            <a:pPr marL="445008" indent="-445008" defTabSz="1780032">
              <a:spcBef>
                <a:spcPts val="1800"/>
              </a:spcBef>
              <a:defRPr sz="3504"/>
            </a:pPr>
            <a:r>
              <a:t>Stop TRYING. Just do it. 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32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ome Thou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z="7812" spc="-78"/>
            </a:lvl1pPr>
          </a:lstStyle>
          <a:p>
            <a:r>
              <a:t>Some Thoughts</a:t>
            </a:r>
          </a:p>
        </p:txBody>
      </p:sp>
      <p:pic>
        <p:nvPicPr>
          <p:cNvPr id="235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4472" r="462" b="4884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236" name="This will be uncomfortable…"/>
          <p:cNvSpPr txBox="1">
            <a:spLocks noGrp="1"/>
          </p:cNvSpPr>
          <p:nvPr>
            <p:ph type="body" sz="half" idx="1"/>
          </p:nvPr>
        </p:nvSpPr>
        <p:spPr>
          <a:xfrm>
            <a:off x="1219200" y="2627239"/>
            <a:ext cx="9757569" cy="9780661"/>
          </a:xfrm>
          <a:prstGeom prst="rect">
            <a:avLst/>
          </a:prstGeom>
        </p:spPr>
        <p:txBody>
          <a:bodyPr/>
          <a:lstStyle/>
          <a:p>
            <a:pPr marL="529717" indent="-529717" defTabSz="2365188">
              <a:spcBef>
                <a:spcPts val="2300"/>
              </a:spcBef>
              <a:defRPr sz="4268"/>
            </a:pPr>
            <a:r>
              <a:t>This will be uncomfortable</a:t>
            </a:r>
          </a:p>
          <a:p>
            <a:pPr marL="529717" indent="-529717" defTabSz="2365188">
              <a:spcBef>
                <a:spcPts val="2300"/>
              </a:spcBef>
              <a:defRPr sz="4268"/>
            </a:pPr>
            <a:r>
              <a:t>You can do hard things</a:t>
            </a:r>
          </a:p>
          <a:p>
            <a:pPr marL="529717" indent="-529717" defTabSz="2365188">
              <a:spcBef>
                <a:spcPts val="2300"/>
              </a:spcBef>
              <a:defRPr sz="4268"/>
            </a:pPr>
            <a:r>
              <a:t>Discomfort is the currency of our dreams </a:t>
            </a:r>
          </a:p>
          <a:p>
            <a:pPr marL="529717" indent="-529717" defTabSz="2365188">
              <a:spcBef>
                <a:spcPts val="2300"/>
              </a:spcBef>
              <a:defRPr sz="4268"/>
            </a:pPr>
            <a:r>
              <a:t>Resistance equals persistence</a:t>
            </a:r>
          </a:p>
          <a:p>
            <a:pPr marL="529717" indent="-529717" defTabSz="2365188">
              <a:spcBef>
                <a:spcPts val="2300"/>
              </a:spcBef>
              <a:defRPr sz="4268"/>
            </a:pPr>
            <a:r>
              <a:t>You don’t need permission and you don’t need doubt</a:t>
            </a:r>
          </a:p>
          <a:p>
            <a:pPr marL="529717" indent="-529717" defTabSz="2365188">
              <a:spcBef>
                <a:spcPts val="2300"/>
              </a:spcBef>
              <a:defRPr sz="4268"/>
            </a:pPr>
            <a:r>
              <a:t>Acknowledge the truth about where you are. You can’t get to where you are going if you don’t know where you are. Don’t be afraid to look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68;p14"/>
          <p:cNvSpPr txBox="1">
            <a:spLocks noGrp="1"/>
          </p:cNvSpPr>
          <p:nvPr>
            <p:ph type="title"/>
          </p:nvPr>
        </p:nvSpPr>
        <p:spPr>
          <a:xfrm>
            <a:off x="831199" y="993333"/>
            <a:ext cx="22721602" cy="1956001"/>
          </a:xfrm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</a:defRPr>
            </a:lvl1pPr>
          </a:lstStyle>
          <a:p>
            <a:r>
              <a:t>Decision Fatigue + Disorganization = Chaos</a:t>
            </a:r>
          </a:p>
        </p:txBody>
      </p:sp>
      <p:sp>
        <p:nvSpPr>
          <p:cNvPr id="175" name="Google Shape;69;p14"/>
          <p:cNvSpPr txBox="1">
            <a:spLocks noGrp="1"/>
          </p:cNvSpPr>
          <p:nvPr>
            <p:ph type="body" idx="1"/>
          </p:nvPr>
        </p:nvSpPr>
        <p:spPr>
          <a:xfrm>
            <a:off x="831199" y="3032168"/>
            <a:ext cx="22721602" cy="1020500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Email inbox as to-do list </a:t>
            </a:r>
          </a:p>
          <a:p>
            <a:pPr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Electronic task lists</a:t>
            </a:r>
          </a:p>
          <a:p>
            <a:pPr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Notifications</a:t>
            </a:r>
          </a:p>
          <a:p>
            <a:pPr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Physical to-Do Lists</a:t>
            </a:r>
          </a:p>
          <a:p>
            <a:pPr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Post-Its</a:t>
            </a:r>
          </a:p>
          <a:p>
            <a:pPr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Social media inboxes (LinkedIn, Facebook, Instagram, Messenger)</a:t>
            </a:r>
          </a:p>
          <a:p>
            <a:pPr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Phone calls, voicemail, WhatsApp…</a:t>
            </a:r>
          </a:p>
          <a:p>
            <a:pPr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Stacks of documents</a:t>
            </a:r>
          </a:p>
        </p:txBody>
      </p:sp>
      <p:sp>
        <p:nvSpPr>
          <p:cNvPr id="176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The Motivational Triad.png" descr="The Motivational Triad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888" b="888"/>
          <a:stretch>
            <a:fillRect/>
          </a:stretch>
        </p:blipFill>
        <p:spPr>
          <a:xfrm>
            <a:off x="6270477" y="454697"/>
            <a:ext cx="13038266" cy="12806606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urn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</a:defRPr>
            </a:lvl1pPr>
          </a:lstStyle>
          <a:p>
            <a:r>
              <a:t>Burnout</a:t>
            </a:r>
          </a:p>
        </p:txBody>
      </p:sp>
      <p:sp>
        <p:nvSpPr>
          <p:cNvPr id="181" name="Emotional, physical, and mental exhaustion caused by excessive and prolonged stress…"/>
          <p:cNvSpPr txBox="1">
            <a:spLocks noGrp="1"/>
          </p:cNvSpPr>
          <p:nvPr>
            <p:ph type="body" idx="1"/>
          </p:nvPr>
        </p:nvSpPr>
        <p:spPr>
          <a:xfrm>
            <a:off x="831199" y="3291482"/>
            <a:ext cx="22721602" cy="9296976"/>
          </a:xfrm>
          <a:prstGeom prst="rect">
            <a:avLst/>
          </a:prstGeom>
        </p:spPr>
        <p:txBody>
          <a:bodyPr/>
          <a:lstStyle/>
          <a:p>
            <a:pPr marL="493776" indent="-493776" defTabSz="1975104">
              <a:spcBef>
                <a:spcPts val="2000"/>
              </a:spcBef>
              <a:defRPr sz="3888"/>
            </a:pPr>
            <a:r>
              <a:t>Emotional, physical, and mental exhaustion caused by excessive and prolonged stress</a:t>
            </a:r>
          </a:p>
          <a:p>
            <a:pPr marL="493776" indent="-493776" defTabSz="1975104">
              <a:spcBef>
                <a:spcPts val="2000"/>
              </a:spcBef>
              <a:defRPr sz="3888"/>
            </a:pPr>
            <a:r>
              <a:t>Signs and symptoms</a:t>
            </a:r>
          </a:p>
          <a:p>
            <a:pPr marL="1008125" lvl="1" indent="-493776" defTabSz="1975104">
              <a:spcBef>
                <a:spcPts val="2000"/>
              </a:spcBef>
              <a:defRPr sz="3888"/>
            </a:pPr>
            <a:r>
              <a:t>Sense of failure and self-doubt</a:t>
            </a:r>
          </a:p>
          <a:p>
            <a:pPr marL="1008125" lvl="1" indent="-493776" defTabSz="1975104">
              <a:spcBef>
                <a:spcPts val="2000"/>
              </a:spcBef>
              <a:defRPr sz="3888"/>
            </a:pPr>
            <a:r>
              <a:t>Loss of motivation/detachment</a:t>
            </a:r>
          </a:p>
          <a:p>
            <a:pPr marL="1008125" lvl="1" indent="-493776" defTabSz="1975104">
              <a:spcBef>
                <a:spcPts val="2000"/>
              </a:spcBef>
              <a:defRPr sz="3888"/>
            </a:pPr>
            <a:r>
              <a:t>Feeling tired, drained and overwhelmed</a:t>
            </a:r>
          </a:p>
          <a:p>
            <a:pPr marL="1008125" lvl="1" indent="-493776" defTabSz="1975104">
              <a:spcBef>
                <a:spcPts val="2000"/>
              </a:spcBef>
              <a:defRPr sz="3888"/>
            </a:pPr>
            <a:r>
              <a:t>Negative outlook</a:t>
            </a:r>
          </a:p>
          <a:p>
            <a:pPr marL="1008125" lvl="1" indent="-493776" defTabSz="1975104">
              <a:spcBef>
                <a:spcPts val="2000"/>
              </a:spcBef>
              <a:defRPr sz="3888"/>
            </a:pPr>
            <a:r>
              <a:t>Withdrawing from responsibilities and others</a:t>
            </a:r>
          </a:p>
          <a:p>
            <a:pPr marL="1008125" lvl="1" indent="-493776" defTabSz="1975104">
              <a:spcBef>
                <a:spcPts val="2000"/>
              </a:spcBef>
              <a:defRPr sz="3888"/>
            </a:pPr>
            <a:r>
              <a:t>Procrastination </a:t>
            </a:r>
          </a:p>
          <a:p>
            <a:pPr marL="1008125" lvl="1" indent="-493776" defTabSz="1975104">
              <a:spcBef>
                <a:spcPts val="2000"/>
              </a:spcBef>
              <a:defRPr sz="3888"/>
            </a:pPr>
            <a:r>
              <a:t>Buffering negative emotions with food, drugs, alcohol, doom scrolling, etc. </a:t>
            </a:r>
          </a:p>
        </p:txBody>
      </p:sp>
      <p:sp>
        <p:nvSpPr>
          <p:cNvPr id="182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 Burnout SOL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</a:defRPr>
            </a:lvl1pPr>
          </a:lstStyle>
          <a:p>
            <a:r>
              <a:t>The Burnout SOLUTION</a:t>
            </a:r>
          </a:p>
        </p:txBody>
      </p:sp>
      <p:sp>
        <p:nvSpPr>
          <p:cNvPr id="185" name="Manage your mind (release indulgent emotions like blame, resentment, self-pity)…"/>
          <p:cNvSpPr txBox="1">
            <a:spLocks noGrp="1"/>
          </p:cNvSpPr>
          <p:nvPr>
            <p:ph type="body" idx="1"/>
          </p:nvPr>
        </p:nvSpPr>
        <p:spPr>
          <a:xfrm>
            <a:off x="831199" y="3291482"/>
            <a:ext cx="22721602" cy="9296976"/>
          </a:xfrm>
          <a:prstGeom prst="rect">
            <a:avLst/>
          </a:prstGeom>
        </p:spPr>
        <p:txBody>
          <a:bodyPr/>
          <a:lstStyle/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Manage your mind (release indulgent emotions like blame, resentment, self-pity)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Discover your TIME PRIORITIES (your priorities on how you spend your time)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Establish strong, healthy boundaries - letting go of HUMAN GIVER SYNDROME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Understanding that SELF-MAINTENANCE is not optional; it’s necessary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Recognizing DECISION FATIGUE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Time manages itself. We have to manage our mind around time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There is always enough time</a:t>
            </a:r>
          </a:p>
          <a:p>
            <a:pPr marL="546100" indent="-546100" defTabSz="2438338">
              <a:lnSpc>
                <a:spcPct val="90000"/>
              </a:lnSpc>
              <a:spcBef>
                <a:spcPts val="2400"/>
              </a:spcBef>
              <a:buSzPct val="150000"/>
              <a:buFontTx/>
              <a:defRPr sz="4400"/>
            </a:pPr>
            <a:r>
              <a:t>Time is an illusion. Time is what YOU decide it is</a:t>
            </a:r>
          </a:p>
        </p:txBody>
      </p:sp>
      <p:sp>
        <p:nvSpPr>
          <p:cNvPr id="186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How do these thoughts fee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8AD8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</a:lstStyle>
          <a:p>
            <a:r>
              <a:t>How do these thoughts feel?</a:t>
            </a:r>
          </a:p>
        </p:txBody>
      </p:sp>
      <p:sp>
        <p:nvSpPr>
          <p:cNvPr id="189" name="Not enough time in the day…"/>
          <p:cNvSpPr txBox="1">
            <a:spLocks noGrp="1"/>
          </p:cNvSpPr>
          <p:nvPr>
            <p:ph type="body" idx="1"/>
          </p:nvPr>
        </p:nvSpPr>
        <p:spPr>
          <a:xfrm>
            <a:off x="1073150" y="3383342"/>
            <a:ext cx="22237700" cy="9372601"/>
          </a:xfrm>
          <a:prstGeom prst="rect">
            <a:avLst/>
          </a:prstGeom>
        </p:spPr>
        <p:txBody>
          <a:bodyPr/>
          <a:lstStyle/>
          <a:p>
            <a:r>
              <a:t> Not enough time in the day</a:t>
            </a:r>
          </a:p>
          <a:p>
            <a:r>
              <a:t> It’s crunch time</a:t>
            </a:r>
          </a:p>
          <a:p>
            <a:r>
              <a:t> Time is running out</a:t>
            </a:r>
          </a:p>
          <a:p>
            <a:r>
              <a:t> “Time and tide wait for no man.” – Geoffrey Chaucer</a:t>
            </a:r>
          </a:p>
          <a:p>
            <a:r>
              <a:t> Time is money</a:t>
            </a:r>
          </a:p>
          <a:p>
            <a:r>
              <a:t> It’s wasted time</a:t>
            </a:r>
          </a:p>
          <a:p>
            <a:r>
              <a:t> I have a tight deadline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90;p18"/>
          <p:cNvSpPr txBox="1">
            <a:spLocks noGrp="1"/>
          </p:cNvSpPr>
          <p:nvPr>
            <p:ph type="title"/>
          </p:nvPr>
        </p:nvSpPr>
        <p:spPr>
          <a:xfrm>
            <a:off x="831199" y="993333"/>
            <a:ext cx="22721602" cy="1956001"/>
          </a:xfrm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How do these thoughts feel</a:t>
            </a:r>
          </a:p>
        </p:txBody>
      </p:sp>
      <p:sp>
        <p:nvSpPr>
          <p:cNvPr id="192" name="Google Shape;91;p18"/>
          <p:cNvSpPr txBox="1">
            <a:spLocks noGrp="1"/>
          </p:cNvSpPr>
          <p:nvPr>
            <p:ph type="body" idx="1"/>
          </p:nvPr>
        </p:nvSpPr>
        <p:spPr>
          <a:xfrm>
            <a:off x="617928" y="3098787"/>
            <a:ext cx="22721602" cy="977965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3500"/>
              </a:lnSpc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Time is on my side</a:t>
            </a:r>
          </a:p>
          <a:p>
            <a:pPr>
              <a:lnSpc>
                <a:spcPct val="103500"/>
              </a:lnSpc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There is plenty of time</a:t>
            </a:r>
          </a:p>
          <a:p>
            <a:pPr>
              <a:lnSpc>
                <a:spcPct val="103500"/>
              </a:lnSpc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Good things take time</a:t>
            </a:r>
          </a:p>
          <a:p>
            <a:pPr>
              <a:lnSpc>
                <a:spcPct val="103500"/>
              </a:lnSpc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“The two most powerful warriors are patience and time” — Tolstoy</a:t>
            </a:r>
          </a:p>
          <a:p>
            <a:pPr>
              <a:lnSpc>
                <a:spcPct val="103500"/>
              </a:lnSpc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“The most precious resource we all have is time.” — Steve Jobs</a:t>
            </a:r>
          </a:p>
        </p:txBody>
      </p:sp>
      <p:sp>
        <p:nvSpPr>
          <p:cNvPr id="193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0;p18"/>
          <p:cNvSpPr txBox="1">
            <a:spLocks noGrp="1"/>
          </p:cNvSpPr>
          <p:nvPr>
            <p:ph type="title"/>
          </p:nvPr>
        </p:nvSpPr>
        <p:spPr>
          <a:xfrm>
            <a:off x="831199" y="993333"/>
            <a:ext cx="22721602" cy="1956001"/>
          </a:xfrm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You have “enough” time; I promise</a:t>
            </a:r>
          </a:p>
        </p:txBody>
      </p:sp>
      <p:sp>
        <p:nvSpPr>
          <p:cNvPr id="196" name="Google Shape;91;p18"/>
          <p:cNvSpPr txBox="1">
            <a:spLocks noGrp="1"/>
          </p:cNvSpPr>
          <p:nvPr>
            <p:ph type="body" idx="1"/>
          </p:nvPr>
        </p:nvSpPr>
        <p:spPr>
          <a:xfrm>
            <a:off x="594231" y="3098787"/>
            <a:ext cx="22721602" cy="9779657"/>
          </a:xfrm>
          <a:prstGeom prst="rect">
            <a:avLst/>
          </a:prstGeom>
        </p:spPr>
        <p:txBody>
          <a:bodyPr/>
          <a:lstStyle/>
          <a:p>
            <a:pPr marL="524255" indent="-524255" defTabSz="2097023">
              <a:lnSpc>
                <a:spcPct val="103500"/>
              </a:lnSpc>
              <a:spcBef>
                <a:spcPts val="2100"/>
              </a:spcBef>
              <a:defRPr sz="412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Time is the great equalizer. We all have the same amount</a:t>
            </a:r>
          </a:p>
          <a:p>
            <a:pPr marL="524255" indent="-524255" defTabSz="2097023">
              <a:lnSpc>
                <a:spcPct val="103500"/>
              </a:lnSpc>
              <a:spcBef>
                <a:spcPts val="2100"/>
              </a:spcBef>
              <a:defRPr sz="412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“I don’t have enough time” does not generate motivation</a:t>
            </a:r>
          </a:p>
          <a:p>
            <a:pPr marL="524255" indent="-524255" defTabSz="2097023">
              <a:lnSpc>
                <a:spcPct val="103500"/>
              </a:lnSpc>
              <a:spcBef>
                <a:spcPts val="2100"/>
              </a:spcBef>
              <a:defRPr sz="412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Is the way you spend your time in line with your priorities?</a:t>
            </a:r>
          </a:p>
          <a:p>
            <a:pPr marL="524255" indent="-524255" defTabSz="2097023">
              <a:lnSpc>
                <a:spcPct val="103500"/>
              </a:lnSpc>
              <a:spcBef>
                <a:spcPts val="2100"/>
              </a:spcBef>
              <a:defRPr sz="412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Pinpoint inefficiencies like perfectionism, distractions, and interruptions</a:t>
            </a:r>
          </a:p>
          <a:p>
            <a:pPr marL="524255" indent="-524255" defTabSz="2097023">
              <a:lnSpc>
                <a:spcPct val="103500"/>
              </a:lnSpc>
              <a:spcBef>
                <a:spcPts val="2100"/>
              </a:spcBef>
              <a:defRPr sz="412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Set Boundaries, not blame</a:t>
            </a:r>
          </a:p>
          <a:p>
            <a:pPr marL="524255" indent="-524255" defTabSz="2097023">
              <a:lnSpc>
                <a:spcPct val="103500"/>
              </a:lnSpc>
              <a:spcBef>
                <a:spcPts val="2100"/>
              </a:spcBef>
              <a:defRPr sz="412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Set clear expectations</a:t>
            </a:r>
          </a:p>
          <a:p>
            <a:pPr marL="524255" indent="-524255" defTabSz="2097023">
              <a:lnSpc>
                <a:spcPct val="103500"/>
              </a:lnSpc>
              <a:spcBef>
                <a:spcPts val="2100"/>
              </a:spcBef>
              <a:defRPr sz="412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Develop integrity with yourself</a:t>
            </a:r>
          </a:p>
          <a:p>
            <a:pPr marL="524255" indent="-524255" defTabSz="2097023">
              <a:lnSpc>
                <a:spcPct val="103500"/>
              </a:lnSpc>
              <a:spcBef>
                <a:spcPts val="2100"/>
              </a:spcBef>
              <a:defRPr sz="412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Understand Parkinson’s Law - work expands to fill the time allotted. Put simply, the amount of work required adjusts to the time available for its completion.</a:t>
            </a:r>
          </a:p>
        </p:txBody>
      </p:sp>
      <p:sp>
        <p:nvSpPr>
          <p:cNvPr id="197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90;p18"/>
          <p:cNvSpPr txBox="1">
            <a:spLocks noGrp="1"/>
          </p:cNvSpPr>
          <p:nvPr>
            <p:ph type="title"/>
          </p:nvPr>
        </p:nvSpPr>
        <p:spPr>
          <a:xfrm>
            <a:off x="831199" y="993333"/>
            <a:ext cx="22721602" cy="1956001"/>
          </a:xfrm>
          <a:prstGeom prst="rect">
            <a:avLst/>
          </a:prstGeom>
        </p:spPr>
        <p:txBody>
          <a:bodyPr/>
          <a:lstStyle>
            <a:lvl1pPr defTabSz="2340863">
              <a:defRPr sz="7679">
                <a:solidFill>
                  <a:srgbClr val="FF8AD8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RECLAIM YOUR TIME. No BS. No Drama</a:t>
            </a:r>
          </a:p>
        </p:txBody>
      </p:sp>
      <p:sp>
        <p:nvSpPr>
          <p:cNvPr id="200" name="Google Shape;91;p18"/>
          <p:cNvSpPr txBox="1">
            <a:spLocks noGrp="1"/>
          </p:cNvSpPr>
          <p:nvPr>
            <p:ph type="body" idx="1"/>
          </p:nvPr>
        </p:nvSpPr>
        <p:spPr>
          <a:xfrm>
            <a:off x="594231" y="3098787"/>
            <a:ext cx="22721602" cy="977965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3500"/>
              </a:lnSpc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Uses the Prefrontal Cortex to make decisions by PLANNING AHEAD</a:t>
            </a:r>
          </a:p>
          <a:p>
            <a:pPr>
              <a:lnSpc>
                <a:spcPct val="103500"/>
              </a:lnSpc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You will HONOR your COMMITMENTS to yourself</a:t>
            </a:r>
          </a:p>
          <a:p>
            <a:pPr>
              <a:lnSpc>
                <a:spcPct val="103500"/>
              </a:lnSpc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Live your life deliberately </a:t>
            </a:r>
          </a:p>
          <a:p>
            <a:pPr>
              <a:lnSpc>
                <a:spcPct val="103500"/>
              </a:lnSpc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Plan your time consciously</a:t>
            </a:r>
          </a:p>
          <a:p>
            <a:pPr>
              <a:lnSpc>
                <a:spcPct val="103500"/>
              </a:lnSpc>
              <a:defRPr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Follow through with what you say you are going to do</a:t>
            </a:r>
          </a:p>
        </p:txBody>
      </p:sp>
      <p:sp>
        <p:nvSpPr>
          <p:cNvPr id="201" name="Line"/>
          <p:cNvSpPr/>
          <p:nvPr/>
        </p:nvSpPr>
        <p:spPr>
          <a:xfrm>
            <a:off x="1066800" y="2768600"/>
            <a:ext cx="22250402" cy="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Custom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</vt:lpstr>
      <vt:lpstr>Helvetica Neue</vt:lpstr>
      <vt:lpstr>Helvetica Neue Light</vt:lpstr>
      <vt:lpstr>Source Code Pro</vt:lpstr>
      <vt:lpstr>23_ClassicWhite</vt:lpstr>
      <vt:lpstr>Reclaim Your Time</vt:lpstr>
      <vt:lpstr>Decision Fatigue + Disorganization = Chaos</vt:lpstr>
      <vt:lpstr>PowerPoint Presentation</vt:lpstr>
      <vt:lpstr>Burnout</vt:lpstr>
      <vt:lpstr>The Burnout SOLUTION</vt:lpstr>
      <vt:lpstr>How do these thoughts feel?</vt:lpstr>
      <vt:lpstr>How do these thoughts feel</vt:lpstr>
      <vt:lpstr>You have “enough” time; I promise</vt:lpstr>
      <vt:lpstr>RECLAIM YOUR TIME. No BS. No Drama</vt:lpstr>
      <vt:lpstr>Concepts</vt:lpstr>
      <vt:lpstr>The Process</vt:lpstr>
      <vt:lpstr>Put *ALL* action items on the calendar</vt:lpstr>
      <vt:lpstr>PowerPoint Presentation</vt:lpstr>
      <vt:lpstr>After Your Week Is Planned</vt:lpstr>
      <vt:lpstr>Friday Review</vt:lpstr>
      <vt:lpstr>Tips</vt:lpstr>
      <vt:lpstr>Some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Reclaim Your Time</dc:title>
  <dc:creator>Rebecca Kitson</dc:creator>
  <cp:lastModifiedBy>Rebecca Kitson</cp:lastModifiedBy>
  <cp:revision>1</cp:revision>
  <dcterms:modified xsi:type="dcterms:W3CDTF">2022-11-05T13:10:00Z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060bee0-87d2-452b-9d81-a56147f3326f_Enabled">
    <vt:lpwstr>true</vt:lpwstr>
  </property>
  <property fmtid="{D5CDD505-2E9C-101B-9397-08002B2CF9AE}" pid="3" name="MSIP_Label_e060bee0-87d2-452b-9d81-a56147f3326f_SetDate">
    <vt:lpwstr>2022-11-05T13:09:49Z</vt:lpwstr>
  </property>
  <property fmtid="{D5CDD505-2E9C-101B-9397-08002B2CF9AE}" pid="4" name="MSIP_Label_e060bee0-87d2-452b-9d81-a56147f3326f_Method">
    <vt:lpwstr>Standard</vt:lpwstr>
  </property>
  <property fmtid="{D5CDD505-2E9C-101B-9397-08002B2CF9AE}" pid="5" name="MSIP_Label_e060bee0-87d2-452b-9d81-a56147f3326f_Name">
    <vt:lpwstr>defa4170-0d19-0005-0004-bc88714345d2</vt:lpwstr>
  </property>
  <property fmtid="{D5CDD505-2E9C-101B-9397-08002B2CF9AE}" pid="6" name="MSIP_Label_e060bee0-87d2-452b-9d81-a56147f3326f_SiteId">
    <vt:lpwstr>e6e38235-17f2-47dc-8562-76f308f20dec</vt:lpwstr>
  </property>
  <property fmtid="{D5CDD505-2E9C-101B-9397-08002B2CF9AE}" pid="7" name="MSIP_Label_e060bee0-87d2-452b-9d81-a56147f3326f_ActionId">
    <vt:lpwstr>4c89aa07-8042-4c03-9def-70bc0e7fd440</vt:lpwstr>
  </property>
  <property fmtid="{D5CDD505-2E9C-101B-9397-08002B2CF9AE}" pid="8" name="MSIP_Label_e060bee0-87d2-452b-9d81-a56147f3326f_ContentBits">
    <vt:lpwstr>0</vt:lpwstr>
  </property>
</Properties>
</file>