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258" r:id="rId4"/>
    <p:sldId id="259" r:id="rId5"/>
    <p:sldId id="260" r:id="rId6"/>
    <p:sldId id="271" r:id="rId7"/>
    <p:sldId id="273" r:id="rId8"/>
    <p:sldId id="268" r:id="rId9"/>
    <p:sldId id="267" r:id="rId10"/>
    <p:sldId id="270" r:id="rId11"/>
    <p:sldId id="269" r:id="rId12"/>
    <p:sldId id="274" r:id="rId13"/>
    <p:sldId id="26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EADC78-9D16-4834-958B-A8C010308ABD}" v="1" dt="2021-11-17T17:10:09.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848" autoAdjust="0"/>
  </p:normalViewPr>
  <p:slideViewPr>
    <p:cSldViewPr snapToGrid="0">
      <p:cViewPr varScale="1">
        <p:scale>
          <a:sx n="52" d="100"/>
          <a:sy n="52" d="100"/>
        </p:scale>
        <p:origin x="1192" y="60"/>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07C841-BE39-41B4-B0DE-3C199ED446DC}" type="datetimeFigureOut">
              <a:rPr lang="en-US" smtClean="0"/>
              <a:t>11/17/2021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DD236-9B44-4DFB-802C-0D4A8E90ACD5}" type="slidenum">
              <a:rPr lang="en-US" smtClean="0"/>
              <a:t>‹#›</a:t>
            </a:fld>
            <a:endParaRPr lang="en-US"/>
          </a:p>
        </p:txBody>
      </p:sp>
    </p:spTree>
    <p:extLst>
      <p:ext uri="{BB962C8B-B14F-4D97-AF65-F5344CB8AC3E}">
        <p14:creationId xmlns:p14="http://schemas.microsoft.com/office/powerpoint/2010/main" val="377366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–interest/experience in preventive medicine or wellness areas of interest : </a:t>
            </a:r>
            <a:r>
              <a:rPr lang="en-US" b="0" u="none" dirty="0"/>
              <a:t>Erika, </a:t>
            </a:r>
            <a:r>
              <a:rPr lang="en-US" b="1" u="sng" dirty="0"/>
              <a:t>Laura</a:t>
            </a:r>
          </a:p>
        </p:txBody>
      </p:sp>
      <p:sp>
        <p:nvSpPr>
          <p:cNvPr id="4" name="Slide Number Placeholder 3"/>
          <p:cNvSpPr>
            <a:spLocks noGrp="1"/>
          </p:cNvSpPr>
          <p:nvPr>
            <p:ph type="sldNum" sz="quarter" idx="5"/>
          </p:nvPr>
        </p:nvSpPr>
        <p:spPr/>
        <p:txBody>
          <a:bodyPr/>
          <a:lstStyle/>
          <a:p>
            <a:fld id="{E29DD236-9B44-4DFB-802C-0D4A8E90ACD5}" type="slidenum">
              <a:rPr lang="en-US" smtClean="0"/>
              <a:t>1</a:t>
            </a:fld>
            <a:endParaRPr lang="en-US"/>
          </a:p>
        </p:txBody>
      </p:sp>
    </p:spTree>
    <p:extLst>
      <p:ext uri="{BB962C8B-B14F-4D97-AF65-F5344CB8AC3E}">
        <p14:creationId xmlns:p14="http://schemas.microsoft.com/office/powerpoint/2010/main" val="2202865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“I want to be healthy.”  </a:t>
            </a:r>
          </a:p>
          <a:p>
            <a:r>
              <a:rPr lang="en-US" dirty="0"/>
              <a:t>--SMART GOAL: I do want to lose weight, but I can see myself focusing on mental health to start. I am really busy but I think starting a mindfulness practice 3 times per week for 5-10 minutes per session is attainable. I can track it in a journal by my bed or in an app. This is important and relevant to me because I know that other pieces of my health like my emotional eating and my sedentary lifestyle improve once I get my mind centered. I will do this practice for two weeks successfully before adding any more change. </a:t>
            </a:r>
          </a:p>
          <a:p>
            <a:endParaRPr lang="en-US" dirty="0"/>
          </a:p>
          <a:p>
            <a:endParaRPr lang="en-US" dirty="0"/>
          </a:p>
        </p:txBody>
      </p:sp>
      <p:sp>
        <p:nvSpPr>
          <p:cNvPr id="4" name="Slide Number Placeholder 3"/>
          <p:cNvSpPr>
            <a:spLocks noGrp="1"/>
          </p:cNvSpPr>
          <p:nvPr>
            <p:ph type="sldNum" sz="quarter" idx="5"/>
          </p:nvPr>
        </p:nvSpPr>
        <p:spPr/>
        <p:txBody>
          <a:bodyPr/>
          <a:lstStyle/>
          <a:p>
            <a:fld id="{E29DD236-9B44-4DFB-802C-0D4A8E90ACD5}" type="slidenum">
              <a:rPr lang="en-US" smtClean="0"/>
              <a:t>10</a:t>
            </a:fld>
            <a:endParaRPr lang="en-US"/>
          </a:p>
        </p:txBody>
      </p:sp>
    </p:spTree>
    <p:extLst>
      <p:ext uri="{BB962C8B-B14F-4D97-AF65-F5344CB8AC3E}">
        <p14:creationId xmlns:p14="http://schemas.microsoft.com/office/powerpoint/2010/main" val="838712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dirty="0"/>
              <a:t>--Successful &amp; busy professionals – importance of physical, mental, emotional, and spiritual health. I find that my inner voice is not as kind and attentive as my outer one to my family, my colleagues, and my patients. </a:t>
            </a:r>
          </a:p>
          <a:p>
            <a:r>
              <a:rPr lang="en-US" b="0" i="0" u="none" dirty="0"/>
              <a:t>--I want you to imagine a fictional lawyer who needs guidance from all of you on her preventive health &amp; wellness. What would you prioritize for her given the following quick history – </a:t>
            </a:r>
          </a:p>
          <a:p>
            <a:r>
              <a:rPr lang="en-US" b="0" i="0" u="none" dirty="0"/>
              <a:t>--</a:t>
            </a:r>
            <a:r>
              <a:rPr lang="en-US" b="0" i="1" u="none" dirty="0"/>
              <a:t>This attorney is 42 years old, has two teenage children, &amp; she is single. She lives in Minneapolis, MN where she practices immigration law at a medium sized firm. She averages 6 hours of sleep per night, feels tired during the day &amp; has trouble focusing on tasks. Her employer has suggested she use some of her time off but she has not. She has access to a yoga mat &amp; free weights in her house but does not use them. She has gained 15 lb in the past 3 months and thinks this is from drinking more mochas on the go but her BMI is now 29. She has not had a GME in 3 years, had a brief sexual relationship 2 months ago without barrier use, has a strong family history of early onset diabetes, and thinks perhaps she is experiencing anhedonia</a:t>
            </a:r>
            <a:r>
              <a:rPr lang="en-US" b="0" i="0" u="none" dirty="0"/>
              <a:t>.   </a:t>
            </a:r>
          </a:p>
          <a:p>
            <a:r>
              <a:rPr lang="en-US" b="1" u="sng" dirty="0"/>
              <a:t>Laura – What would you suggest for this woman to prioritize for preventive health screenings? Is she at risk for health complications? What does the audience think – can you relate at all?</a:t>
            </a:r>
          </a:p>
          <a:p>
            <a:r>
              <a:rPr lang="en-US" b="0" u="none" dirty="0"/>
              <a:t>(I would suggest she needs breast cancer screening, blood pressure check, cholesterol and blood sugar checked, counseling on weight, depression screening, exercise guidance, vaccinations if due, STI screening with Pap smear if due). </a:t>
            </a:r>
            <a:endParaRPr lang="en-US" b="1" u="sng" dirty="0"/>
          </a:p>
          <a:p>
            <a:r>
              <a:rPr lang="en-US" b="1" u="sng" dirty="0"/>
              <a:t>What do you do in your attorney practices to incorporate good nutrition, adequate sleep, and regular exercise – and what would you suggest this attorney do?</a:t>
            </a:r>
          </a:p>
          <a:p>
            <a:r>
              <a:rPr lang="en-US" b="1" u="sng" dirty="0"/>
              <a:t>Why are these things important to you and how do you accomplish balance and consistency?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u="none" dirty="0"/>
              <a:t>Optional</a:t>
            </a:r>
            <a:r>
              <a:rPr lang="en-US" b="0" u="none" dirty="0"/>
              <a:t>: </a:t>
            </a:r>
            <a:r>
              <a:rPr lang="en-US" sz="1000" i="0" baseline="0" dirty="0"/>
              <a:t>--Diet needs to be accessible, affordable, sustainable, enjoyed. Mediterranean diet or DASH per Mayo.  Intermittent fasting </a:t>
            </a:r>
            <a:r>
              <a:rPr lang="en-US" sz="1200" dirty="0"/>
              <a:t>- no large, randomized control trials examining the relationship between intermittent fasting and cardiovascular outcomes, current human studies suggest this diet could reduce the risk for cardiovascular disease with improvement in weight control, hypertension, dyslipidemia, and diabetes (Possibly via multiple pathways: reducing oxidative stress, optimization of circadian rhythms, and ketogenesis). Ongoing research for long-term effects of ketogenic diet, sustainability. </a:t>
            </a:r>
            <a:r>
              <a:rPr lang="en-US" sz="1000" i="0" baseline="0" dirty="0"/>
              <a:t>Avoid restrictive behavior if tendencies toward or hx of EDO.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baseline="0" dirty="0"/>
              <a:t>--To wrap up, </a:t>
            </a:r>
            <a:r>
              <a:rPr lang="en-US" sz="1000" b="1" i="0" u="sng" baseline="0" dirty="0"/>
              <a:t>Laura</a:t>
            </a:r>
            <a:r>
              <a:rPr lang="en-US" sz="1000" b="0" i="0" u="none" baseline="0" dirty="0"/>
              <a:t> will share her insights on overuse behaviors and strategies to combat these. </a:t>
            </a:r>
            <a:endParaRPr lang="en-US" b="0" u="none" dirty="0"/>
          </a:p>
          <a:p>
            <a:endParaRPr lang="en-US" b="0" u="none" dirty="0"/>
          </a:p>
          <a:p>
            <a:endParaRPr lang="en-US" b="0" u="none" dirty="0"/>
          </a:p>
          <a:p>
            <a:endParaRPr lang="en-US" b="1" u="sng" dirty="0"/>
          </a:p>
        </p:txBody>
      </p:sp>
      <p:sp>
        <p:nvSpPr>
          <p:cNvPr id="4" name="Slide Number Placeholder 3"/>
          <p:cNvSpPr>
            <a:spLocks noGrp="1"/>
          </p:cNvSpPr>
          <p:nvPr>
            <p:ph type="sldNum" sz="quarter" idx="5"/>
          </p:nvPr>
        </p:nvSpPr>
        <p:spPr/>
        <p:txBody>
          <a:bodyPr/>
          <a:lstStyle/>
          <a:p>
            <a:fld id="{E29DD236-9B44-4DFB-802C-0D4A8E90ACD5}" type="slidenum">
              <a:rPr lang="en-US" smtClean="0"/>
              <a:t>11</a:t>
            </a:fld>
            <a:endParaRPr lang="en-US"/>
          </a:p>
        </p:txBody>
      </p:sp>
    </p:spTree>
    <p:extLst>
      <p:ext uri="{BB962C8B-B14F-4D97-AF65-F5344CB8AC3E}">
        <p14:creationId xmlns:p14="http://schemas.microsoft.com/office/powerpoint/2010/main" val="1134517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Per Laura</a:t>
            </a:r>
          </a:p>
        </p:txBody>
      </p:sp>
      <p:sp>
        <p:nvSpPr>
          <p:cNvPr id="4" name="Slide Number Placeholder 3"/>
          <p:cNvSpPr>
            <a:spLocks noGrp="1"/>
          </p:cNvSpPr>
          <p:nvPr>
            <p:ph type="sldNum" sz="quarter" idx="5"/>
          </p:nvPr>
        </p:nvSpPr>
        <p:spPr/>
        <p:txBody>
          <a:bodyPr/>
          <a:lstStyle/>
          <a:p>
            <a:fld id="{E29DD236-9B44-4DFB-802C-0D4A8E90ACD5}" type="slidenum">
              <a:rPr lang="en-US" smtClean="0"/>
              <a:t>12</a:t>
            </a:fld>
            <a:endParaRPr lang="en-US"/>
          </a:p>
        </p:txBody>
      </p:sp>
    </p:spTree>
    <p:extLst>
      <p:ext uri="{BB962C8B-B14F-4D97-AF65-F5344CB8AC3E}">
        <p14:creationId xmlns:p14="http://schemas.microsoft.com/office/powerpoint/2010/main" val="4241054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thanks – Becca, Laura. </a:t>
            </a:r>
          </a:p>
          <a:p>
            <a:r>
              <a:rPr lang="en-US" dirty="0"/>
              <a:t>References, THANK YOU, open for discussion…!</a:t>
            </a:r>
          </a:p>
        </p:txBody>
      </p:sp>
      <p:sp>
        <p:nvSpPr>
          <p:cNvPr id="4" name="Slide Number Placeholder 3"/>
          <p:cNvSpPr>
            <a:spLocks noGrp="1"/>
          </p:cNvSpPr>
          <p:nvPr>
            <p:ph type="sldNum" sz="quarter" idx="5"/>
          </p:nvPr>
        </p:nvSpPr>
        <p:spPr/>
        <p:txBody>
          <a:bodyPr/>
          <a:lstStyle/>
          <a:p>
            <a:fld id="{E29DD236-9B44-4DFB-802C-0D4A8E90ACD5}" type="slidenum">
              <a:rPr lang="en-US" smtClean="0"/>
              <a:t>13</a:t>
            </a:fld>
            <a:endParaRPr lang="en-US"/>
          </a:p>
        </p:txBody>
      </p:sp>
    </p:spTree>
    <p:extLst>
      <p:ext uri="{BB962C8B-B14F-4D97-AF65-F5344CB8AC3E}">
        <p14:creationId xmlns:p14="http://schemas.microsoft.com/office/powerpoint/2010/main" val="928967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 of the talk. </a:t>
            </a:r>
          </a:p>
          <a:p>
            <a:r>
              <a:rPr lang="en-US" dirty="0"/>
              <a:t>--My disclaimer – I work for Mayo Clinic and much of the information I will share today is from their expert guidelines and my experiences there but today I am not representing my employer. The preventive health screening guidelines primarily combine Ask Mayo Expert, USPSTF, and CDC guidelines. I have no financial disclosures other than the speaking fee for this talk. </a:t>
            </a:r>
          </a:p>
          <a:p>
            <a:r>
              <a:rPr lang="en-US" dirty="0"/>
              <a:t>--My hope is that by providing information on how to keep you healthy and screen for conditions early, we can keep you out there in the world doing the important work that you do! Please interrupt or raise hands at any point – very informal talk – particularly with too much jargon or if you have a comment to share! </a:t>
            </a:r>
          </a:p>
        </p:txBody>
      </p:sp>
      <p:sp>
        <p:nvSpPr>
          <p:cNvPr id="4" name="Slide Number Placeholder 3"/>
          <p:cNvSpPr>
            <a:spLocks noGrp="1"/>
          </p:cNvSpPr>
          <p:nvPr>
            <p:ph type="sldNum" sz="quarter" idx="5"/>
          </p:nvPr>
        </p:nvSpPr>
        <p:spPr/>
        <p:txBody>
          <a:bodyPr/>
          <a:lstStyle/>
          <a:p>
            <a:fld id="{E29DD236-9B44-4DFB-802C-0D4A8E90ACD5}" type="slidenum">
              <a:rPr lang="en-US" smtClean="0"/>
              <a:t>2</a:t>
            </a:fld>
            <a:endParaRPr lang="en-US"/>
          </a:p>
        </p:txBody>
      </p:sp>
    </p:spTree>
    <p:extLst>
      <p:ext uri="{BB962C8B-B14F-4D97-AF65-F5344CB8AC3E}">
        <p14:creationId xmlns:p14="http://schemas.microsoft.com/office/powerpoint/2010/main" val="207346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Arial" panose="020B0604020202020204" pitchFamily="34" charset="0"/>
              </a:rPr>
              <a:t>--Disparities in access to primary health care exist = increased risk of poor health outcomes.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--Care may be delayed = more likely to be hospitalized for chronic conditions. </a:t>
            </a:r>
          </a:p>
          <a:p>
            <a:pPr algn="l" fontAlgn="base"/>
            <a:r>
              <a:rPr lang="en-US" b="0" i="0" dirty="0">
                <a:solidFill>
                  <a:srgbClr val="000000"/>
                </a:solidFill>
                <a:effectLst/>
                <a:latin typeface="Arial" panose="020B0604020202020204" pitchFamily="34" charset="0"/>
              </a:rPr>
              <a:t>--Lack of health insurance, language barriers,</a:t>
            </a:r>
            <a:r>
              <a:rPr lang="en-US" b="1" i="0" u="none" strike="noStrike" baseline="30000" dirty="0">
                <a:solidFill>
                  <a:srgbClr val="006C9F"/>
                </a:solidFill>
                <a:effectLst/>
                <a:latin typeface="Arial" panose="020B0604020202020204" pitchFamily="34" charset="0"/>
              </a:rPr>
              <a:t> </a:t>
            </a:r>
            <a:r>
              <a:rPr lang="en-US" b="0" i="0" dirty="0">
                <a:solidFill>
                  <a:srgbClr val="000000"/>
                </a:solidFill>
                <a:effectLst/>
                <a:latin typeface="Arial" panose="020B0604020202020204" pitchFamily="34" charset="0"/>
              </a:rPr>
              <a:t>disabilities, inability to take time off work to attend appointments, geographic and transportation-related barriers,</a:t>
            </a:r>
            <a:r>
              <a:rPr lang="en-US" b="1" i="0" u="none" strike="noStrike" baseline="30000" dirty="0">
                <a:solidFill>
                  <a:srgbClr val="006C9F"/>
                </a:solidFill>
                <a:effectLst/>
                <a:latin typeface="Arial" panose="020B0604020202020204" pitchFamily="34" charset="0"/>
              </a:rPr>
              <a:t> </a:t>
            </a:r>
            <a:r>
              <a:rPr lang="en-US" b="0" i="0" dirty="0">
                <a:solidFill>
                  <a:srgbClr val="000000"/>
                </a:solidFill>
                <a:effectLst/>
                <a:latin typeface="Arial" panose="020B0604020202020204" pitchFamily="34" charset="0"/>
              </a:rPr>
              <a:t>and a shortage of primary care providers.</a:t>
            </a:r>
          </a:p>
          <a:p>
            <a:pPr algn="l" fontAlgn="base"/>
            <a:r>
              <a:rPr lang="en-US" b="0" i="0" u="none" dirty="0">
                <a:solidFill>
                  <a:srgbClr val="000000"/>
                </a:solidFill>
                <a:effectLst/>
                <a:latin typeface="Arial" panose="020B0604020202020204" pitchFamily="34" charset="0"/>
              </a:rPr>
              <a:t>--LGBTQAI+ individuals </a:t>
            </a:r>
            <a:r>
              <a:rPr lang="en-US" b="0" i="0" dirty="0">
                <a:solidFill>
                  <a:srgbClr val="000000"/>
                </a:solidFill>
                <a:effectLst/>
                <a:latin typeface="Arial" panose="020B0604020202020204" pitchFamily="34" charset="0"/>
              </a:rPr>
              <a:t>face health disparities linked to societal stigma &amp; discrimination = associated with higher rates of psychiatric disorders, substance abuse, and suicide. Need trust built with PCP team. </a:t>
            </a:r>
            <a:endParaRPr lang="en-US" b="0" i="0" u="none" dirty="0">
              <a:solidFill>
                <a:srgbClr val="000000"/>
              </a:solidFill>
              <a:effectLst/>
              <a:latin typeface="Arial" panose="020B0604020202020204" pitchFamily="34" charset="0"/>
            </a:endParaRPr>
          </a:p>
          <a:p>
            <a:pPr algn="l" fontAlgn="base"/>
            <a:r>
              <a:rPr lang="en-US" b="1" i="0" u="sng" dirty="0">
                <a:solidFill>
                  <a:srgbClr val="000000"/>
                </a:solidFill>
                <a:effectLst/>
                <a:latin typeface="Arial" panose="020B0604020202020204" pitchFamily="34" charset="0"/>
              </a:rPr>
              <a:t>Laura – any difficulty in your experience yourself </a:t>
            </a:r>
            <a:r>
              <a:rPr lang="en-US" b="1" i="1" u="sng" dirty="0">
                <a:solidFill>
                  <a:srgbClr val="000000"/>
                </a:solidFill>
                <a:effectLst/>
                <a:latin typeface="Arial" panose="020B0604020202020204" pitchFamily="34" charset="0"/>
              </a:rPr>
              <a:t>or with the clients you serve </a:t>
            </a:r>
            <a:r>
              <a:rPr lang="en-US" b="1" i="0" u="sng" dirty="0">
                <a:solidFill>
                  <a:srgbClr val="000000"/>
                </a:solidFill>
                <a:effectLst/>
                <a:latin typeface="Arial" panose="020B0604020202020204" pitchFamily="34" charset="0"/>
              </a:rPr>
              <a:t>to find a PCP, connect with a PCP, receive quality care from a PCP, afford a PCP, or have time to go see a PCP? </a:t>
            </a:r>
            <a:r>
              <a:rPr lang="en-US" b="1" i="0" u="sng" dirty="0">
                <a:solidFill>
                  <a:srgbClr val="000000"/>
                </a:solidFill>
                <a:effectLst/>
                <a:latin typeface="Arial" panose="020B0604020202020204" pitchFamily="34" charset="0"/>
                <a:sym typeface="Wingdings" panose="05000000000000000000" pitchFamily="2" charset="2"/>
              </a:rPr>
              <a:t> Audience? </a:t>
            </a:r>
            <a:endParaRPr lang="en-US" b="1" i="0" u="sng" dirty="0">
              <a:solidFill>
                <a:srgbClr val="000000"/>
              </a:solidFill>
              <a:effectLst/>
              <a:latin typeface="Arial" panose="020B0604020202020204" pitchFamily="34" charset="0"/>
            </a:endParaRPr>
          </a:p>
          <a:p>
            <a:pPr algn="l" fontAlgn="base"/>
            <a:r>
              <a:rPr lang="en-US" b="0" i="0" dirty="0">
                <a:solidFill>
                  <a:srgbClr val="000000"/>
                </a:solidFill>
                <a:effectLst/>
                <a:latin typeface="Arial" panose="020B0604020202020204" pitchFamily="34" charset="0"/>
              </a:rPr>
              <a:t>--We will review preventive health screenings that </a:t>
            </a:r>
            <a:r>
              <a:rPr lang="en-US" b="0" i="1" dirty="0">
                <a:solidFill>
                  <a:srgbClr val="000000"/>
                </a:solidFill>
                <a:effectLst/>
                <a:latin typeface="Arial" panose="020B0604020202020204" pitchFamily="34" charset="0"/>
              </a:rPr>
              <a:t>should</a:t>
            </a:r>
            <a:r>
              <a:rPr lang="en-US" b="0" i="0" dirty="0">
                <a:solidFill>
                  <a:srgbClr val="000000"/>
                </a:solidFill>
                <a:effectLst/>
                <a:latin typeface="Arial" panose="020B0604020202020204" pitchFamily="34" charset="0"/>
              </a:rPr>
              <a:t> be part of a PCP GME (not problem focused). Refugee health experience – new arrivals may or may not be familiar with preventive health as a concept. </a:t>
            </a:r>
          </a:p>
          <a:p>
            <a:pPr algn="l" fontAlgn="base"/>
            <a:endParaRPr lang="en-US" dirty="0"/>
          </a:p>
        </p:txBody>
      </p:sp>
      <p:sp>
        <p:nvSpPr>
          <p:cNvPr id="4" name="Slide Number Placeholder 3"/>
          <p:cNvSpPr>
            <a:spLocks noGrp="1"/>
          </p:cNvSpPr>
          <p:nvPr>
            <p:ph type="sldNum" sz="quarter" idx="5"/>
          </p:nvPr>
        </p:nvSpPr>
        <p:spPr/>
        <p:txBody>
          <a:bodyPr/>
          <a:lstStyle/>
          <a:p>
            <a:fld id="{E29DD236-9B44-4DFB-802C-0D4A8E90ACD5}" type="slidenum">
              <a:rPr lang="en-US" smtClean="0"/>
              <a:t>3</a:t>
            </a:fld>
            <a:endParaRPr lang="en-US"/>
          </a:p>
        </p:txBody>
      </p:sp>
    </p:spTree>
    <p:extLst>
      <p:ext uri="{BB962C8B-B14F-4D97-AF65-F5344CB8AC3E}">
        <p14:creationId xmlns:p14="http://schemas.microsoft.com/office/powerpoint/2010/main" val="4199877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slides to review preventive health screening guidelines. No need to memorize, USPSTF guidelines are available to the public – reference listed in my slide. </a:t>
            </a:r>
          </a:p>
          <a:p>
            <a:r>
              <a:rPr lang="en-US" dirty="0"/>
              <a:t>--Likely familiar with most of these. Violence &amp; depression screening are often done with questionnaires and not necessarily discussed in person (would add anxiety screening). </a:t>
            </a:r>
          </a:p>
          <a:p>
            <a:r>
              <a:rPr lang="en-US" dirty="0"/>
              <a:t>--BP can get missed, white coat syndrome.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--Obesity prevalence </a:t>
            </a:r>
            <a:r>
              <a:rPr lang="en-US" i="1" dirty="0"/>
              <a:t>42.4% in 2017-2018 </a:t>
            </a:r>
            <a:r>
              <a:rPr lang="en-US" dirty="0"/>
              <a:t>(associated with heart disease, stroke, type 2 diabetes, some cancers). CDC associates 13 cancers w/overweight &amp; obesity: meningioma, adenocarcinoma of the esophagus, multiple myeloma, kidneys, uterus, ovaries, colon and rectum, pancreas, upper stomach, liver, gallbladder, breast (post-menopausal women), and thyroid. </a:t>
            </a:r>
          </a:p>
          <a:p>
            <a:r>
              <a:rPr lang="en-US" dirty="0"/>
              <a:t>--Prostate ca – more on a subsequent slide. </a:t>
            </a:r>
          </a:p>
          <a:p>
            <a:r>
              <a:rPr lang="en-US" dirty="0"/>
              <a:t>--Colorectal consider as young adult if high risk. Insurance may not agree with 45 yo. </a:t>
            </a:r>
          </a:p>
          <a:p>
            <a:r>
              <a:rPr lang="en-US" dirty="0"/>
              <a:t>--Breast – varies by guideline when to start and how frequently to screen (Breast cancer screening per Mayo Clinic typically will start at age 40. </a:t>
            </a:r>
          </a:p>
          <a:p>
            <a:r>
              <a:rPr lang="en-US" dirty="0"/>
              <a:t>There are risk assessment tools that can be used to determined increased risk and need for prior screening (IBIS).  Consider breast density level.  MBI. Show of hands for those willing – how many 40+ are familiar with breast density? </a:t>
            </a:r>
          </a:p>
          <a:p>
            <a:r>
              <a:rPr lang="en-US" dirty="0"/>
              <a:t>What about MRI? Consider BRCA mutation carrier or other genetic mutations, first-degree relative of BRCA mutation but has not been tested.  Hormone replacement therapy history.  Ovarian cancer personal history.  Prior breast biopsy.  Ashkenazi heritage. Radiation to the chest 10-30 years old. </a:t>
            </a:r>
          </a:p>
          <a:p>
            <a:r>
              <a:rPr lang="en-US" sz="1200" b="1" u="none" strike="noStrike" kern="1200" dirty="0">
                <a:solidFill>
                  <a:schemeClr val="tx1"/>
                </a:solidFill>
                <a:effectLst/>
                <a:latin typeface="+mn-lt"/>
                <a:ea typeface="+mn-ea"/>
                <a:cs typeface="+mn-cs"/>
              </a:rPr>
              <a:t>Breast cancer</a:t>
            </a:r>
            <a:r>
              <a:rPr lang="en-US" sz="1200" b="0" u="none" strike="noStrike" kern="1200" dirty="0">
                <a:solidFill>
                  <a:schemeClr val="tx1"/>
                </a:solidFill>
                <a:effectLst/>
                <a:latin typeface="+mn-lt"/>
                <a:ea typeface="+mn-ea"/>
                <a:cs typeface="+mn-cs"/>
              </a:rPr>
              <a:t> is the most </a:t>
            </a:r>
            <a:r>
              <a:rPr lang="en-US" sz="1200" b="1" u="none" strike="noStrike" kern="1200" dirty="0">
                <a:solidFill>
                  <a:schemeClr val="tx1"/>
                </a:solidFill>
                <a:effectLst/>
                <a:latin typeface="+mn-lt"/>
                <a:ea typeface="+mn-ea"/>
                <a:cs typeface="+mn-cs"/>
              </a:rPr>
              <a:t>common cancer</a:t>
            </a:r>
            <a:r>
              <a:rPr lang="en-US" sz="1200" b="0" u="none" strike="noStrike" kern="1200" dirty="0">
                <a:solidFill>
                  <a:schemeClr val="tx1"/>
                </a:solidFill>
                <a:effectLst/>
                <a:latin typeface="+mn-lt"/>
                <a:ea typeface="+mn-ea"/>
                <a:cs typeface="+mn-cs"/>
              </a:rPr>
              <a:t> in American women, except for skin </a:t>
            </a:r>
            <a:r>
              <a:rPr lang="en-US" sz="1200" b="1" u="none" strike="noStrike" kern="1200" dirty="0">
                <a:solidFill>
                  <a:schemeClr val="tx1"/>
                </a:solidFill>
                <a:effectLst/>
                <a:latin typeface="+mn-lt"/>
                <a:ea typeface="+mn-ea"/>
                <a:cs typeface="+mn-cs"/>
              </a:rPr>
              <a:t>cancers</a:t>
            </a:r>
            <a:r>
              <a:rPr lang="en-US" sz="1200" b="0" u="none" strike="noStrike" kern="1200" dirty="0">
                <a:solidFill>
                  <a:schemeClr val="tx1"/>
                </a:solidFill>
                <a:effectLst/>
                <a:latin typeface="+mn-lt"/>
                <a:ea typeface="+mn-ea"/>
                <a:cs typeface="+mn-cs"/>
              </a:rPr>
              <a:t>. Currently, the average risk of a woman in the United States developing </a:t>
            </a:r>
            <a:r>
              <a:rPr lang="en-US" sz="1200" b="1" u="none" strike="noStrike" kern="1200" dirty="0">
                <a:solidFill>
                  <a:schemeClr val="tx1"/>
                </a:solidFill>
                <a:effectLst/>
                <a:latin typeface="+mn-lt"/>
                <a:ea typeface="+mn-ea"/>
                <a:cs typeface="+mn-cs"/>
              </a:rPr>
              <a:t>breast cancer</a:t>
            </a:r>
            <a:r>
              <a:rPr lang="en-US" sz="1200" b="0" u="none" strike="noStrike" kern="1200" dirty="0">
                <a:solidFill>
                  <a:schemeClr val="tx1"/>
                </a:solidFill>
                <a:effectLst/>
                <a:latin typeface="+mn-lt"/>
                <a:ea typeface="+mn-ea"/>
                <a:cs typeface="+mn-cs"/>
              </a:rPr>
              <a:t> sometime in her life is about 13%. This means there is a 1 in 8 chance she will develop </a:t>
            </a:r>
            <a:r>
              <a:rPr lang="en-US" sz="1200" b="1" u="none" strike="noStrike" kern="1200" dirty="0">
                <a:solidFill>
                  <a:schemeClr val="tx1"/>
                </a:solidFill>
                <a:effectLst/>
                <a:latin typeface="+mn-lt"/>
                <a:ea typeface="+mn-ea"/>
                <a:cs typeface="+mn-cs"/>
              </a:rPr>
              <a:t>breast cancer</a:t>
            </a:r>
            <a:r>
              <a:rPr lang="en-US" sz="1200" b="0" u="none" strike="noStrike" kern="1200" dirty="0">
                <a:solidFill>
                  <a:schemeClr val="tx1"/>
                </a:solidFill>
                <a:effectLst/>
                <a:latin typeface="+mn-lt"/>
                <a:ea typeface="+mn-ea"/>
                <a:cs typeface="+mn-cs"/>
              </a:rPr>
              <a:t>)</a:t>
            </a:r>
            <a:r>
              <a:rPr lang="en-US" dirty="0"/>
              <a:t>. </a:t>
            </a:r>
          </a:p>
          <a:p>
            <a:r>
              <a:rPr lang="en-US" dirty="0"/>
              <a:t>--Cervical (Pap smear) depends on age and HPV co-testing. Exceptions – symptoms, DES daughter, immunosuppressed, abnormal Paps etc. </a:t>
            </a:r>
          </a:p>
          <a:p>
            <a:r>
              <a:rPr lang="en-US" dirty="0"/>
              <a:t>--Lung – 20+ pack hx. Low dose CT annually. Would advise years of anything smoked. Quit in last 15 years or smoking now.</a:t>
            </a:r>
          </a:p>
          <a:p>
            <a:r>
              <a:rPr lang="en-US" dirty="0"/>
              <a:t> --A lot of info – pause for Q’s. </a:t>
            </a:r>
          </a:p>
          <a:p>
            <a:endParaRPr lang="en-US" dirty="0"/>
          </a:p>
        </p:txBody>
      </p:sp>
      <p:sp>
        <p:nvSpPr>
          <p:cNvPr id="4" name="Slide Number Placeholder 3"/>
          <p:cNvSpPr>
            <a:spLocks noGrp="1"/>
          </p:cNvSpPr>
          <p:nvPr>
            <p:ph type="sldNum" sz="quarter" idx="5"/>
          </p:nvPr>
        </p:nvSpPr>
        <p:spPr/>
        <p:txBody>
          <a:bodyPr/>
          <a:lstStyle/>
          <a:p>
            <a:fld id="{E29DD236-9B44-4DFB-802C-0D4A8E90ACD5}" type="slidenum">
              <a:rPr lang="en-US" smtClean="0"/>
              <a:t>4</a:t>
            </a:fld>
            <a:endParaRPr lang="en-US"/>
          </a:p>
        </p:txBody>
      </p:sp>
    </p:spTree>
    <p:extLst>
      <p:ext uri="{BB962C8B-B14F-4D97-AF65-F5344CB8AC3E}">
        <p14:creationId xmlns:p14="http://schemas.microsoft.com/office/powerpoint/2010/main" val="40293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--Recognition of amount of material – focus on one or two things you might be due for.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--Male smokers &gt; 100 cigarettes/lifetime – AAA screening missed. </a:t>
            </a:r>
          </a:p>
          <a:p>
            <a:r>
              <a:rPr lang="en-US" dirty="0"/>
              <a:t>(</a:t>
            </a:r>
            <a:r>
              <a:rPr lang="en-US" b="1" dirty="0">
                <a:effectLst/>
              </a:rPr>
              <a:t>Evaluate risk for abdominal aortic aneurysm</a:t>
            </a:r>
          </a:p>
          <a:p>
            <a:r>
              <a:rPr lang="en-US" dirty="0">
                <a:effectLst/>
              </a:rPr>
              <a:t>--Screening indications. </a:t>
            </a:r>
          </a:p>
          <a:p>
            <a:r>
              <a:rPr lang="en-US" dirty="0">
                <a:effectLst/>
              </a:rPr>
              <a:t>An abdominal aortic aneurysm (AAA) is present when the abdominal aortic diameter is &gt;1.5 times the diameter of normal adjacent aorta. In general, AAA diameter is approximately &gt;3.0 cm for males and &gt;2.7 cm for females. Most concern/repair when &gt; 5.0 cm. </a:t>
            </a:r>
          </a:p>
          <a:p>
            <a:r>
              <a:rPr lang="en-US" dirty="0">
                <a:effectLst/>
              </a:rPr>
              <a:t>Major risk factors include:</a:t>
            </a:r>
          </a:p>
          <a:p>
            <a:r>
              <a:rPr lang="en-US" dirty="0">
                <a:effectLst/>
              </a:rPr>
              <a:t>Males</a:t>
            </a:r>
          </a:p>
          <a:p>
            <a:r>
              <a:rPr lang="en-US" dirty="0">
                <a:effectLst/>
              </a:rPr>
              <a:t>Caucasian race</a:t>
            </a:r>
          </a:p>
          <a:p>
            <a:r>
              <a:rPr lang="en-US" dirty="0">
                <a:effectLst/>
              </a:rPr>
              <a:t>Smoking</a:t>
            </a:r>
          </a:p>
          <a:p>
            <a:r>
              <a:rPr lang="en-US" dirty="0">
                <a:effectLst/>
              </a:rPr>
              <a:t>Age ≥65 years</a:t>
            </a:r>
          </a:p>
          <a:p>
            <a:r>
              <a:rPr lang="en-US" dirty="0">
                <a:effectLst/>
              </a:rPr>
              <a:t>Family history of abdominal aortic aneurysm</a:t>
            </a:r>
          </a:p>
          <a:p>
            <a:r>
              <a:rPr lang="en-US" dirty="0">
                <a:effectLst/>
              </a:rPr>
              <a:t>Lesser risk factors include:</a:t>
            </a:r>
          </a:p>
          <a:p>
            <a:r>
              <a:rPr lang="en-US" dirty="0">
                <a:effectLst/>
              </a:rPr>
              <a:t>Coronary artery disease</a:t>
            </a:r>
          </a:p>
          <a:p>
            <a:r>
              <a:rPr lang="en-US" dirty="0">
                <a:effectLst/>
              </a:rPr>
              <a:t>Atherosclerosis</a:t>
            </a:r>
          </a:p>
          <a:p>
            <a:r>
              <a:rPr lang="en-US" dirty="0">
                <a:effectLst/>
              </a:rPr>
              <a:t>Hypertension</a:t>
            </a:r>
          </a:p>
          <a:p>
            <a:r>
              <a:rPr lang="en-US" dirty="0">
                <a:effectLst/>
              </a:rPr>
              <a:t>Hypercholesterolemia</a:t>
            </a:r>
          </a:p>
          <a:p>
            <a:r>
              <a:rPr lang="en-US" b="1" dirty="0">
                <a:effectLst/>
              </a:rPr>
              <a:t>High-risk patient screening</a:t>
            </a:r>
          </a:p>
          <a:p>
            <a:r>
              <a:rPr lang="en-US" dirty="0">
                <a:effectLst/>
              </a:rPr>
              <a:t>In this group, screening results in a relative risk-reduction of AAA-related death of approximately 43%.</a:t>
            </a:r>
          </a:p>
          <a:p>
            <a:endParaRPr lang="en-US" dirty="0"/>
          </a:p>
          <a:p>
            <a:r>
              <a:rPr lang="en-US" dirty="0"/>
              <a:t>--Diabetes screening often more often with higher BMI.  Can calculate risk per American Diabetes Association (ADA) with tool including age, gender, 1</a:t>
            </a:r>
            <a:r>
              <a:rPr lang="en-US" baseline="30000" dirty="0"/>
              <a:t>st</a:t>
            </a:r>
            <a:r>
              <a:rPr lang="en-US" dirty="0"/>
              <a:t> degree relative with diabetes, hypertension, physically active, BMI &gt; 25 or &gt;23 in Asians (see tool in references).  Remember – risk to vessels/heart for diabetics – most don’t die related to blood sugar episode.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--Lipids – seeing more in younger 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--Bones – smoking, corticosteroids, stress fractures, early fam hx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--Changes in 2019 guidelines re 23-valent pneumococcal polysaccharide vaccine or Pneumococcal 13-valent conjugate vaccine (PCV13). A lot of info w/these recommendations – happy to discuss more after the talk in the interest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--Questions on second slide of recommendations? </a:t>
            </a:r>
          </a:p>
        </p:txBody>
      </p:sp>
      <p:sp>
        <p:nvSpPr>
          <p:cNvPr id="4" name="Slide Number Placeholder 3"/>
          <p:cNvSpPr>
            <a:spLocks noGrp="1"/>
          </p:cNvSpPr>
          <p:nvPr>
            <p:ph type="sldNum" sz="quarter" idx="5"/>
          </p:nvPr>
        </p:nvSpPr>
        <p:spPr/>
        <p:txBody>
          <a:bodyPr/>
          <a:lstStyle/>
          <a:p>
            <a:fld id="{E29DD236-9B44-4DFB-802C-0D4A8E90ACD5}" type="slidenum">
              <a:rPr lang="en-US" smtClean="0"/>
              <a:t>5</a:t>
            </a:fld>
            <a:endParaRPr lang="en-US"/>
          </a:p>
        </p:txBody>
      </p:sp>
    </p:spTree>
    <p:extLst>
      <p:ext uri="{BB962C8B-B14F-4D97-AF65-F5344CB8AC3E}">
        <p14:creationId xmlns:p14="http://schemas.microsoft.com/office/powerpoint/2010/main" val="171098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--Prostate ca: (Benign prostatic hyperplasia is a nonmalignant enlargement of the prostate.</a:t>
            </a:r>
          </a:p>
          <a:p>
            <a:r>
              <a:rPr lang="en-US" dirty="0"/>
              <a:t>Benign prostatic hyperplasia may be associated with obstructive and irritative lower urinary tract symptoms, including:</a:t>
            </a:r>
          </a:p>
          <a:p>
            <a:r>
              <a:rPr lang="en-US" dirty="0"/>
              <a:t>Slow urinary stream</a:t>
            </a:r>
          </a:p>
          <a:p>
            <a:r>
              <a:rPr lang="en-US" dirty="0"/>
              <a:t>Straining to urinate</a:t>
            </a:r>
          </a:p>
          <a:p>
            <a:r>
              <a:rPr lang="en-US" dirty="0"/>
              <a:t>Intermittent urine flow</a:t>
            </a:r>
          </a:p>
          <a:p>
            <a:r>
              <a:rPr lang="en-US" dirty="0"/>
              <a:t>Feeling of incomplete emptying</a:t>
            </a:r>
          </a:p>
          <a:p>
            <a:r>
              <a:rPr lang="en-US" dirty="0"/>
              <a:t>Urinary frequency and urgency</a:t>
            </a:r>
          </a:p>
          <a:p>
            <a:r>
              <a:rPr lang="en-US" dirty="0"/>
              <a:t>Small voided volumes</a:t>
            </a:r>
          </a:p>
          <a:p>
            <a:r>
              <a:rPr lang="en-US" dirty="0"/>
              <a:t>Nocturia</a:t>
            </a:r>
          </a:p>
          <a:p>
            <a:r>
              <a:rPr lang="en-US" dirty="0"/>
              <a:t>Hematuria</a:t>
            </a:r>
          </a:p>
          <a:p>
            <a:r>
              <a:rPr lang="en-US" dirty="0"/>
              <a:t>Urinary tract infections</a:t>
            </a:r>
          </a:p>
          <a:p>
            <a:r>
              <a:rPr lang="en-US" dirty="0"/>
              <a:t>Anuria (due to urinary retention)</a:t>
            </a:r>
          </a:p>
          <a:p>
            <a:endParaRPr lang="en-US" dirty="0"/>
          </a:p>
          <a:p>
            <a:r>
              <a:rPr lang="en-US" sz="1200" dirty="0"/>
              <a:t>Prostate cancer is the most common malignancy in adult men:</a:t>
            </a:r>
            <a:endParaRPr lang="en-US" dirty="0"/>
          </a:p>
          <a:p>
            <a:r>
              <a:rPr lang="en-US" dirty="0"/>
              <a:t>Prostate cancer is typically asymptomatic in the early stages. Signs and symptoms, when present, may include:</a:t>
            </a:r>
          </a:p>
          <a:p>
            <a:r>
              <a:rPr lang="en-US" dirty="0"/>
              <a:t>Weight loss</a:t>
            </a:r>
          </a:p>
          <a:p>
            <a:r>
              <a:rPr lang="en-US" dirty="0"/>
              <a:t>Appetite loss </a:t>
            </a:r>
          </a:p>
          <a:p>
            <a:r>
              <a:rPr lang="en-US" dirty="0"/>
              <a:t>Hematuria</a:t>
            </a:r>
          </a:p>
          <a:p>
            <a:r>
              <a:rPr lang="en-US" dirty="0"/>
              <a:t>New or progressive bone pain</a:t>
            </a:r>
          </a:p>
          <a:p>
            <a:r>
              <a:rPr lang="en-US" dirty="0"/>
              <a:t>Difficulty urinating</a:t>
            </a:r>
          </a:p>
          <a:p>
            <a:r>
              <a:rPr lang="en-US" dirty="0"/>
              <a:t>Hardened prostate or nodules on the prostate. </a:t>
            </a:r>
          </a:p>
          <a:p>
            <a:r>
              <a:rPr lang="en-US" dirty="0"/>
              <a:t>RISK: </a:t>
            </a:r>
            <a:r>
              <a:rPr lang="en-US" sz="1200" kern="1200" dirty="0">
                <a:solidFill>
                  <a:schemeClr val="tx1"/>
                </a:solidFill>
                <a:effectLst/>
                <a:latin typeface="+mn-lt"/>
                <a:ea typeface="+mn-ea"/>
                <a:cs typeface="+mn-cs"/>
              </a:rPr>
              <a:t>Risk factors for prostate cancer include:</a:t>
            </a:r>
          </a:p>
          <a:p>
            <a:pPr lvl="0"/>
            <a:r>
              <a:rPr lang="en-US" sz="1200" kern="1200" dirty="0">
                <a:solidFill>
                  <a:schemeClr val="tx1"/>
                </a:solidFill>
                <a:effectLst/>
                <a:latin typeface="+mn-lt"/>
                <a:ea typeface="+mn-ea"/>
                <a:cs typeface="+mn-cs"/>
              </a:rPr>
              <a:t>Age ≥50 years</a:t>
            </a:r>
          </a:p>
          <a:p>
            <a:pPr lvl="0"/>
            <a:r>
              <a:rPr lang="en-US" sz="1200" kern="1200" dirty="0">
                <a:solidFill>
                  <a:schemeClr val="tx1"/>
                </a:solidFill>
                <a:effectLst/>
                <a:latin typeface="+mn-lt"/>
                <a:ea typeface="+mn-ea"/>
                <a:cs typeface="+mn-cs"/>
              </a:rPr>
              <a:t>African-American ancestry</a:t>
            </a:r>
          </a:p>
          <a:p>
            <a:pPr lvl="0"/>
            <a:r>
              <a:rPr lang="en-US" sz="1200" kern="1200" dirty="0">
                <a:solidFill>
                  <a:schemeClr val="tx1"/>
                </a:solidFill>
                <a:effectLst/>
                <a:latin typeface="+mn-lt"/>
                <a:ea typeface="+mn-ea"/>
                <a:cs typeface="+mn-cs"/>
              </a:rPr>
              <a:t>History of prostate cancer in a first-degree biological relative (father or brother) </a:t>
            </a:r>
          </a:p>
          <a:p>
            <a:pPr lvl="0"/>
            <a:r>
              <a:rPr lang="en-US" sz="1200" kern="1200" dirty="0">
                <a:solidFill>
                  <a:schemeClr val="tx1"/>
                </a:solidFill>
                <a:effectLst/>
                <a:latin typeface="+mn-lt"/>
                <a:ea typeface="+mn-ea"/>
                <a:cs typeface="+mn-cs"/>
              </a:rPr>
              <a:t>BRCA1, BRCA2, HOXB13 mutation, others.</a:t>
            </a:r>
          </a:p>
          <a:p>
            <a:pPr lvl="0"/>
            <a:r>
              <a:rPr lang="en-US" sz="1200" kern="1200" dirty="0">
                <a:solidFill>
                  <a:schemeClr val="tx1"/>
                </a:solidFill>
                <a:effectLst/>
                <a:latin typeface="+mn-lt"/>
                <a:ea typeface="+mn-ea"/>
                <a:cs typeface="+mn-cs"/>
              </a:rPr>
              <a:t>PSA, DRE</a:t>
            </a:r>
            <a:endParaRPr lang="en-US" dirty="0"/>
          </a:p>
        </p:txBody>
      </p:sp>
      <p:sp>
        <p:nvSpPr>
          <p:cNvPr id="4" name="Slide Number Placeholder 3"/>
          <p:cNvSpPr>
            <a:spLocks noGrp="1"/>
          </p:cNvSpPr>
          <p:nvPr>
            <p:ph type="sldNum" sz="quarter" idx="5"/>
          </p:nvPr>
        </p:nvSpPr>
        <p:spPr/>
        <p:txBody>
          <a:bodyPr/>
          <a:lstStyle/>
          <a:p>
            <a:fld id="{E29DD236-9B44-4DFB-802C-0D4A8E90ACD5}" type="slidenum">
              <a:rPr lang="en-US" smtClean="0"/>
              <a:t>6</a:t>
            </a:fld>
            <a:endParaRPr lang="en-US"/>
          </a:p>
        </p:txBody>
      </p:sp>
    </p:spTree>
    <p:extLst>
      <p:ext uri="{BB962C8B-B14F-4D97-AF65-F5344CB8AC3E}">
        <p14:creationId xmlns:p14="http://schemas.microsoft.com/office/powerpoint/2010/main" val="3762815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t>
            </a:r>
            <a:r>
              <a:rPr lang="en-US" dirty="0"/>
              <a:t>Statement from Mayo Clinic </a:t>
            </a:r>
            <a:endParaRPr lang="en-US" dirty="0">
              <a:effectLst/>
            </a:endParaRPr>
          </a:p>
          <a:p>
            <a:r>
              <a:rPr lang="en-US" dirty="0">
                <a:effectLst/>
              </a:rPr>
              <a:t>--Cardiovascular disease, including coronary heart disease (CHD), is the most common cause of death and disability in women in the United States </a:t>
            </a:r>
          </a:p>
          <a:p>
            <a:r>
              <a:rPr lang="en-US" dirty="0">
                <a:effectLst/>
              </a:rPr>
              <a:t>--It accounted for 22 percent of all-cause mortality in women in 2013.</a:t>
            </a:r>
          </a:p>
          <a:p>
            <a:r>
              <a:rPr lang="en-US" dirty="0">
                <a:effectLst/>
              </a:rPr>
              <a:t>--Between the ages of 45 and 64, one in nine women develop symptoms of some form of cardiovascular disease. After age 65, the ratio climbs to one in three women. </a:t>
            </a:r>
          </a:p>
          <a:p>
            <a:r>
              <a:rPr lang="en-US" dirty="0">
                <a:effectLst/>
              </a:rPr>
              <a:t>--Women may not identify their initial symptoms as an expression of heart disease and therefore may not seek medical advice promptly.</a:t>
            </a:r>
          </a:p>
          <a:p>
            <a:r>
              <a:rPr lang="en-US" dirty="0">
                <a:effectLst/>
              </a:rPr>
              <a:t>--Medical practitioners may not evaluate symptoms that represent myocardial ischemia as early as in men and women with CHD are generally about 10 years older than men at the time of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t>
            </a:r>
            <a:r>
              <a:rPr lang="en-US" dirty="0"/>
              <a:t>--We will be talking about occupational / work issues &amp; healthy habits next. Let’s pause and I would like to ask </a:t>
            </a:r>
            <a:r>
              <a:rPr lang="en-US" b="1" u="sng" dirty="0"/>
              <a:t>Laura</a:t>
            </a:r>
            <a:r>
              <a:rPr lang="en-US" dirty="0"/>
              <a:t> </a:t>
            </a:r>
            <a:r>
              <a:rPr lang="en-US" u="none" dirty="0"/>
              <a:t>to</a:t>
            </a:r>
            <a:r>
              <a:rPr lang="en-US" dirty="0"/>
              <a:t> share her thoughts on additional practices that are NOT part of the standard preventive health discussions in GMEs that </a:t>
            </a:r>
            <a:r>
              <a:rPr lang="en-US" i="1" dirty="0"/>
              <a:t>are just as or even more important</a:t>
            </a:r>
            <a:r>
              <a:rPr lang="en-US" dirty="0"/>
              <a:t>. </a:t>
            </a:r>
            <a:r>
              <a:rPr lang="en-US"/>
              <a:t>END OF PART ONE, STRETCH BREAK!</a:t>
            </a:r>
            <a:endParaRPr lang="en-US" dirty="0"/>
          </a:p>
        </p:txBody>
      </p:sp>
      <p:sp>
        <p:nvSpPr>
          <p:cNvPr id="4" name="Slide Number Placeholder 3"/>
          <p:cNvSpPr>
            <a:spLocks noGrp="1"/>
          </p:cNvSpPr>
          <p:nvPr>
            <p:ph type="sldNum" sz="quarter" idx="5"/>
          </p:nvPr>
        </p:nvSpPr>
        <p:spPr/>
        <p:txBody>
          <a:bodyPr/>
          <a:lstStyle/>
          <a:p>
            <a:fld id="{E29DD236-9B44-4DFB-802C-0D4A8E90ACD5}" type="slidenum">
              <a:rPr lang="en-US" smtClean="0"/>
              <a:t>7</a:t>
            </a:fld>
            <a:endParaRPr lang="en-US"/>
          </a:p>
        </p:txBody>
      </p:sp>
    </p:spTree>
    <p:extLst>
      <p:ext uri="{BB962C8B-B14F-4D97-AF65-F5344CB8AC3E}">
        <p14:creationId xmlns:p14="http://schemas.microsoft.com/office/powerpoint/2010/main" val="1377026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 TWO</a:t>
            </a:r>
          </a:p>
          <a:p>
            <a:r>
              <a:rPr lang="en-US" dirty="0"/>
              <a:t>--Why does health matter at work? I used to work in Occupational Medicine and know that chronic illness and acute injuries can cause weeks, months, or even years of impact on work performance or attendance. </a:t>
            </a:r>
          </a:p>
          <a:p>
            <a:r>
              <a:rPr lang="en-US" b="1" u="sng" dirty="0"/>
              <a:t>Laura </a:t>
            </a:r>
            <a:r>
              <a:rPr lang="en-US" b="1" i="0" u="sng" dirty="0"/>
              <a:t>– From an attorney’s perspective, how do you see health issues manifest in the workplace or your practice? This can be your own health or that of employees/co-workers. </a:t>
            </a:r>
          </a:p>
          <a:p>
            <a:r>
              <a:rPr lang="en-US" dirty="0"/>
              <a:t>--Relevant as the employer OR employee. </a:t>
            </a:r>
            <a:r>
              <a:rPr lang="en-US" i="1" dirty="0"/>
              <a:t>Phone</a:t>
            </a:r>
            <a:r>
              <a:rPr lang="en-US" dirty="0"/>
              <a:t> distracting in younger workers</a:t>
            </a:r>
          </a:p>
          <a:p>
            <a:r>
              <a:rPr lang="en-US" dirty="0"/>
              <a:t>--What is your work culture &amp; environment like? What could be changed? Access to wellness programs? </a:t>
            </a:r>
          </a:p>
          <a:p>
            <a:r>
              <a:rPr lang="en-US" dirty="0"/>
              <a:t>--Taking time for wellness = more productive. Is work-life balance as an attorney a priority for you and if so, why not? </a:t>
            </a:r>
          </a:p>
          <a:p>
            <a:r>
              <a:rPr lang="en-US" dirty="0"/>
              <a:t>--</a:t>
            </a:r>
            <a:r>
              <a:rPr lang="en-US" i="1" dirty="0"/>
              <a:t>Optional</a:t>
            </a:r>
            <a:r>
              <a:rPr lang="en-US" dirty="0"/>
              <a:t> – The a</a:t>
            </a:r>
            <a:r>
              <a:rPr lang="en-US" b="0" i="0" dirty="0">
                <a:solidFill>
                  <a:srgbClr val="2E2E2E"/>
                </a:solidFill>
                <a:effectLst/>
                <a:latin typeface="NexusSerif"/>
              </a:rPr>
              <a:t>ctivation of the sympathetic-adrenal-medullary system releases catecholamine = helps regulate the cardiovascular, immune and respiratory systems. Cortisol is an end product of hypothalamic-pituitary-adrenal (HPA) axis signaling and influences metabolic functioning and the immune system which is fine but when prolonged = dysregulation of the stress response system = adverse biological effects on the body and brain. Changes w/cortisol use seen with stress events, PTSD, ?chronic disease contributor. </a:t>
            </a:r>
            <a:endParaRPr lang="en-US" dirty="0"/>
          </a:p>
        </p:txBody>
      </p:sp>
      <p:sp>
        <p:nvSpPr>
          <p:cNvPr id="4" name="Slide Number Placeholder 3"/>
          <p:cNvSpPr>
            <a:spLocks noGrp="1"/>
          </p:cNvSpPr>
          <p:nvPr>
            <p:ph type="sldNum" sz="quarter" idx="5"/>
          </p:nvPr>
        </p:nvSpPr>
        <p:spPr/>
        <p:txBody>
          <a:bodyPr/>
          <a:lstStyle/>
          <a:p>
            <a:fld id="{E29DD236-9B44-4DFB-802C-0D4A8E90ACD5}" type="slidenum">
              <a:rPr lang="en-US" smtClean="0"/>
              <a:t>8</a:t>
            </a:fld>
            <a:endParaRPr lang="en-US"/>
          </a:p>
        </p:txBody>
      </p:sp>
    </p:spTree>
    <p:extLst>
      <p:ext uri="{BB962C8B-B14F-4D97-AF65-F5344CB8AC3E}">
        <p14:creationId xmlns:p14="http://schemas.microsoft.com/office/powerpoint/2010/main" val="2019854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530427" cy="4570730"/>
          </a:xfrm>
        </p:spPr>
        <p:txBody>
          <a:bodyPr/>
          <a:lstStyle/>
          <a:p>
            <a:pPr marL="0" indent="0">
              <a:buFontTx/>
              <a:buNone/>
            </a:pPr>
            <a:r>
              <a:rPr lang="en-US" sz="1400" dirty="0"/>
              <a:t>--Per Mayo Clinic.</a:t>
            </a:r>
          </a:p>
          <a:p>
            <a:pPr marL="0" indent="0">
              <a:buFontTx/>
              <a:buNone/>
            </a:pPr>
            <a:r>
              <a:rPr lang="en-US" sz="1400" dirty="0"/>
              <a:t>--People</a:t>
            </a:r>
            <a:r>
              <a:rPr lang="en-US" sz="1400" baseline="0" dirty="0"/>
              <a:t> are often overwhelmed. Risk for high </a:t>
            </a:r>
            <a:r>
              <a:rPr lang="en-US" sz="1400" dirty="0"/>
              <a:t>blood pressure, burn out, Weight gain, anxiety,</a:t>
            </a:r>
            <a:r>
              <a:rPr lang="en-US" sz="1400" baseline="0" dirty="0"/>
              <a:t> </a:t>
            </a:r>
            <a:r>
              <a:rPr lang="en-US" sz="1400" dirty="0"/>
              <a:t>depression, digestive issues, memory issues, heart disease, headaches, etc…. </a:t>
            </a:r>
          </a:p>
          <a:p>
            <a:pPr marL="0" indent="0">
              <a:buFontTx/>
              <a:buNone/>
            </a:pPr>
            <a:r>
              <a:rPr lang="en-US" sz="1400" i="1" baseline="0" dirty="0"/>
              <a:t>--</a:t>
            </a:r>
            <a:r>
              <a:rPr lang="en-US" sz="1400" i="0" baseline="0" dirty="0"/>
              <a:t>Sleep &amp; gratitude are two of my favorites of these 12. </a:t>
            </a:r>
          </a:p>
          <a:p>
            <a:pPr marL="0" indent="0">
              <a:buFontTx/>
              <a:buNone/>
            </a:pPr>
            <a:r>
              <a:rPr lang="en-US" sz="1050" i="1" baseline="0" dirty="0"/>
              <a:t>--</a:t>
            </a:r>
            <a:r>
              <a:rPr lang="en-US" sz="1050" i="0" baseline="0" dirty="0"/>
              <a:t>Exercise = move your body. Start low go slow. Recommend goal of 150 minutes per week. Make it play. Include aerobic, strength, balance, &amp; flexibility. HIIT (I like OTF) has cardiac protection. </a:t>
            </a:r>
          </a:p>
          <a:p>
            <a:pPr marL="0" indent="0">
              <a:buFontTx/>
              <a:buNone/>
            </a:pPr>
            <a:r>
              <a:rPr lang="en-US" sz="1400" i="1" baseline="0" dirty="0"/>
              <a:t>--</a:t>
            </a:r>
            <a:r>
              <a:rPr lang="en-US" sz="1400" i="0" baseline="0" dirty="0"/>
              <a:t>Choose ONLY one or two habits to change at a time. </a:t>
            </a:r>
            <a:r>
              <a:rPr lang="en-US" sz="1400" b="1" i="0" u="sng" baseline="0" dirty="0"/>
              <a:t>Laura – what are your thoughts on top priorities of these habits for attorneys and why?</a:t>
            </a:r>
            <a:endParaRPr lang="en-US" sz="1400" i="1" baseline="0" dirty="0"/>
          </a:p>
          <a:p>
            <a:pPr marL="171450" indent="-171450">
              <a:buFontTx/>
              <a:buChar char="-"/>
            </a:pPr>
            <a:endParaRPr lang="en-US" sz="1400" i="0" dirty="0"/>
          </a:p>
          <a:p>
            <a:pPr marL="349415" indent="-349415">
              <a:buFontTx/>
              <a:buChar char="-"/>
            </a:pPr>
            <a:endParaRPr lang="en-US" sz="1400" dirty="0"/>
          </a:p>
        </p:txBody>
      </p:sp>
      <p:sp>
        <p:nvSpPr>
          <p:cNvPr id="4" name="Slide Number Placeholder 3"/>
          <p:cNvSpPr>
            <a:spLocks noGrp="1"/>
          </p:cNvSpPr>
          <p:nvPr>
            <p:ph type="sldNum" sz="quarter" idx="10"/>
          </p:nvPr>
        </p:nvSpPr>
        <p:spPr/>
        <p:txBody>
          <a:bodyPr/>
          <a:lstStyle/>
          <a:p>
            <a:fld id="{4DECCBC0-6887-4D93-BD84-E75EF175CD0E}" type="slidenum">
              <a:rPr lang="en-US" smtClean="0"/>
              <a:t>9</a:t>
            </a:fld>
            <a:endParaRPr lang="en-US" dirty="0"/>
          </a:p>
        </p:txBody>
      </p:sp>
    </p:spTree>
    <p:extLst>
      <p:ext uri="{BB962C8B-B14F-4D97-AF65-F5344CB8AC3E}">
        <p14:creationId xmlns:p14="http://schemas.microsoft.com/office/powerpoint/2010/main" val="2827006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6F8294-BF8F-432B-9314-F1EF5C59D86D}"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71298-6BD7-49F9-8DAB-E58CF544FD3A}" type="slidenum">
              <a:rPr lang="en-US" smtClean="0"/>
              <a:t>‹#›</a:t>
            </a:fld>
            <a:endParaRPr lang="en-US"/>
          </a:p>
        </p:txBody>
      </p:sp>
    </p:spTree>
    <p:extLst>
      <p:ext uri="{BB962C8B-B14F-4D97-AF65-F5344CB8AC3E}">
        <p14:creationId xmlns:p14="http://schemas.microsoft.com/office/powerpoint/2010/main" val="100030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6F8294-BF8F-432B-9314-F1EF5C59D86D}"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71298-6BD7-49F9-8DAB-E58CF544FD3A}" type="slidenum">
              <a:rPr lang="en-US" smtClean="0"/>
              <a:t>‹#›</a:t>
            </a:fld>
            <a:endParaRPr lang="en-US"/>
          </a:p>
        </p:txBody>
      </p:sp>
    </p:spTree>
    <p:extLst>
      <p:ext uri="{BB962C8B-B14F-4D97-AF65-F5344CB8AC3E}">
        <p14:creationId xmlns:p14="http://schemas.microsoft.com/office/powerpoint/2010/main" val="312961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6F8294-BF8F-432B-9314-F1EF5C59D86D}"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71298-6BD7-49F9-8DAB-E58CF544FD3A}" type="slidenum">
              <a:rPr lang="en-US" smtClean="0"/>
              <a:t>‹#›</a:t>
            </a:fld>
            <a:endParaRPr lang="en-US"/>
          </a:p>
        </p:txBody>
      </p:sp>
    </p:spTree>
    <p:extLst>
      <p:ext uri="{BB962C8B-B14F-4D97-AF65-F5344CB8AC3E}">
        <p14:creationId xmlns:p14="http://schemas.microsoft.com/office/powerpoint/2010/main" val="268740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6F8294-BF8F-432B-9314-F1EF5C59D86D}"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71298-6BD7-49F9-8DAB-E58CF544FD3A}" type="slidenum">
              <a:rPr lang="en-US" smtClean="0"/>
              <a:t>‹#›</a:t>
            </a:fld>
            <a:endParaRPr lang="en-US"/>
          </a:p>
        </p:txBody>
      </p:sp>
    </p:spTree>
    <p:extLst>
      <p:ext uri="{BB962C8B-B14F-4D97-AF65-F5344CB8AC3E}">
        <p14:creationId xmlns:p14="http://schemas.microsoft.com/office/powerpoint/2010/main" val="267950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6F8294-BF8F-432B-9314-F1EF5C59D86D}"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871298-6BD7-49F9-8DAB-E58CF544FD3A}" type="slidenum">
              <a:rPr lang="en-US" smtClean="0"/>
              <a:t>‹#›</a:t>
            </a:fld>
            <a:endParaRPr lang="en-US"/>
          </a:p>
        </p:txBody>
      </p:sp>
    </p:spTree>
    <p:extLst>
      <p:ext uri="{BB962C8B-B14F-4D97-AF65-F5344CB8AC3E}">
        <p14:creationId xmlns:p14="http://schemas.microsoft.com/office/powerpoint/2010/main" val="161905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6F8294-BF8F-432B-9314-F1EF5C59D86D}"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871298-6BD7-49F9-8DAB-E58CF544FD3A}" type="slidenum">
              <a:rPr lang="en-US" smtClean="0"/>
              <a:t>‹#›</a:t>
            </a:fld>
            <a:endParaRPr lang="en-US"/>
          </a:p>
        </p:txBody>
      </p:sp>
    </p:spTree>
    <p:extLst>
      <p:ext uri="{BB962C8B-B14F-4D97-AF65-F5344CB8AC3E}">
        <p14:creationId xmlns:p14="http://schemas.microsoft.com/office/powerpoint/2010/main" val="14439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6F8294-BF8F-432B-9314-F1EF5C59D86D}" type="datetimeFigureOut">
              <a:rPr lang="en-US" smtClean="0"/>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871298-6BD7-49F9-8DAB-E58CF544FD3A}" type="slidenum">
              <a:rPr lang="en-US" smtClean="0"/>
              <a:t>‹#›</a:t>
            </a:fld>
            <a:endParaRPr lang="en-US"/>
          </a:p>
        </p:txBody>
      </p:sp>
    </p:spTree>
    <p:extLst>
      <p:ext uri="{BB962C8B-B14F-4D97-AF65-F5344CB8AC3E}">
        <p14:creationId xmlns:p14="http://schemas.microsoft.com/office/powerpoint/2010/main" val="1794084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6F8294-BF8F-432B-9314-F1EF5C59D86D}" type="datetimeFigureOut">
              <a:rPr lang="en-US" smtClean="0"/>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871298-6BD7-49F9-8DAB-E58CF544FD3A}" type="slidenum">
              <a:rPr lang="en-US" smtClean="0"/>
              <a:t>‹#›</a:t>
            </a:fld>
            <a:endParaRPr lang="en-US"/>
          </a:p>
        </p:txBody>
      </p:sp>
    </p:spTree>
    <p:extLst>
      <p:ext uri="{BB962C8B-B14F-4D97-AF65-F5344CB8AC3E}">
        <p14:creationId xmlns:p14="http://schemas.microsoft.com/office/powerpoint/2010/main" val="1188029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F8294-BF8F-432B-9314-F1EF5C59D86D}" type="datetimeFigureOut">
              <a:rPr lang="en-US" smtClean="0"/>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871298-6BD7-49F9-8DAB-E58CF544FD3A}" type="slidenum">
              <a:rPr lang="en-US" smtClean="0"/>
              <a:t>‹#›</a:t>
            </a:fld>
            <a:endParaRPr lang="en-US"/>
          </a:p>
        </p:txBody>
      </p:sp>
    </p:spTree>
    <p:extLst>
      <p:ext uri="{BB962C8B-B14F-4D97-AF65-F5344CB8AC3E}">
        <p14:creationId xmlns:p14="http://schemas.microsoft.com/office/powerpoint/2010/main" val="1058634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6F8294-BF8F-432B-9314-F1EF5C59D86D}"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871298-6BD7-49F9-8DAB-E58CF544FD3A}" type="slidenum">
              <a:rPr lang="en-US" smtClean="0"/>
              <a:t>‹#›</a:t>
            </a:fld>
            <a:endParaRPr lang="en-US"/>
          </a:p>
        </p:txBody>
      </p:sp>
    </p:spTree>
    <p:extLst>
      <p:ext uri="{BB962C8B-B14F-4D97-AF65-F5344CB8AC3E}">
        <p14:creationId xmlns:p14="http://schemas.microsoft.com/office/powerpoint/2010/main" val="1521065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6F8294-BF8F-432B-9314-F1EF5C59D86D}"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871298-6BD7-49F9-8DAB-E58CF544FD3A}" type="slidenum">
              <a:rPr lang="en-US" smtClean="0"/>
              <a:t>‹#›</a:t>
            </a:fld>
            <a:endParaRPr lang="en-US"/>
          </a:p>
        </p:txBody>
      </p:sp>
    </p:spTree>
    <p:extLst>
      <p:ext uri="{BB962C8B-B14F-4D97-AF65-F5344CB8AC3E}">
        <p14:creationId xmlns:p14="http://schemas.microsoft.com/office/powerpoint/2010/main" val="237807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F8294-BF8F-432B-9314-F1EF5C59D86D}" type="datetimeFigureOut">
              <a:rPr lang="en-US" smtClean="0"/>
              <a:t>11/17/2021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871298-6BD7-49F9-8DAB-E58CF544FD3A}" type="slidenum">
              <a:rPr lang="en-US" smtClean="0"/>
              <a:t>‹#›</a:t>
            </a:fld>
            <a:endParaRPr lang="en-US"/>
          </a:p>
        </p:txBody>
      </p:sp>
    </p:spTree>
    <p:extLst>
      <p:ext uri="{BB962C8B-B14F-4D97-AF65-F5344CB8AC3E}">
        <p14:creationId xmlns:p14="http://schemas.microsoft.com/office/powerpoint/2010/main" val="348049516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8" Type="http://schemas.openxmlformats.org/officeDocument/2006/relationships/hyperlink" Target="https://www.cdc.gov/cancer/obesity/index.htm" TargetMode="External"/><Relationship Id="rId13" Type="http://schemas.openxmlformats.org/officeDocument/2006/relationships/hyperlink" Target="https://www.mayoclinic.org/healthy-lifestyle/adult-health/in-depth/ways-get-closer-achieving-goals/art-20267230" TargetMode="External"/><Relationship Id="rId3" Type="http://schemas.openxmlformats.org/officeDocument/2006/relationships/image" Target="../media/image15.jpeg"/><Relationship Id="rId7" Type="http://schemas.openxmlformats.org/officeDocument/2006/relationships/hyperlink" Target="https://www.cdc.gov/obesity/data/adult.html" TargetMode="External"/><Relationship Id="rId12" Type="http://schemas.openxmlformats.org/officeDocument/2006/relationships/hyperlink" Target="https://www.uptodate.com/contents/clinical-features-and-diagnosis-of-coronary-heart-disease-in-wome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askmayoexpert.mayoclinic.org/topic/clinical-answers/cnt-20144123/tbl-20144277" TargetMode="External"/><Relationship Id="rId11" Type="http://schemas.openxmlformats.org/officeDocument/2006/relationships/hyperlink" Target="https://www.healthypeople.gov/2020/topics-objectives/topic/lesbian-gay-bisexual-and-transgender-health" TargetMode="External"/><Relationship Id="rId5" Type="http://schemas.openxmlformats.org/officeDocument/2006/relationships/hyperlink" Target="https://www.mdcalc.com/american-diabetes-association-ada-risk-calculator" TargetMode="External"/><Relationship Id="rId10" Type="http://schemas.openxmlformats.org/officeDocument/2006/relationships/hyperlink" Target="https://www.uptodate.com/contents/measurement-of-prostate-specific-antigen" TargetMode="External"/><Relationship Id="rId4" Type="http://schemas.openxmlformats.org/officeDocument/2006/relationships/hyperlink" Target="https://www.healthypeople.gov/2020/topics-objectives/topic/social-determinants-health/interventions-resources/access-to-primary" TargetMode="External"/><Relationship Id="rId9" Type="http://schemas.openxmlformats.org/officeDocument/2006/relationships/hyperlink" Target="https://dahlc.mayoclinic.org/hubcap/12-habits-of-highly-healthy-people/" TargetMode="External"/><Relationship Id="rId14" Type="http://schemas.openxmlformats.org/officeDocument/2006/relationships/hyperlink" Target="https://www.uspreventiveservicestaskforce.org/uspstf/recommendation-topics/uspstf-and-b-recommenda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C077-5DCC-48AC-AB81-9D0589DCB607}"/>
              </a:ext>
            </a:extLst>
          </p:cNvPr>
          <p:cNvSpPr>
            <a:spLocks noGrp="1"/>
          </p:cNvSpPr>
          <p:nvPr>
            <p:ph type="ctrTitle"/>
          </p:nvPr>
        </p:nvSpPr>
        <p:spPr>
          <a:xfrm>
            <a:off x="7464614" y="587829"/>
            <a:ext cx="4087306" cy="4085244"/>
          </a:xfrm>
        </p:spPr>
        <p:txBody>
          <a:bodyPr anchor="b">
            <a:normAutofit/>
          </a:bodyPr>
          <a:lstStyle/>
          <a:p>
            <a:pPr marL="0" marR="0">
              <a:spcBef>
                <a:spcPts val="0"/>
              </a:spcBef>
              <a:spcAft>
                <a:spcPts val="800"/>
              </a:spcAft>
            </a:pPr>
            <a:r>
              <a:rPr lang="en-US" sz="3400" b="1" u="sng" dirty="0">
                <a:effectLst/>
                <a:latin typeface="Bahnschrift SemiBold" panose="020B0502040204020203" pitchFamily="34" charset="0"/>
                <a:ea typeface="Calibri" panose="020F0502020204030204" pitchFamily="34" charset="0"/>
                <a:cs typeface="Times New Roman" panose="02020603050405020304" pitchFamily="18" charset="0"/>
              </a:rPr>
              <a:t>Health in Practice</a:t>
            </a:r>
            <a:r>
              <a:rPr lang="en-US" sz="3400" b="1" dirty="0">
                <a:effectLst/>
                <a:latin typeface="Bahnschrift SemiBold" panose="020B0502040204020203" pitchFamily="34" charset="0"/>
                <a:ea typeface="Calibri" panose="020F0502020204030204" pitchFamily="34" charset="0"/>
                <a:cs typeface="Times New Roman" panose="02020603050405020304" pitchFamily="18" charset="0"/>
              </a:rPr>
              <a:t>: </a:t>
            </a:r>
            <a:br>
              <a:rPr lang="en-US" sz="3400" b="1" dirty="0">
                <a:effectLst/>
                <a:latin typeface="Bahnschrift SemiBold" panose="020B0502040204020203" pitchFamily="34" charset="0"/>
                <a:ea typeface="Calibri" panose="020F0502020204030204" pitchFamily="34" charset="0"/>
                <a:cs typeface="Times New Roman" panose="02020603050405020304" pitchFamily="18" charset="0"/>
              </a:rPr>
            </a:br>
            <a:r>
              <a:rPr lang="en-US" sz="3400" b="1" dirty="0">
                <a:effectLst/>
                <a:latin typeface="Bahnschrift SemiBold" panose="020B0502040204020203" pitchFamily="34" charset="0"/>
                <a:ea typeface="Calibri" panose="020F0502020204030204" pitchFamily="34" charset="0"/>
                <a:cs typeface="Times New Roman" panose="02020603050405020304" pitchFamily="18" charset="0"/>
              </a:rPr>
              <a:t>Preventive Screening &amp; Holistic Wellness </a:t>
            </a:r>
            <a:br>
              <a:rPr lang="en-US" sz="3400" b="1" dirty="0">
                <a:effectLst/>
                <a:latin typeface="Bahnschrift SemiBold" panose="020B0502040204020203" pitchFamily="34" charset="0"/>
                <a:ea typeface="Calibri" panose="020F0502020204030204" pitchFamily="34" charset="0"/>
                <a:cs typeface="Times New Roman" panose="02020603050405020304" pitchFamily="18" charset="0"/>
              </a:rPr>
            </a:br>
            <a:r>
              <a:rPr lang="en-US" sz="3400" b="1" dirty="0">
                <a:effectLst/>
                <a:latin typeface="Bahnschrift SemiBold" panose="020B0502040204020203" pitchFamily="34" charset="0"/>
                <a:ea typeface="Calibri" panose="020F0502020204030204" pitchFamily="34" charset="0"/>
                <a:cs typeface="Times New Roman" panose="02020603050405020304" pitchFamily="18" charset="0"/>
              </a:rPr>
              <a:t> To </a:t>
            </a:r>
            <a:r>
              <a:rPr lang="en-US" sz="3400" b="1" dirty="0">
                <a:latin typeface="Bahnschrift SemiBold" panose="020B0502040204020203" pitchFamily="34" charset="0"/>
                <a:ea typeface="Calibri" panose="020F0502020204030204" pitchFamily="34" charset="0"/>
                <a:cs typeface="Times New Roman" panose="02020603050405020304" pitchFamily="18" charset="0"/>
              </a:rPr>
              <a:t>Become A </a:t>
            </a:r>
            <a:br>
              <a:rPr lang="en-US" sz="3400" b="1" dirty="0">
                <a:latin typeface="Bahnschrift SemiBold" panose="020B0502040204020203" pitchFamily="34" charset="0"/>
                <a:ea typeface="Calibri" panose="020F0502020204030204" pitchFamily="34" charset="0"/>
                <a:cs typeface="Times New Roman" panose="02020603050405020304" pitchFamily="18" charset="0"/>
              </a:rPr>
            </a:br>
            <a:r>
              <a:rPr lang="en-US" sz="3400" b="1" dirty="0">
                <a:effectLst/>
                <a:latin typeface="Bahnschrift SemiBold" panose="020B0502040204020203" pitchFamily="34" charset="0"/>
                <a:ea typeface="Calibri" panose="020F0502020204030204" pitchFamily="34" charset="0"/>
                <a:cs typeface="Times New Roman" panose="02020603050405020304" pitchFamily="18" charset="0"/>
              </a:rPr>
              <a:t>Healthier Lawyer</a:t>
            </a:r>
            <a:r>
              <a:rPr lang="en-US" sz="3400" dirty="0">
                <a:effectLst/>
                <a:latin typeface="Bahnschrift SemiBold" panose="020B0502040204020203" pitchFamily="34" charset="0"/>
                <a:ea typeface="Calibri" panose="020F0502020204030204" pitchFamily="34" charset="0"/>
                <a:cs typeface="Times New Roman" panose="02020603050405020304" pitchFamily="18" charset="0"/>
              </a:rPr>
              <a:t>  </a:t>
            </a:r>
            <a:br>
              <a:rPr lang="en-US" sz="3400" dirty="0">
                <a:effectLst/>
                <a:latin typeface="Calibri" panose="020F0502020204030204" pitchFamily="34" charset="0"/>
                <a:ea typeface="Calibri" panose="020F0502020204030204" pitchFamily="34" charset="0"/>
                <a:cs typeface="Times New Roman" panose="02020603050405020304" pitchFamily="18" charset="0"/>
              </a:rPr>
            </a:br>
            <a:endParaRPr lang="en-US" sz="3400" dirty="0"/>
          </a:p>
        </p:txBody>
      </p:sp>
      <p:sp>
        <p:nvSpPr>
          <p:cNvPr id="3" name="Subtitle 2">
            <a:extLst>
              <a:ext uri="{FF2B5EF4-FFF2-40B4-BE49-F238E27FC236}">
                <a16:creationId xmlns:a16="http://schemas.microsoft.com/office/drawing/2014/main" id="{AE74EC58-9B40-4119-BCBF-F192C89C54E1}"/>
              </a:ext>
            </a:extLst>
          </p:cNvPr>
          <p:cNvSpPr>
            <a:spLocks noGrp="1"/>
          </p:cNvSpPr>
          <p:nvPr>
            <p:ph type="subTitle" idx="1"/>
          </p:nvPr>
        </p:nvSpPr>
        <p:spPr>
          <a:xfrm>
            <a:off x="7464612" y="4750893"/>
            <a:ext cx="4087305" cy="1147863"/>
          </a:xfrm>
        </p:spPr>
        <p:txBody>
          <a:bodyPr anchor="t">
            <a:normAutofit/>
          </a:bodyPr>
          <a:lstStyle/>
          <a:p>
            <a:r>
              <a:rPr lang="en-US" sz="1900" dirty="0">
                <a:latin typeface="Microsoft GothicNeo Light" panose="020B0503020000020004" pitchFamily="34" charset="-127"/>
              </a:rPr>
              <a:t>Erika Beetcher, APRN, CNP, MS, DNP</a:t>
            </a:r>
          </a:p>
          <a:p>
            <a:r>
              <a:rPr lang="en-US" sz="1900" dirty="0">
                <a:effectLst/>
                <a:latin typeface="Microsoft GothicNeo Light" panose="020B0503020000020004" pitchFamily="34" charset="-127"/>
                <a:ea typeface="Calibri" panose="020F0502020204030204" pitchFamily="34" charset="0"/>
              </a:rPr>
              <a:t>Laura F. Kelley, Esq.</a:t>
            </a:r>
            <a:endParaRPr lang="en-US" sz="1900" dirty="0">
              <a:latin typeface="Microsoft GothicNeo Light" panose="020B0503020000020004" pitchFamily="34" charset="-127"/>
            </a:endParaRPr>
          </a:p>
        </p:txBody>
      </p:sp>
      <p:pic>
        <p:nvPicPr>
          <p:cNvPr id="5" name="Picture 4" descr="Woman running in nature">
            <a:extLst>
              <a:ext uri="{FF2B5EF4-FFF2-40B4-BE49-F238E27FC236}">
                <a16:creationId xmlns:a16="http://schemas.microsoft.com/office/drawing/2014/main" id="{B4A73B48-3DF7-4F2F-A97E-9378FC9F1C1F}"/>
              </a:ext>
            </a:extLst>
          </p:cNvPr>
          <p:cNvPicPr>
            <a:picLocks noChangeAspect="1"/>
          </p:cNvPicPr>
          <p:nvPr/>
        </p:nvPicPr>
        <p:blipFill rotWithShape="1">
          <a:blip r:embed="rId3">
            <a:extLst>
              <a:ext uri="{28A0092B-C50C-407E-A947-70E740481C1C}">
                <a14:useLocalDpi xmlns:a14="http://schemas.microsoft.com/office/drawing/2010/main" val="0"/>
              </a:ext>
            </a:extLst>
          </a:blip>
          <a:srcRect l="30122" r="1467"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88813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3A79-D131-4E4B-BD54-538150BEE9CB}"/>
              </a:ext>
            </a:extLst>
          </p:cNvPr>
          <p:cNvSpPr>
            <a:spLocks noGrp="1"/>
          </p:cNvSpPr>
          <p:nvPr>
            <p:ph type="title"/>
          </p:nvPr>
        </p:nvSpPr>
        <p:spPr>
          <a:xfrm>
            <a:off x="572493" y="238539"/>
            <a:ext cx="11018520" cy="1434415"/>
          </a:xfrm>
        </p:spPr>
        <p:txBody>
          <a:bodyPr anchor="b">
            <a:normAutofit/>
          </a:bodyPr>
          <a:lstStyle/>
          <a:p>
            <a:r>
              <a:rPr lang="en-US" sz="5400"/>
              <a:t>   SMART GOALS  </a:t>
            </a:r>
          </a:p>
        </p:txBody>
      </p:sp>
      <p:sp>
        <p:nvSpPr>
          <p:cNvPr id="3" name="Content Placeholder 2">
            <a:extLst>
              <a:ext uri="{FF2B5EF4-FFF2-40B4-BE49-F238E27FC236}">
                <a16:creationId xmlns:a16="http://schemas.microsoft.com/office/drawing/2014/main" id="{F6E69B18-F85A-4F70-B92C-D8DF88877A5A}"/>
              </a:ext>
            </a:extLst>
          </p:cNvPr>
          <p:cNvSpPr>
            <a:spLocks noGrp="1"/>
          </p:cNvSpPr>
          <p:nvPr>
            <p:ph idx="1"/>
          </p:nvPr>
        </p:nvSpPr>
        <p:spPr>
          <a:xfrm>
            <a:off x="572493" y="2071316"/>
            <a:ext cx="6713552" cy="4119172"/>
          </a:xfrm>
        </p:spPr>
        <p:txBody>
          <a:bodyPr anchor="t">
            <a:normAutofit/>
          </a:bodyPr>
          <a:lstStyle/>
          <a:p>
            <a:pPr>
              <a:buFont typeface="Arial" panose="020B0604020202020204" pitchFamily="34" charset="0"/>
              <a:buChar char="•"/>
            </a:pPr>
            <a:r>
              <a:rPr lang="en-US" sz="2000" b="1" i="0" u="sng">
                <a:effectLst/>
                <a:latin typeface="Helvetica" panose="020B0604020202020204" pitchFamily="34" charset="0"/>
              </a:rPr>
              <a:t>Specific</a:t>
            </a:r>
            <a:r>
              <a:rPr lang="en-US" sz="2000" b="1" i="0">
                <a:effectLst/>
                <a:latin typeface="Helvetica" panose="020B0604020202020204" pitchFamily="34" charset="0"/>
              </a:rPr>
              <a:t>.</a:t>
            </a:r>
            <a:r>
              <a:rPr lang="en-US" sz="2000">
                <a:latin typeface="Helvetica" panose="020B0604020202020204" pitchFamily="34" charset="0"/>
              </a:rPr>
              <a:t> Avoid broad or vague statements. What does goal look like in your mind? </a:t>
            </a:r>
            <a:r>
              <a:rPr lang="en-US" sz="2000" b="0" i="0">
                <a:effectLst/>
                <a:latin typeface="Helvetica" panose="020B0604020202020204" pitchFamily="34" charset="0"/>
              </a:rPr>
              <a:t> </a:t>
            </a:r>
          </a:p>
          <a:p>
            <a:pPr>
              <a:buFont typeface="Arial" panose="020B0604020202020204" pitchFamily="34" charset="0"/>
              <a:buChar char="•"/>
            </a:pPr>
            <a:r>
              <a:rPr lang="en-US" sz="2000" b="1" i="0" u="sng">
                <a:effectLst/>
                <a:latin typeface="Helvetica" panose="020B0604020202020204" pitchFamily="34" charset="0"/>
              </a:rPr>
              <a:t>Measurable</a:t>
            </a:r>
            <a:r>
              <a:rPr lang="en-US" sz="2000" b="1" i="0">
                <a:effectLst/>
                <a:latin typeface="Helvetica" panose="020B0604020202020204" pitchFamily="34" charset="0"/>
              </a:rPr>
              <a:t>.</a:t>
            </a:r>
            <a:r>
              <a:rPr lang="en-US" sz="2000" b="0" i="0">
                <a:effectLst/>
                <a:latin typeface="Helvetica" panose="020B0604020202020204" pitchFamily="34" charset="0"/>
              </a:rPr>
              <a:t> Components to track (ex. duration or frequency of activity). Helps see progress.</a:t>
            </a:r>
          </a:p>
          <a:p>
            <a:pPr>
              <a:buFont typeface="Arial" panose="020B0604020202020204" pitchFamily="34" charset="0"/>
              <a:buChar char="•"/>
            </a:pPr>
            <a:r>
              <a:rPr lang="en-US" sz="2000" b="1" i="0" u="sng">
                <a:effectLst/>
                <a:latin typeface="Helvetica" panose="020B0604020202020204" pitchFamily="34" charset="0"/>
              </a:rPr>
              <a:t>Attainable</a:t>
            </a:r>
            <a:r>
              <a:rPr lang="en-US" sz="2000" b="1" i="0">
                <a:effectLst/>
                <a:latin typeface="Helvetica" panose="020B0604020202020204" pitchFamily="34" charset="0"/>
              </a:rPr>
              <a:t>.</a:t>
            </a:r>
            <a:r>
              <a:rPr lang="en-US" sz="2000" b="0" i="0">
                <a:effectLst/>
                <a:latin typeface="Helvetica" panose="020B0604020202020204" pitchFamily="34" charset="0"/>
              </a:rPr>
              <a:t> No marathons tomorrow – but maybe a 5K in six weeks... </a:t>
            </a:r>
          </a:p>
          <a:p>
            <a:pPr>
              <a:buFont typeface="Arial" panose="020B0604020202020204" pitchFamily="34" charset="0"/>
              <a:buChar char="•"/>
            </a:pPr>
            <a:r>
              <a:rPr lang="en-US" sz="2000" b="1" i="0" u="sng">
                <a:effectLst/>
                <a:latin typeface="Helvetica" panose="020B0604020202020204" pitchFamily="34" charset="0"/>
              </a:rPr>
              <a:t>Relevant</a:t>
            </a:r>
            <a:r>
              <a:rPr lang="en-US" sz="2000" b="1" i="0">
                <a:effectLst/>
                <a:latin typeface="Helvetica" panose="020B0604020202020204" pitchFamily="34" charset="0"/>
              </a:rPr>
              <a:t>.</a:t>
            </a:r>
            <a:r>
              <a:rPr lang="en-US" sz="2000" b="0" i="0">
                <a:effectLst/>
                <a:latin typeface="Helvetica" panose="020B0604020202020204" pitchFamily="34" charset="0"/>
              </a:rPr>
              <a:t>  Set goal for YOU, not anyone else.</a:t>
            </a:r>
          </a:p>
          <a:p>
            <a:pPr>
              <a:buFont typeface="Arial" panose="020B0604020202020204" pitchFamily="34" charset="0"/>
              <a:buChar char="•"/>
            </a:pPr>
            <a:r>
              <a:rPr lang="en-US" sz="2000" b="1" i="0" u="sng">
                <a:effectLst/>
                <a:latin typeface="Helvetica" panose="020B0604020202020204" pitchFamily="34" charset="0"/>
              </a:rPr>
              <a:t>Time-limited</a:t>
            </a:r>
            <a:r>
              <a:rPr lang="en-US" sz="2000" b="1" i="0">
                <a:effectLst/>
                <a:latin typeface="Helvetica" panose="020B0604020202020204" pitchFamily="34" charset="0"/>
              </a:rPr>
              <a:t>.</a:t>
            </a:r>
            <a:r>
              <a:rPr lang="en-US" sz="2000" b="0" i="0">
                <a:effectLst/>
                <a:latin typeface="Helvetica" panose="020B0604020202020204" pitchFamily="34" charset="0"/>
              </a:rPr>
              <a:t> Realistic deadline. Name an endpoint – can be in steps (consecutive SMART goals).</a:t>
            </a:r>
          </a:p>
          <a:p>
            <a:pPr marL="0" indent="0">
              <a:buNone/>
            </a:pPr>
            <a:r>
              <a:rPr lang="en-US" sz="2000" i="1" kern="1200">
                <a:latin typeface="+mj-lt"/>
                <a:ea typeface="+mj-ea"/>
                <a:cs typeface="+mj-cs"/>
              </a:rPr>
              <a:t>Objective: </a:t>
            </a:r>
            <a:r>
              <a:rPr lang="en-US" sz="2000" i="1" dirty="0">
                <a:latin typeface="+mj-lt"/>
                <a:ea typeface="Calibri" panose="020F0502020204030204" pitchFamily="34" charset="0"/>
                <a:cs typeface="Times New Roman" panose="02020603050405020304" pitchFamily="18" charset="0"/>
              </a:rPr>
              <a:t>Strategize for positive change via setting of wellness goals</a:t>
            </a:r>
            <a:endParaRPr lang="en-US" sz="2000">
              <a:latin typeface="+mj-lt"/>
            </a:endParaRPr>
          </a:p>
        </p:txBody>
      </p:sp>
      <p:pic>
        <p:nvPicPr>
          <p:cNvPr id="5" name="Picture 4" descr="Person meditating">
            <a:extLst>
              <a:ext uri="{FF2B5EF4-FFF2-40B4-BE49-F238E27FC236}">
                <a16:creationId xmlns:a16="http://schemas.microsoft.com/office/drawing/2014/main" id="{87803581-638F-4E83-B2B8-ECF91733341B}"/>
              </a:ext>
            </a:extLst>
          </p:cNvPr>
          <p:cNvPicPr>
            <a:picLocks noChangeAspect="1"/>
          </p:cNvPicPr>
          <p:nvPr/>
        </p:nvPicPr>
        <p:blipFill rotWithShape="1">
          <a:blip r:embed="rId3">
            <a:extLst>
              <a:ext uri="{28A0092B-C50C-407E-A947-70E740481C1C}">
                <a14:useLocalDpi xmlns:a14="http://schemas.microsoft.com/office/drawing/2010/main" val="0"/>
              </a:ext>
            </a:extLst>
          </a:blip>
          <a:srcRect l="17862" r="17922" b="2"/>
          <a:stretch/>
        </p:blipFill>
        <p:spPr>
          <a:xfrm>
            <a:off x="7675658" y="2093976"/>
            <a:ext cx="3941064" cy="4096512"/>
          </a:xfrm>
          <a:prstGeom prst="rect">
            <a:avLst/>
          </a:prstGeom>
        </p:spPr>
      </p:pic>
    </p:spTree>
    <p:extLst>
      <p:ext uri="{BB962C8B-B14F-4D97-AF65-F5344CB8AC3E}">
        <p14:creationId xmlns:p14="http://schemas.microsoft.com/office/powerpoint/2010/main" val="72785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1501-3A3E-4DEB-B4DE-372546D27B54}"/>
              </a:ext>
            </a:extLst>
          </p:cNvPr>
          <p:cNvSpPr>
            <a:spLocks noGrp="1"/>
          </p:cNvSpPr>
          <p:nvPr>
            <p:ph type="title"/>
          </p:nvPr>
        </p:nvSpPr>
        <p:spPr>
          <a:xfrm>
            <a:off x="1295400" y="669925"/>
            <a:ext cx="4800600" cy="1325563"/>
          </a:xfrm>
        </p:spPr>
        <p:txBody>
          <a:bodyPr anchor="b">
            <a:normAutofit/>
          </a:bodyPr>
          <a:lstStyle/>
          <a:p>
            <a:r>
              <a:rPr lang="en-US" dirty="0"/>
              <a:t>Holistic Health for Attorneys</a:t>
            </a:r>
          </a:p>
        </p:txBody>
      </p:sp>
      <p:sp>
        <p:nvSpPr>
          <p:cNvPr id="3" name="Content Placeholder 2">
            <a:extLst>
              <a:ext uri="{FF2B5EF4-FFF2-40B4-BE49-F238E27FC236}">
                <a16:creationId xmlns:a16="http://schemas.microsoft.com/office/drawing/2014/main" id="{2FAF7474-7388-402E-A802-DE06727934F2}"/>
              </a:ext>
            </a:extLst>
          </p:cNvPr>
          <p:cNvSpPr>
            <a:spLocks noGrp="1"/>
          </p:cNvSpPr>
          <p:nvPr>
            <p:ph idx="1"/>
          </p:nvPr>
        </p:nvSpPr>
        <p:spPr>
          <a:xfrm>
            <a:off x="1295400" y="2288833"/>
            <a:ext cx="4800600" cy="4186392"/>
          </a:xfrm>
        </p:spPr>
        <p:txBody>
          <a:bodyPr>
            <a:normAutofit/>
          </a:bodyPr>
          <a:lstStyle/>
          <a:p>
            <a:r>
              <a:rPr lang="en-US" sz="2400" dirty="0"/>
              <a:t>What if it wasn’t you? </a:t>
            </a:r>
          </a:p>
          <a:p>
            <a:r>
              <a:rPr lang="en-US" sz="2400" dirty="0"/>
              <a:t>Case </a:t>
            </a:r>
          </a:p>
          <a:p>
            <a:r>
              <a:rPr lang="en-US" sz="2400" dirty="0"/>
              <a:t>Guidance from panel &amp; audience</a:t>
            </a:r>
          </a:p>
          <a:p>
            <a:r>
              <a:rPr lang="en-US" sz="2400" dirty="0"/>
              <a:t>Discussion on importance of what/how we eat, our sleep, &amp; moving our bodies </a:t>
            </a:r>
          </a:p>
          <a:p>
            <a:pPr marL="0" indent="0">
              <a:buNone/>
            </a:pPr>
            <a:endParaRPr lang="en-US" sz="2000" dirty="0"/>
          </a:p>
          <a:p>
            <a:pPr marL="0" indent="0">
              <a:buNone/>
            </a:pPr>
            <a:endParaRPr lang="en-US" sz="2000" dirty="0"/>
          </a:p>
          <a:p>
            <a:pPr marL="0" indent="0">
              <a:buNone/>
            </a:pPr>
            <a:r>
              <a:rPr lang="en-US" sz="1800" i="1" dirty="0">
                <a:latin typeface="Times New Roman" panose="02020603050405020304" pitchFamily="18" charset="0"/>
                <a:ea typeface="Calibri" panose="020F0502020204030204" pitchFamily="34" charset="0"/>
                <a:cs typeface="Times New Roman" panose="02020603050405020304" pitchFamily="18" charset="0"/>
              </a:rPr>
              <a:t>Objective: Collaborate as presenters to share suggestions on nutrition, sleep, &amp; exercise</a:t>
            </a:r>
          </a:p>
          <a:p>
            <a:pPr marL="0" indent="0">
              <a:buNone/>
            </a:pPr>
            <a:endParaRPr lang="en-US" sz="2000" dirty="0">
              <a:solidFill>
                <a:schemeClr val="bg1"/>
              </a:solidFill>
            </a:endParaRPr>
          </a:p>
        </p:txBody>
      </p:sp>
      <p:pic>
        <p:nvPicPr>
          <p:cNvPr id="7" name="Picture 6" descr="Person lying on plants">
            <a:extLst>
              <a:ext uri="{FF2B5EF4-FFF2-40B4-BE49-F238E27FC236}">
                <a16:creationId xmlns:a16="http://schemas.microsoft.com/office/drawing/2014/main" id="{E2672985-A2D5-4C41-A5F3-FD4E634D6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193" y="564470"/>
            <a:ext cx="3588640" cy="2395417"/>
          </a:xfrm>
          <a:prstGeom prst="rect">
            <a:avLst/>
          </a:prstGeom>
        </p:spPr>
      </p:pic>
      <p:pic>
        <p:nvPicPr>
          <p:cNvPr id="5" name="Picture 4" descr="People talking">
            <a:extLst>
              <a:ext uri="{FF2B5EF4-FFF2-40B4-BE49-F238E27FC236}">
                <a16:creationId xmlns:a16="http://schemas.microsoft.com/office/drawing/2014/main" id="{D58ADB30-F1A3-47E5-B361-22D8B360E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661" y="3924824"/>
            <a:ext cx="3588640" cy="2395417"/>
          </a:xfrm>
          <a:prstGeom prst="rect">
            <a:avLst/>
          </a:prstGeom>
        </p:spPr>
      </p:pic>
    </p:spTree>
    <p:extLst>
      <p:ext uri="{BB962C8B-B14F-4D97-AF65-F5344CB8AC3E}">
        <p14:creationId xmlns:p14="http://schemas.microsoft.com/office/powerpoint/2010/main" val="29057871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se-up of a person using a mobile phone">
            <a:extLst>
              <a:ext uri="{FF2B5EF4-FFF2-40B4-BE49-F238E27FC236}">
                <a16:creationId xmlns:a16="http://schemas.microsoft.com/office/drawing/2014/main" id="{F51A6CD6-1FD6-48C8-8816-C6552D25F2E0}"/>
              </a:ext>
            </a:extLst>
          </p:cNvPr>
          <p:cNvPicPr>
            <a:picLocks noChangeAspect="1"/>
          </p:cNvPicPr>
          <p:nvPr/>
        </p:nvPicPr>
        <p:blipFill rotWithShape="1">
          <a:blip r:embed="rId3">
            <a:extLst>
              <a:ext uri="{28A0092B-C50C-407E-A947-70E740481C1C}">
                <a14:useLocalDpi xmlns:a14="http://schemas.microsoft.com/office/drawing/2010/main" val="0"/>
              </a:ext>
            </a:extLst>
          </a:blip>
          <a:srcRect t="20646" r="-2" b="8096"/>
          <a:stretch/>
        </p:blipFill>
        <p:spPr>
          <a:xfrm>
            <a:off x="6015107" y="-1"/>
            <a:ext cx="6176895" cy="2937954"/>
          </a:xfrm>
          <a:prstGeom prst="rect">
            <a:avLst/>
          </a:prstGeom>
        </p:spPr>
      </p:pic>
      <p:pic>
        <p:nvPicPr>
          <p:cNvPr id="5" name="Content Placeholder 4" descr="Group of friends at a rooftop party">
            <a:extLst>
              <a:ext uri="{FF2B5EF4-FFF2-40B4-BE49-F238E27FC236}">
                <a16:creationId xmlns:a16="http://schemas.microsoft.com/office/drawing/2014/main" id="{38EAEC37-E910-4E32-9C25-3E9A6956288E}"/>
              </a:ext>
            </a:extLst>
          </p:cNvPr>
          <p:cNvPicPr>
            <a:picLocks noChangeAspect="1"/>
          </p:cNvPicPr>
          <p:nvPr/>
        </p:nvPicPr>
        <p:blipFill rotWithShape="1">
          <a:blip r:embed="rId4">
            <a:extLst>
              <a:ext uri="{28A0092B-C50C-407E-A947-70E740481C1C}">
                <a14:useLocalDpi xmlns:a14="http://schemas.microsoft.com/office/drawing/2010/main" val="0"/>
              </a:ext>
            </a:extLst>
          </a:blip>
          <a:srcRect t="9520" r="1" b="16964"/>
          <a:stretch/>
        </p:blipFill>
        <p:spPr>
          <a:xfrm>
            <a:off x="4203638" y="2937953"/>
            <a:ext cx="7988360" cy="3920047"/>
          </a:xfrm>
          <a:prstGeom prst="rect">
            <a:avLst/>
          </a:prstGeom>
        </p:spPr>
      </p:pic>
      <p:sp>
        <p:nvSpPr>
          <p:cNvPr id="2" name="Title 1">
            <a:extLst>
              <a:ext uri="{FF2B5EF4-FFF2-40B4-BE49-F238E27FC236}">
                <a16:creationId xmlns:a16="http://schemas.microsoft.com/office/drawing/2014/main" id="{DE49C1CC-3E29-43A0-AC24-DE34A48D45F9}"/>
              </a:ext>
            </a:extLst>
          </p:cNvPr>
          <p:cNvSpPr>
            <a:spLocks noGrp="1"/>
          </p:cNvSpPr>
          <p:nvPr>
            <p:ph type="title"/>
          </p:nvPr>
        </p:nvSpPr>
        <p:spPr>
          <a:xfrm>
            <a:off x="804672" y="365125"/>
            <a:ext cx="5266155" cy="1325563"/>
          </a:xfrm>
        </p:spPr>
        <p:txBody>
          <a:bodyPr>
            <a:normAutofit/>
          </a:bodyPr>
          <a:lstStyle/>
          <a:p>
            <a:r>
              <a:rPr lang="en-US" dirty="0"/>
              <a:t>Overuse behaviors</a:t>
            </a:r>
          </a:p>
        </p:txBody>
      </p:sp>
      <p:sp>
        <p:nvSpPr>
          <p:cNvPr id="11" name="Content Placeholder 10">
            <a:extLst>
              <a:ext uri="{FF2B5EF4-FFF2-40B4-BE49-F238E27FC236}">
                <a16:creationId xmlns:a16="http://schemas.microsoft.com/office/drawing/2014/main" id="{72C28932-23A7-47BF-8F4D-47B29D2874FD}"/>
              </a:ext>
            </a:extLst>
          </p:cNvPr>
          <p:cNvSpPr>
            <a:spLocks noGrp="1"/>
          </p:cNvSpPr>
          <p:nvPr>
            <p:ph idx="1"/>
          </p:nvPr>
        </p:nvSpPr>
        <p:spPr>
          <a:xfrm>
            <a:off x="804672" y="2022601"/>
            <a:ext cx="3941499" cy="4154361"/>
          </a:xfrm>
        </p:spPr>
        <p:txBody>
          <a:bodyPr>
            <a:normAutofit/>
          </a:bodyPr>
          <a:lstStyle/>
          <a:p>
            <a:r>
              <a:rPr lang="en-US" sz="3200" dirty="0"/>
              <a:t>What defines overuse/addiction? </a:t>
            </a:r>
          </a:p>
          <a:p>
            <a:r>
              <a:rPr lang="en-US" sz="3200" dirty="0"/>
              <a:t>What habits may be barriers to our health goals? </a:t>
            </a:r>
          </a:p>
          <a:p>
            <a:r>
              <a:rPr lang="en-US" sz="3200" dirty="0"/>
              <a:t>What strategies/tips can be utilized to decrease overuse? </a:t>
            </a:r>
          </a:p>
          <a:p>
            <a:pPr marL="0" indent="0">
              <a:buNone/>
            </a:pPr>
            <a:endParaRPr lang="en-US" sz="2000" dirty="0"/>
          </a:p>
        </p:txBody>
      </p:sp>
    </p:spTree>
    <p:extLst>
      <p:ext uri="{BB962C8B-B14F-4D97-AF65-F5344CB8AC3E}">
        <p14:creationId xmlns:p14="http://schemas.microsoft.com/office/powerpoint/2010/main" val="98224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oks on a shelf">
            <a:extLst>
              <a:ext uri="{FF2B5EF4-FFF2-40B4-BE49-F238E27FC236}">
                <a16:creationId xmlns:a16="http://schemas.microsoft.com/office/drawing/2014/main" id="{B40DBB2C-A219-4AEC-A580-71E93EFB34CA}"/>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762" r="1" b="11999"/>
          <a:stretch/>
        </p:blipFill>
        <p:spPr>
          <a:xfrm>
            <a:off x="-4243" y="10"/>
            <a:ext cx="12196243" cy="6857990"/>
          </a:xfrm>
          <a:prstGeom prst="rect">
            <a:avLst/>
          </a:prstGeom>
        </p:spPr>
      </p:pic>
      <p:sp>
        <p:nvSpPr>
          <p:cNvPr id="2" name="Title 1">
            <a:extLst>
              <a:ext uri="{FF2B5EF4-FFF2-40B4-BE49-F238E27FC236}">
                <a16:creationId xmlns:a16="http://schemas.microsoft.com/office/drawing/2014/main" id="{F9CDBAB9-2055-4596-93CB-ED3C2380B8A6}"/>
              </a:ext>
            </a:extLst>
          </p:cNvPr>
          <p:cNvSpPr>
            <a:spLocks noGrp="1"/>
          </p:cNvSpPr>
          <p:nvPr>
            <p:ph type="title"/>
          </p:nvPr>
        </p:nvSpPr>
        <p:spPr>
          <a:xfrm>
            <a:off x="616229" y="-31938"/>
            <a:ext cx="10905066" cy="864865"/>
          </a:xfrm>
        </p:spPr>
        <p:txBody>
          <a:bodyPr>
            <a:normAutofit/>
          </a:bodyPr>
          <a:lstStyle/>
          <a:p>
            <a:pPr algn="ctr"/>
            <a:r>
              <a:rPr lang="en-US" sz="3600" dirty="0"/>
              <a:t>References</a:t>
            </a:r>
          </a:p>
        </p:txBody>
      </p:sp>
      <p:sp>
        <p:nvSpPr>
          <p:cNvPr id="3" name="Content Placeholder 2">
            <a:extLst>
              <a:ext uri="{FF2B5EF4-FFF2-40B4-BE49-F238E27FC236}">
                <a16:creationId xmlns:a16="http://schemas.microsoft.com/office/drawing/2014/main" id="{4C0116A2-C52C-4CD7-A7F8-373B2D46172C}"/>
              </a:ext>
            </a:extLst>
          </p:cNvPr>
          <p:cNvSpPr>
            <a:spLocks noGrp="1"/>
          </p:cNvSpPr>
          <p:nvPr>
            <p:ph idx="1"/>
          </p:nvPr>
        </p:nvSpPr>
        <p:spPr>
          <a:xfrm>
            <a:off x="224852" y="832928"/>
            <a:ext cx="11350919" cy="5786150"/>
          </a:xfrm>
        </p:spPr>
        <p:txBody>
          <a:bodyPr>
            <a:normAutofit fontScale="77500" lnSpcReduction="20000"/>
          </a:bodyPr>
          <a:lstStyle/>
          <a:p>
            <a:pPr marL="0" indent="0">
              <a:buNone/>
            </a:pPr>
            <a:endParaRPr lang="en-US" sz="800" dirty="0"/>
          </a:p>
          <a:p>
            <a:pPr marL="0" indent="0">
              <a:buNone/>
            </a:pPr>
            <a:r>
              <a:rPr lang="en-US" sz="1400" dirty="0">
                <a:effectLst/>
              </a:rPr>
              <a:t>Access to Primary Care. (2014). Access to primary care - healthy people 2020. HealthyPeople.gov. Retrieved October 27, 2021, from </a:t>
            </a:r>
            <a:r>
              <a:rPr lang="en-US" sz="1400" u="sng" dirty="0">
                <a:effectLst/>
                <a:hlinkClick r:id="rId4"/>
              </a:rPr>
              <a:t>https://www.healthypeople.gov/2020/topics-objectives/topic/social-determinants-health/interventions-resources/access-to-primary</a:t>
            </a:r>
            <a:endParaRPr lang="en-US" sz="1400" u="sng" dirty="0">
              <a:effectLst/>
            </a:endParaRPr>
          </a:p>
          <a:p>
            <a:pPr marL="0" indent="0">
              <a:buNone/>
            </a:pPr>
            <a:r>
              <a:rPr lang="en-US" sz="1400" dirty="0">
                <a:effectLst/>
              </a:rPr>
              <a:t>American Diabetes Association (ADA) Risk Calculator. (2021). American diabetes association (</a:t>
            </a:r>
            <a:r>
              <a:rPr lang="en-US" sz="1400" dirty="0" err="1">
                <a:effectLst/>
              </a:rPr>
              <a:t>ada</a:t>
            </a:r>
            <a:r>
              <a:rPr lang="en-US" sz="1400" dirty="0">
                <a:effectLst/>
              </a:rPr>
              <a:t>) risk calculator - </a:t>
            </a:r>
            <a:r>
              <a:rPr lang="en-US" sz="1400" dirty="0" err="1">
                <a:effectLst/>
              </a:rPr>
              <a:t>mdcalc</a:t>
            </a:r>
            <a:r>
              <a:rPr lang="en-US" sz="1400" dirty="0">
                <a:effectLst/>
              </a:rPr>
              <a:t>. MDcalc.com. Retrieved October 27, 2021, from </a:t>
            </a:r>
            <a:r>
              <a:rPr lang="en-US" sz="1400" u="sng" dirty="0">
                <a:effectLst/>
                <a:hlinkClick r:id="rId5"/>
              </a:rPr>
              <a:t>https://www.mdcalc.com/american-diabetes-association-ada-risk-calculator</a:t>
            </a:r>
            <a:endParaRPr lang="en-US" sz="1400" u="sng" dirty="0">
              <a:effectLst/>
            </a:endParaRPr>
          </a:p>
          <a:p>
            <a:pPr marL="0" indent="0">
              <a:buNone/>
            </a:pPr>
            <a:r>
              <a:rPr lang="en-US" sz="1400" dirty="0">
                <a:effectLst/>
              </a:rPr>
              <a:t>Ask Mayo Expert. (2021, August 21). Screening, immunization, and prevention (adult). askmayoexpert.mayoclinic.org. Retrieved November 7, 2021, from </a:t>
            </a:r>
            <a:r>
              <a:rPr lang="en-US" sz="1400" u="sng" dirty="0">
                <a:effectLst/>
                <a:hlinkClick r:id="rId6"/>
              </a:rPr>
              <a:t>https://askmayoexpert.mayoclinic.org/topic/clinical-answers/cnt-20144123/tbl-20144277</a:t>
            </a:r>
            <a:endParaRPr lang="en-US" sz="1400" u="sng" dirty="0">
              <a:effectLst/>
            </a:endParaRPr>
          </a:p>
          <a:p>
            <a:pPr marL="0" indent="0">
              <a:buNone/>
            </a:pPr>
            <a:r>
              <a:rPr lang="en-US" sz="1400" dirty="0" err="1">
                <a:effectLst/>
              </a:rPr>
              <a:t>Bialowolski</a:t>
            </a:r>
            <a:r>
              <a:rPr lang="en-US" sz="1400" dirty="0">
                <a:effectLst/>
              </a:rPr>
              <a:t>, P., McNeely, E., </a:t>
            </a:r>
            <a:r>
              <a:rPr lang="en-US" sz="1400" dirty="0" err="1">
                <a:effectLst/>
              </a:rPr>
              <a:t>VanderWeele</a:t>
            </a:r>
            <a:r>
              <a:rPr lang="en-US" sz="1400" dirty="0">
                <a:effectLst/>
              </a:rPr>
              <a:t>, T. J., &amp; </a:t>
            </a:r>
            <a:r>
              <a:rPr lang="en-US" sz="1400" dirty="0" err="1">
                <a:effectLst/>
              </a:rPr>
              <a:t>Weziak-Bialowolska</a:t>
            </a:r>
            <a:r>
              <a:rPr lang="en-US" sz="1400" dirty="0">
                <a:effectLst/>
              </a:rPr>
              <a:t>, D. (2020). Ill health and distraction at work: Costs and drivers for productivity loss. </a:t>
            </a:r>
            <a:r>
              <a:rPr lang="en-US" sz="1400" dirty="0" err="1">
                <a:effectLst/>
              </a:rPr>
              <a:t>PloS</a:t>
            </a:r>
            <a:r>
              <a:rPr lang="en-US" sz="1400" dirty="0">
                <a:effectLst/>
              </a:rPr>
              <a:t> one, 15(3), e0230562. https://doi.org/10.1371/journal.pone.0230562</a:t>
            </a:r>
            <a:endParaRPr lang="en-US" sz="1400" u="sng" dirty="0">
              <a:effectLst/>
            </a:endParaRPr>
          </a:p>
          <a:p>
            <a:pPr marL="0" indent="0">
              <a:buNone/>
            </a:pPr>
            <a:r>
              <a:rPr lang="en-US" sz="1400" dirty="0">
                <a:effectLst/>
              </a:rPr>
              <a:t>Centers for Disease Control and </a:t>
            </a:r>
            <a:r>
              <a:rPr lang="en-US" sz="1400" dirty="0" err="1">
                <a:effectLst/>
              </a:rPr>
              <a:t>Preventiion</a:t>
            </a:r>
            <a:r>
              <a:rPr lang="en-US" sz="1400" dirty="0">
                <a:effectLst/>
              </a:rPr>
              <a:t>. (2021, September 30). Adult obesity facts. Centers for Disease Control and Prevention. Retrieved October 27, 2021, from </a:t>
            </a:r>
            <a:r>
              <a:rPr lang="en-US" sz="1400" u="sng" dirty="0">
                <a:effectLst/>
                <a:hlinkClick r:id="rId7"/>
              </a:rPr>
              <a:t>https://www.cdc.gov/obesity/data/adult.html</a:t>
            </a:r>
            <a:endParaRPr lang="en-US" sz="1400" u="sng" dirty="0">
              <a:effectLst/>
            </a:endParaRPr>
          </a:p>
          <a:p>
            <a:pPr marL="0" indent="0">
              <a:buNone/>
            </a:pPr>
            <a:r>
              <a:rPr lang="en-US" sz="1400" dirty="0">
                <a:effectLst/>
              </a:rPr>
              <a:t>Centers for Disease Control and Prevention. (2021, March 10). Obesity and cancer. www.cdc.gov. Retrieved October 27, 2021, from </a:t>
            </a:r>
            <a:r>
              <a:rPr lang="en-US" sz="1400" u="sng" dirty="0">
                <a:effectLst/>
                <a:hlinkClick r:id="rId8"/>
              </a:rPr>
              <a:t>https://www.cdc.gov/cancer/obesity/index.htm</a:t>
            </a:r>
            <a:endParaRPr lang="en-US" sz="1400" u="sng" dirty="0">
              <a:effectLst/>
            </a:endParaRPr>
          </a:p>
          <a:p>
            <a:pPr marL="0" indent="0">
              <a:buNone/>
            </a:pPr>
            <a:r>
              <a:rPr lang="en-US" sz="1400" dirty="0">
                <a:effectLst/>
              </a:rPr>
              <a:t>Cohen S, Janicki-</a:t>
            </a:r>
            <a:r>
              <a:rPr lang="en-US" sz="1400" dirty="0" err="1">
                <a:effectLst/>
              </a:rPr>
              <a:t>Deverts</a:t>
            </a:r>
            <a:r>
              <a:rPr lang="en-US" sz="1400" dirty="0">
                <a:effectLst/>
              </a:rPr>
              <a:t> D, Miller GE. Psychological Stress and Disease. JAMA. 2007;298(14):1685–1687. doi:10.1001/jama.298.14.1685</a:t>
            </a:r>
            <a:endParaRPr lang="en-US" sz="1400" u="sng" dirty="0">
              <a:effectLst/>
            </a:endParaRPr>
          </a:p>
          <a:p>
            <a:pPr marL="0" indent="0">
              <a:buNone/>
            </a:pPr>
            <a:r>
              <a:rPr lang="en-US" sz="1400" dirty="0">
                <a:effectLst/>
              </a:rPr>
              <a:t>Consensus Statement of the Health Enhancement Research Organization, American College of Occupational and Environmental Medicine, American Cancer Society and American Cancer Society Cancer Action Network, American Diabetes Association, &amp; American Heart Association (2012). Guidance for a reasonably designed, employer-sponsored wellness program using outcomes-based incentives. Journal of occupational and environmental medicine, 54(7), 889–896. https://doi.org/10.1097/JOM.0b013e3182620214</a:t>
            </a:r>
            <a:endParaRPr lang="en-US" sz="1400" u="sng" dirty="0">
              <a:effectLst/>
            </a:endParaRPr>
          </a:p>
          <a:p>
            <a:pPr marL="0" indent="0">
              <a:buNone/>
            </a:pPr>
            <a:r>
              <a:rPr lang="en-US" sz="1400" dirty="0">
                <a:effectLst/>
              </a:rPr>
              <a:t>Dan Abraham Healthy Living Center. (n.d.). 12 Habits for well-being. dahlc.mayoclinic.org. Retrieved August 2, 2019, from </a:t>
            </a:r>
            <a:r>
              <a:rPr lang="en-US" sz="1400" u="sng" dirty="0">
                <a:effectLst/>
                <a:hlinkClick r:id="rId9"/>
              </a:rPr>
              <a:t>https://dahlc.mayoclinic.org/hubcap/12-habits-of-highly-healthy-people/</a:t>
            </a:r>
            <a:endParaRPr lang="en-US" sz="1400" u="sng" dirty="0">
              <a:effectLst/>
            </a:endParaRPr>
          </a:p>
          <a:p>
            <a:pPr marL="0" indent="0">
              <a:buNone/>
            </a:pPr>
            <a:r>
              <a:rPr lang="en-US" sz="1400" i="0" dirty="0">
                <a:effectLst/>
              </a:rPr>
              <a:t>Freedland, S. (2021). Measurement of prostate-specific antigen (M. P. O'Leary &amp; J. Givens, Eds.). </a:t>
            </a:r>
            <a:r>
              <a:rPr lang="en-US" sz="1400" i="1" dirty="0">
                <a:effectLst/>
              </a:rPr>
              <a:t>UpToDate</a:t>
            </a:r>
            <a:r>
              <a:rPr lang="en-US" sz="1400" i="0" dirty="0">
                <a:effectLst/>
              </a:rPr>
              <a:t>. Retrieved November 14, 2021, from </a:t>
            </a:r>
            <a:r>
              <a:rPr lang="en-US" sz="1400" i="0" u="sng" dirty="0">
                <a:solidFill>
                  <a:srgbClr val="27669B"/>
                </a:solidFill>
                <a:effectLst/>
                <a:hlinkClick r:id="rId10"/>
              </a:rPr>
              <a:t>https://www.uptodate.com/contents/measurement-of-prostate-specific-antigen</a:t>
            </a:r>
            <a:endParaRPr lang="en-US" sz="1400" i="0" dirty="0">
              <a:effectLst/>
            </a:endParaRPr>
          </a:p>
          <a:p>
            <a:pPr marL="0" indent="0">
              <a:buNone/>
            </a:pPr>
            <a:r>
              <a:rPr lang="en-US" sz="1400" i="0" dirty="0">
                <a:effectLst/>
              </a:rPr>
              <a:t>Healthy people 2020. (2021, October 27). </a:t>
            </a:r>
            <a:r>
              <a:rPr lang="en-US" sz="1400" i="1" dirty="0">
                <a:effectLst/>
              </a:rPr>
              <a:t>Lesbian, gay, bisexual, and transgender health: healthy people 2020</a:t>
            </a:r>
            <a:r>
              <a:rPr lang="en-US" sz="1400" i="0" dirty="0">
                <a:effectLst/>
              </a:rPr>
              <a:t>. healthypeople.gov. Retrieved November 7, 2021, from</a:t>
            </a:r>
            <a:r>
              <a:rPr lang="en-US" sz="1400" i="0" dirty="0">
                <a:solidFill>
                  <a:srgbClr val="212529"/>
                </a:solidFill>
                <a:effectLst/>
              </a:rPr>
              <a:t> </a:t>
            </a:r>
            <a:r>
              <a:rPr lang="en-US" sz="1400" i="0" u="sng" dirty="0">
                <a:solidFill>
                  <a:srgbClr val="27669B"/>
                </a:solidFill>
                <a:effectLst/>
                <a:hlinkClick r:id="rId11"/>
              </a:rPr>
              <a:t>https://www.healthypeople.gov/2020/topics</a:t>
            </a:r>
          </a:p>
          <a:p>
            <a:pPr marL="0" indent="0">
              <a:buNone/>
            </a:pPr>
            <a:r>
              <a:rPr lang="en-US" sz="1400" i="0" dirty="0" err="1">
                <a:effectLst/>
              </a:rPr>
              <a:t>Pagidipati</a:t>
            </a:r>
            <a:r>
              <a:rPr lang="en-US" sz="1400" i="0" dirty="0">
                <a:effectLst/>
              </a:rPr>
              <a:t>, N., &amp; Douglas, P. S. (2019). Clinical features and diagnosis of coronary heart disease in women (J. C. </a:t>
            </a:r>
            <a:r>
              <a:rPr lang="en-US" sz="1400" i="0" dirty="0" err="1">
                <a:effectLst/>
              </a:rPr>
              <a:t>Kaski</a:t>
            </a:r>
            <a:r>
              <a:rPr lang="en-US" sz="1400" i="0" dirty="0">
                <a:effectLst/>
              </a:rPr>
              <a:t>, P. A. </a:t>
            </a:r>
            <a:r>
              <a:rPr lang="en-US" sz="1400" i="0" dirty="0" err="1">
                <a:effectLst/>
              </a:rPr>
              <a:t>Pellikka</a:t>
            </a:r>
            <a:r>
              <a:rPr lang="en-US" sz="1400" i="0" dirty="0">
                <a:effectLst/>
              </a:rPr>
              <a:t>, &amp; N. Parikh, Eds.). </a:t>
            </a:r>
            <a:r>
              <a:rPr lang="en-US" sz="1400" i="1" dirty="0">
                <a:effectLst/>
              </a:rPr>
              <a:t>UpToDate</a:t>
            </a:r>
            <a:r>
              <a:rPr lang="en-US" sz="1400" i="0" dirty="0">
                <a:effectLst/>
              </a:rPr>
              <a:t>. Retrieved November 14, 2021, from </a:t>
            </a:r>
            <a:r>
              <a:rPr lang="en-US" sz="1400" i="0" u="sng" dirty="0">
                <a:solidFill>
                  <a:srgbClr val="27669B"/>
                </a:solidFill>
                <a:effectLst/>
                <a:hlinkClick r:id="rId12"/>
              </a:rPr>
              <a:t>https://www.uptodate.com/contents/clinical-features-and-diagnosis-of-coronary-heart-disease-in-women</a:t>
            </a:r>
            <a:r>
              <a:rPr lang="en-US" sz="1400" i="0" u="sng" dirty="0">
                <a:solidFill>
                  <a:srgbClr val="27669B"/>
                </a:solidFill>
                <a:effectLst/>
                <a:hlinkClick r:id="rId11"/>
              </a:rPr>
              <a:t>-objectives/topic/lesbian-gay-bisexual-and-transgender-health</a:t>
            </a:r>
            <a:endParaRPr lang="en-US" sz="1400" u="sng" dirty="0">
              <a:effectLst/>
            </a:endParaRPr>
          </a:p>
          <a:p>
            <a:pPr marL="0" indent="0">
              <a:buNone/>
            </a:pPr>
            <a:r>
              <a:rPr lang="en-US" sz="1400" dirty="0">
                <a:effectLst/>
              </a:rPr>
              <a:t>Peterson, S. M. (2016, November 30). 3 ways to get closer to achieving your goals. MayoClinic.org. Retrieved August 2, 2019, from </a:t>
            </a:r>
            <a:r>
              <a:rPr lang="en-US" sz="1400" u="sng" dirty="0">
                <a:effectLst/>
                <a:hlinkClick r:id="rId13"/>
              </a:rPr>
              <a:t>https://www.mayoclinic.org/healthy-lifestyle/adult-health/in-depth/ways-get-closer-achieving-goals/art-20267230</a:t>
            </a:r>
            <a:endParaRPr lang="en-US" sz="1400" u="sng" dirty="0">
              <a:effectLst/>
            </a:endParaRPr>
          </a:p>
          <a:p>
            <a:pPr marL="0" indent="0">
              <a:buNone/>
            </a:pPr>
            <a:r>
              <a:rPr lang="en-US" sz="1400" dirty="0">
                <a:effectLst/>
              </a:rPr>
              <a:t>Steel, J., </a:t>
            </a:r>
            <a:r>
              <a:rPr lang="en-US" sz="1400" dirty="0" err="1">
                <a:effectLst/>
              </a:rPr>
              <a:t>Godderis</a:t>
            </a:r>
            <a:r>
              <a:rPr lang="en-US" sz="1400" dirty="0">
                <a:effectLst/>
              </a:rPr>
              <a:t>, L., &amp; </a:t>
            </a:r>
            <a:r>
              <a:rPr lang="en-US" sz="1400" dirty="0" err="1">
                <a:effectLst/>
              </a:rPr>
              <a:t>Luyten</a:t>
            </a:r>
            <a:r>
              <a:rPr lang="en-US" sz="1400" dirty="0">
                <a:effectLst/>
              </a:rPr>
              <a:t>, J. (2018). Productivity estimation in economic evaluations of occupational health and safety interventions: a systematic review. Scandinavian journal of work, environment &amp; health, 44(5), 458–474. https://doi.org/10.5271/sjweh.3715</a:t>
            </a:r>
            <a:endParaRPr lang="en-US" sz="1400" u="sng" dirty="0">
              <a:effectLst/>
            </a:endParaRPr>
          </a:p>
          <a:p>
            <a:pPr marL="0" indent="0">
              <a:buNone/>
            </a:pPr>
            <a:r>
              <a:rPr lang="en-US" sz="1400" dirty="0">
                <a:effectLst/>
              </a:rPr>
              <a:t>United States Preventive Services Task Force. (2021). USPSTF A and B recommendations. Uspreventive</a:t>
            </a:r>
            <a:r>
              <a:rPr lang="en-US" sz="1400" dirty="0"/>
              <a:t>servicestaskforce.org. </a:t>
            </a:r>
            <a:r>
              <a:rPr lang="en-US" sz="1400" dirty="0">
                <a:effectLst/>
              </a:rPr>
              <a:t>Retrieved 10/27/2021, from </a:t>
            </a:r>
            <a:r>
              <a:rPr lang="en-US" sz="1400" dirty="0">
                <a:effectLst/>
                <a:hlinkClick r:id="rId14"/>
              </a:rPr>
              <a:t>https://www.uspreventiveservicestaskforce.org/uspstf/recommendation-topics/uspstf-and-b-recommendations</a:t>
            </a:r>
            <a:r>
              <a:rPr lang="en-US" sz="1400" dirty="0">
                <a:effectLst/>
              </a:rPr>
              <a:t> </a:t>
            </a:r>
          </a:p>
          <a:p>
            <a:pPr marL="0" indent="0" algn="ctr">
              <a:buNone/>
            </a:pPr>
            <a:r>
              <a:rPr lang="en-US" sz="1400" dirty="0">
                <a:latin typeface="Calibri" panose="020F0502020204030204" pitchFamily="34" charset="0"/>
              </a:rPr>
              <a:t>*All images used in presentation were from Power Point stock images*</a:t>
            </a:r>
          </a:p>
          <a:p>
            <a:pPr marL="0" indent="0">
              <a:buNone/>
            </a:pPr>
            <a:endParaRPr lang="en-US" sz="1400" dirty="0">
              <a:latin typeface="Calibri" panose="020F0502020204030204" pitchFamily="34" charset="0"/>
            </a:endParaRPr>
          </a:p>
        </p:txBody>
      </p:sp>
    </p:spTree>
    <p:extLst>
      <p:ext uri="{BB962C8B-B14F-4D97-AF65-F5344CB8AC3E}">
        <p14:creationId xmlns:p14="http://schemas.microsoft.com/office/powerpoint/2010/main" val="2087327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0EF32-E1B7-49D5-9BD7-E461FE65C2BB}"/>
              </a:ext>
            </a:extLst>
          </p:cNvPr>
          <p:cNvSpPr>
            <a:spLocks noGrp="1"/>
          </p:cNvSpPr>
          <p:nvPr>
            <p:ph type="title"/>
          </p:nvPr>
        </p:nvSpPr>
        <p:spPr>
          <a:xfrm>
            <a:off x="640080" y="325369"/>
            <a:ext cx="4368602" cy="1956841"/>
          </a:xfrm>
        </p:spPr>
        <p:txBody>
          <a:bodyPr anchor="b">
            <a:normAutofit/>
          </a:bodyPr>
          <a:lstStyle/>
          <a:p>
            <a:r>
              <a:rPr lang="en-US" sz="5400"/>
              <a:t>Objectives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460ADF-B671-4402-B712-197312A16255}"/>
              </a:ext>
            </a:extLst>
          </p:cNvPr>
          <p:cNvSpPr>
            <a:spLocks noGrp="1"/>
          </p:cNvSpPr>
          <p:nvPr>
            <p:ph idx="1"/>
          </p:nvPr>
        </p:nvSpPr>
        <p:spPr>
          <a:xfrm>
            <a:off x="640080" y="2872899"/>
            <a:ext cx="4243589" cy="3320668"/>
          </a:xfrm>
        </p:spPr>
        <p:txBody>
          <a:bodyPr>
            <a:normAutofit/>
          </a:bodyPr>
          <a:lstStyle/>
          <a:p>
            <a:r>
              <a:rPr lang="en-US" sz="1700">
                <a:latin typeface="Times New Roman" panose="02020603050405020304" pitchFamily="18" charset="0"/>
                <a:ea typeface="Calibri" panose="020F0502020204030204" pitchFamily="34" charset="0"/>
                <a:cs typeface="Times New Roman" panose="02020603050405020304" pitchFamily="18" charset="0"/>
              </a:rPr>
              <a:t>Familiarize listeners with preventive health recommendations &amp; wellness screenings</a:t>
            </a:r>
          </a:p>
          <a:p>
            <a:r>
              <a:rPr lang="en-US" sz="1700">
                <a:latin typeface="Times New Roman" panose="02020603050405020304" pitchFamily="18" charset="0"/>
                <a:ea typeface="Calibri" panose="020F0502020204030204" pitchFamily="34" charset="0"/>
                <a:cs typeface="Times New Roman" panose="02020603050405020304" pitchFamily="18" charset="0"/>
              </a:rPr>
              <a:t>Discuss holistic health as applicable to life &amp; work performance</a:t>
            </a:r>
          </a:p>
          <a:p>
            <a:r>
              <a:rPr lang="en-US" sz="1700">
                <a:latin typeface="Times New Roman" panose="02020603050405020304" pitchFamily="18" charset="0"/>
                <a:ea typeface="Calibri" panose="020F0502020204030204" pitchFamily="34" charset="0"/>
                <a:cs typeface="Times New Roman" panose="02020603050405020304" pitchFamily="18" charset="0"/>
              </a:rPr>
              <a:t>Strategize for positive change via setting of wellness goals </a:t>
            </a:r>
          </a:p>
          <a:p>
            <a:r>
              <a:rPr lang="en-US" sz="1700">
                <a:latin typeface="Times New Roman" panose="02020603050405020304" pitchFamily="18" charset="0"/>
                <a:ea typeface="Calibri" panose="020F0502020204030204" pitchFamily="34" charset="0"/>
                <a:cs typeface="Times New Roman" panose="02020603050405020304" pitchFamily="18" charset="0"/>
              </a:rPr>
              <a:t>Collaborate as presenters to share suggestions on nutrition, sleep, &amp; exercise</a:t>
            </a:r>
          </a:p>
          <a:p>
            <a:pPr marL="0" indent="0">
              <a:buNone/>
            </a:pPr>
            <a:endParaRPr lang="en-US" sz="1700">
              <a:latin typeface="Times New Roman" panose="02020603050405020304" pitchFamily="18" charset="0"/>
              <a:cs typeface="Times New Roman" panose="02020603050405020304" pitchFamily="18" charset="0"/>
            </a:endParaRPr>
          </a:p>
          <a:p>
            <a:pPr marL="0" indent="0">
              <a:buNone/>
            </a:pPr>
            <a:r>
              <a:rPr lang="en-US" sz="1700" i="1"/>
              <a:t>Sources of info; disclaimer statement</a:t>
            </a:r>
          </a:p>
          <a:p>
            <a:pPr marL="0" indent="0">
              <a:buNone/>
            </a:pPr>
            <a:endParaRPr lang="en-US" sz="1700"/>
          </a:p>
        </p:txBody>
      </p:sp>
      <p:pic>
        <p:nvPicPr>
          <p:cNvPr id="7" name="Picture 6" descr="Students taking notes in a classroom">
            <a:extLst>
              <a:ext uri="{FF2B5EF4-FFF2-40B4-BE49-F238E27FC236}">
                <a16:creationId xmlns:a16="http://schemas.microsoft.com/office/drawing/2014/main" id="{130ED181-D988-42F2-A0D1-5BBF94CE8BEA}"/>
              </a:ext>
            </a:extLst>
          </p:cNvPr>
          <p:cNvPicPr>
            <a:picLocks noChangeAspect="1"/>
          </p:cNvPicPr>
          <p:nvPr/>
        </p:nvPicPr>
        <p:blipFill rotWithShape="1">
          <a:blip r:embed="rId3">
            <a:extLst>
              <a:ext uri="{28A0092B-C50C-407E-A947-70E740481C1C}">
                <a14:useLocalDpi xmlns:a14="http://schemas.microsoft.com/office/drawing/2010/main" val="0"/>
              </a:ext>
            </a:extLst>
          </a:blip>
          <a:srcRect l="26669" r="637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437696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CA24-AAC3-41DF-8039-866F6EABA87E}"/>
              </a:ext>
            </a:extLst>
          </p:cNvPr>
          <p:cNvSpPr>
            <a:spLocks noGrp="1"/>
          </p:cNvSpPr>
          <p:nvPr>
            <p:ph type="title"/>
          </p:nvPr>
        </p:nvSpPr>
        <p:spPr>
          <a:xfrm>
            <a:off x="546877" y="224852"/>
            <a:ext cx="4674149" cy="1369631"/>
          </a:xfrm>
        </p:spPr>
        <p:txBody>
          <a:bodyPr anchor="t">
            <a:normAutofit/>
          </a:bodyPr>
          <a:lstStyle/>
          <a:p>
            <a:r>
              <a:rPr lang="en-US" sz="4000" dirty="0"/>
              <a:t>Primary Care</a:t>
            </a:r>
          </a:p>
        </p:txBody>
      </p:sp>
      <p:sp>
        <p:nvSpPr>
          <p:cNvPr id="3" name="Content Placeholder 2">
            <a:extLst>
              <a:ext uri="{FF2B5EF4-FFF2-40B4-BE49-F238E27FC236}">
                <a16:creationId xmlns:a16="http://schemas.microsoft.com/office/drawing/2014/main" id="{81DFEC5B-9B16-473F-92D0-F44386D5787E}"/>
              </a:ext>
            </a:extLst>
          </p:cNvPr>
          <p:cNvSpPr>
            <a:spLocks noGrp="1"/>
          </p:cNvSpPr>
          <p:nvPr>
            <p:ph idx="1"/>
          </p:nvPr>
        </p:nvSpPr>
        <p:spPr>
          <a:xfrm>
            <a:off x="838201" y="1254641"/>
            <a:ext cx="4394200" cy="5167423"/>
          </a:xfrm>
        </p:spPr>
        <p:txBody>
          <a:bodyPr>
            <a:normAutofit/>
          </a:bodyPr>
          <a:lstStyle/>
          <a:p>
            <a:r>
              <a:rPr lang="en-US" sz="2400" dirty="0">
                <a:solidFill>
                  <a:schemeClr val="tx1">
                    <a:alpha val="80000"/>
                  </a:schemeClr>
                </a:solidFill>
              </a:rPr>
              <a:t>Need for PCP </a:t>
            </a:r>
          </a:p>
          <a:p>
            <a:r>
              <a:rPr lang="en-US" sz="2400" dirty="0">
                <a:solidFill>
                  <a:schemeClr val="tx1">
                    <a:alpha val="80000"/>
                  </a:schemeClr>
                </a:solidFill>
              </a:rPr>
              <a:t>Recognition of barriers &amp;  privilege</a:t>
            </a:r>
          </a:p>
          <a:p>
            <a:pPr lvl="1"/>
            <a:r>
              <a:rPr lang="en-US" dirty="0">
                <a:solidFill>
                  <a:schemeClr val="tx1">
                    <a:alpha val="80000"/>
                  </a:schemeClr>
                </a:solidFill>
              </a:rPr>
              <a:t>Insurance, cost</a:t>
            </a:r>
          </a:p>
          <a:p>
            <a:pPr lvl="1"/>
            <a:r>
              <a:rPr lang="en-US" dirty="0">
                <a:solidFill>
                  <a:schemeClr val="tx1">
                    <a:alpha val="80000"/>
                  </a:schemeClr>
                </a:solidFill>
              </a:rPr>
              <a:t>Language; health literacy</a:t>
            </a:r>
          </a:p>
          <a:p>
            <a:pPr lvl="1"/>
            <a:r>
              <a:rPr lang="en-US" dirty="0">
                <a:solidFill>
                  <a:schemeClr val="tx1">
                    <a:alpha val="80000"/>
                  </a:schemeClr>
                </a:solidFill>
              </a:rPr>
              <a:t>Differently abled</a:t>
            </a:r>
          </a:p>
          <a:p>
            <a:pPr lvl="1"/>
            <a:r>
              <a:rPr lang="en-US" dirty="0">
                <a:solidFill>
                  <a:schemeClr val="tx1">
                    <a:alpha val="80000"/>
                  </a:schemeClr>
                </a:solidFill>
              </a:rPr>
              <a:t>Work </a:t>
            </a:r>
          </a:p>
          <a:p>
            <a:pPr lvl="1"/>
            <a:r>
              <a:rPr lang="en-US" dirty="0">
                <a:solidFill>
                  <a:schemeClr val="tx1">
                    <a:alpha val="80000"/>
                  </a:schemeClr>
                </a:solidFill>
              </a:rPr>
              <a:t>Geographic, transportation</a:t>
            </a:r>
          </a:p>
          <a:p>
            <a:pPr lvl="1"/>
            <a:r>
              <a:rPr lang="en-US" dirty="0">
                <a:solidFill>
                  <a:schemeClr val="tx1">
                    <a:alpha val="80000"/>
                  </a:schemeClr>
                </a:solidFill>
              </a:rPr>
              <a:t>PCP availability, quality</a:t>
            </a:r>
          </a:p>
          <a:p>
            <a:pPr lvl="1"/>
            <a:r>
              <a:rPr lang="en-US" dirty="0">
                <a:solidFill>
                  <a:schemeClr val="tx1">
                    <a:alpha val="80000"/>
                  </a:schemeClr>
                </a:solidFill>
              </a:rPr>
              <a:t>LGBTQAI+</a:t>
            </a:r>
          </a:p>
          <a:p>
            <a:pPr lvl="1"/>
            <a:r>
              <a:rPr lang="en-US" dirty="0">
                <a:solidFill>
                  <a:schemeClr val="tx1">
                    <a:alpha val="80000"/>
                  </a:schemeClr>
                </a:solidFill>
              </a:rPr>
              <a:t>Other</a:t>
            </a:r>
            <a:endParaRPr lang="en-US" sz="1000" dirty="0">
              <a:solidFill>
                <a:schemeClr val="tx1">
                  <a:alpha val="80000"/>
                </a:schemeClr>
              </a:solidFill>
            </a:endParaRPr>
          </a:p>
          <a:p>
            <a:endParaRPr lang="en-US" sz="1000" dirty="0">
              <a:solidFill>
                <a:schemeClr val="tx1">
                  <a:alpha val="80000"/>
                </a:schemeClr>
              </a:solidFill>
            </a:endParaRPr>
          </a:p>
          <a:p>
            <a:endParaRPr lang="en-US" sz="1000" dirty="0">
              <a:solidFill>
                <a:schemeClr val="tx1">
                  <a:alpha val="80000"/>
                </a:schemeClr>
              </a:solidFill>
            </a:endParaRPr>
          </a:p>
          <a:p>
            <a:endParaRPr lang="en-US" sz="1000" dirty="0">
              <a:solidFill>
                <a:schemeClr val="bg1">
                  <a:alpha val="80000"/>
                </a:schemeClr>
              </a:solidFill>
            </a:endParaRPr>
          </a:p>
          <a:p>
            <a:endParaRPr lang="en-US" sz="1000" dirty="0">
              <a:solidFill>
                <a:schemeClr val="bg1">
                  <a:alpha val="80000"/>
                </a:schemeClr>
              </a:solidFill>
            </a:endParaRPr>
          </a:p>
          <a:p>
            <a:endParaRPr lang="en-US" sz="1000" dirty="0">
              <a:solidFill>
                <a:schemeClr val="bg1">
                  <a:alpha val="80000"/>
                </a:schemeClr>
              </a:solidFill>
            </a:endParaRPr>
          </a:p>
          <a:p>
            <a:pPr marL="0" indent="0">
              <a:buNone/>
            </a:pPr>
            <a:endParaRPr lang="en-US" sz="1000" dirty="0">
              <a:solidFill>
                <a:schemeClr val="bg1">
                  <a:alpha val="80000"/>
                </a:schemeClr>
              </a:solidFill>
            </a:endParaRPr>
          </a:p>
          <a:p>
            <a:pPr marL="0" indent="0">
              <a:buNone/>
            </a:pPr>
            <a:endParaRPr lang="en-US" sz="1000" dirty="0">
              <a:solidFill>
                <a:schemeClr val="bg1">
                  <a:alpha val="80000"/>
                </a:schemeClr>
              </a:solidFill>
            </a:endParaRPr>
          </a:p>
        </p:txBody>
      </p:sp>
      <p:pic>
        <p:nvPicPr>
          <p:cNvPr id="5" name="Picture 4" descr="Doctor injecting another woman">
            <a:extLst>
              <a:ext uri="{FF2B5EF4-FFF2-40B4-BE49-F238E27FC236}">
                <a16:creationId xmlns:a16="http://schemas.microsoft.com/office/drawing/2014/main" id="{BFE9DB57-7E75-4734-9470-CF9B26AE7E1E}"/>
              </a:ext>
            </a:extLst>
          </p:cNvPr>
          <p:cNvPicPr>
            <a:picLocks noChangeAspect="1"/>
          </p:cNvPicPr>
          <p:nvPr/>
        </p:nvPicPr>
        <p:blipFill rotWithShape="1">
          <a:blip r:embed="rId3">
            <a:extLst>
              <a:ext uri="{28A0092B-C50C-407E-A947-70E740481C1C}">
                <a14:useLocalDpi xmlns:a14="http://schemas.microsoft.com/office/drawing/2010/main" val="0"/>
              </a:ext>
            </a:extLst>
          </a:blip>
          <a:srcRect l="18621" r="18698" b="-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spTree>
    <p:extLst>
      <p:ext uri="{BB962C8B-B14F-4D97-AF65-F5344CB8AC3E}">
        <p14:creationId xmlns:p14="http://schemas.microsoft.com/office/powerpoint/2010/main" val="3091323284"/>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Woman biking at forest">
            <a:extLst>
              <a:ext uri="{FF2B5EF4-FFF2-40B4-BE49-F238E27FC236}">
                <a16:creationId xmlns:a16="http://schemas.microsoft.com/office/drawing/2014/main" id="{A328452F-ECAB-47C2-B68B-B9F8A8429B29}"/>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t="15730"/>
          <a:stretch/>
        </p:blipFill>
        <p:spPr>
          <a:xfrm>
            <a:off x="20" y="10"/>
            <a:ext cx="12191979" cy="6857990"/>
          </a:xfrm>
          <a:prstGeom prst="rect">
            <a:avLst/>
          </a:prstGeom>
        </p:spPr>
      </p:pic>
      <p:sp>
        <p:nvSpPr>
          <p:cNvPr id="2" name="Title 1">
            <a:extLst>
              <a:ext uri="{FF2B5EF4-FFF2-40B4-BE49-F238E27FC236}">
                <a16:creationId xmlns:a16="http://schemas.microsoft.com/office/drawing/2014/main" id="{8EF88195-8917-46B9-B8B6-2F5276273575}"/>
              </a:ext>
            </a:extLst>
          </p:cNvPr>
          <p:cNvSpPr>
            <a:spLocks noGrp="1"/>
          </p:cNvSpPr>
          <p:nvPr>
            <p:ph type="title"/>
          </p:nvPr>
        </p:nvSpPr>
        <p:spPr/>
        <p:txBody>
          <a:bodyPr>
            <a:normAutofit/>
          </a:bodyPr>
          <a:lstStyle/>
          <a:p>
            <a:r>
              <a:rPr lang="en-US" sz="3400" dirty="0">
                <a:solidFill>
                  <a:srgbClr val="FFFFFF"/>
                </a:solidFill>
              </a:rPr>
              <a:t>Preventive Health Recommendations </a:t>
            </a:r>
            <a:br>
              <a:rPr lang="en-US" sz="3400" dirty="0">
                <a:solidFill>
                  <a:srgbClr val="FFFFFF"/>
                </a:solidFill>
              </a:rPr>
            </a:br>
            <a:r>
              <a:rPr lang="en-US" sz="3400" dirty="0">
                <a:solidFill>
                  <a:srgbClr val="FFFFFF"/>
                </a:solidFill>
              </a:rPr>
              <a:t>(average risk, adults, not pregnant, not immunosuppressed)</a:t>
            </a:r>
          </a:p>
        </p:txBody>
      </p:sp>
      <p:sp>
        <p:nvSpPr>
          <p:cNvPr id="3" name="Content Placeholder 2">
            <a:extLst>
              <a:ext uri="{FF2B5EF4-FFF2-40B4-BE49-F238E27FC236}">
                <a16:creationId xmlns:a16="http://schemas.microsoft.com/office/drawing/2014/main" id="{C654851B-54B3-4CF0-B36F-7B568808AEE3}"/>
              </a:ext>
            </a:extLst>
          </p:cNvPr>
          <p:cNvSpPr>
            <a:spLocks noGrp="1"/>
          </p:cNvSpPr>
          <p:nvPr>
            <p:ph idx="1"/>
          </p:nvPr>
        </p:nvSpPr>
        <p:spPr>
          <a:xfrm>
            <a:off x="838200" y="2004446"/>
            <a:ext cx="10515600" cy="4569452"/>
          </a:xfrm>
        </p:spPr>
        <p:txBody>
          <a:bodyPr>
            <a:normAutofit lnSpcReduction="10000"/>
          </a:bodyPr>
          <a:lstStyle/>
          <a:p>
            <a:r>
              <a:rPr lang="en-US" sz="2400" b="1" u="sng" dirty="0">
                <a:solidFill>
                  <a:srgbClr val="FFFFFF"/>
                </a:solidFill>
              </a:rPr>
              <a:t>Substance use/smoking</a:t>
            </a:r>
            <a:r>
              <a:rPr lang="en-US" sz="2400" b="1" dirty="0">
                <a:solidFill>
                  <a:srgbClr val="FFFFFF"/>
                </a:solidFill>
              </a:rPr>
              <a:t>, </a:t>
            </a:r>
            <a:r>
              <a:rPr lang="en-US" sz="2400" b="1" u="sng" dirty="0">
                <a:solidFill>
                  <a:srgbClr val="FFFFFF"/>
                </a:solidFill>
              </a:rPr>
              <a:t>IPV</a:t>
            </a:r>
            <a:r>
              <a:rPr lang="en-US" sz="2400" b="1" dirty="0">
                <a:solidFill>
                  <a:srgbClr val="FFFFFF"/>
                </a:solidFill>
              </a:rPr>
              <a:t>, </a:t>
            </a:r>
            <a:r>
              <a:rPr lang="en-US" sz="2400" b="1" u="sng" dirty="0">
                <a:solidFill>
                  <a:srgbClr val="FFFFFF"/>
                </a:solidFill>
              </a:rPr>
              <a:t>Depression</a:t>
            </a:r>
            <a:r>
              <a:rPr lang="en-US" sz="2400" b="1" dirty="0">
                <a:solidFill>
                  <a:srgbClr val="FFFFFF"/>
                </a:solidFill>
              </a:rPr>
              <a:t>, </a:t>
            </a:r>
            <a:r>
              <a:rPr lang="en-US" sz="2400" b="1" u="sng" dirty="0">
                <a:solidFill>
                  <a:srgbClr val="FFFFFF"/>
                </a:solidFill>
              </a:rPr>
              <a:t>Falls</a:t>
            </a:r>
            <a:r>
              <a:rPr lang="en-US" sz="2400" b="1" dirty="0">
                <a:solidFill>
                  <a:srgbClr val="FFFFFF"/>
                </a:solidFill>
              </a:rPr>
              <a:t> (65+) - all annually</a:t>
            </a:r>
          </a:p>
          <a:p>
            <a:r>
              <a:rPr lang="en-US" sz="2400" b="1" u="sng" dirty="0">
                <a:solidFill>
                  <a:srgbClr val="FFFFFF"/>
                </a:solidFill>
              </a:rPr>
              <a:t>Hypertension</a:t>
            </a:r>
            <a:r>
              <a:rPr lang="en-US" sz="2400" b="1" dirty="0">
                <a:solidFill>
                  <a:srgbClr val="FFFFFF"/>
                </a:solidFill>
              </a:rPr>
              <a:t> (every 2 </a:t>
            </a:r>
            <a:r>
              <a:rPr lang="en-US" sz="2400" b="1" dirty="0" err="1">
                <a:solidFill>
                  <a:srgbClr val="FFFFFF"/>
                </a:solidFill>
              </a:rPr>
              <a:t>yrs</a:t>
            </a:r>
            <a:r>
              <a:rPr lang="en-US" sz="2400" b="1" dirty="0">
                <a:solidFill>
                  <a:srgbClr val="FFFFFF"/>
                </a:solidFill>
              </a:rPr>
              <a:t> 18-39, annually* or 40+ annually)</a:t>
            </a:r>
          </a:p>
          <a:p>
            <a:r>
              <a:rPr lang="en-US" sz="2400" b="1" u="sng" dirty="0">
                <a:solidFill>
                  <a:srgbClr val="FFFFFF"/>
                </a:solidFill>
              </a:rPr>
              <a:t>Obesity</a:t>
            </a:r>
            <a:r>
              <a:rPr lang="en-US" sz="2400" b="1" dirty="0">
                <a:solidFill>
                  <a:srgbClr val="FFFFFF"/>
                </a:solidFill>
              </a:rPr>
              <a:t> (every 2 </a:t>
            </a:r>
            <a:r>
              <a:rPr lang="en-US" sz="2400" b="1" dirty="0" err="1">
                <a:solidFill>
                  <a:srgbClr val="FFFFFF"/>
                </a:solidFill>
              </a:rPr>
              <a:t>yrs</a:t>
            </a:r>
            <a:r>
              <a:rPr lang="en-US" sz="2400" b="1" dirty="0">
                <a:solidFill>
                  <a:srgbClr val="FFFFFF"/>
                </a:solidFill>
              </a:rPr>
              <a:t>)</a:t>
            </a:r>
          </a:p>
          <a:p>
            <a:r>
              <a:rPr lang="en-US" sz="2400" b="1" dirty="0">
                <a:solidFill>
                  <a:srgbClr val="FFFFFF"/>
                </a:solidFill>
              </a:rPr>
              <a:t>Cancer screening: </a:t>
            </a:r>
            <a:r>
              <a:rPr lang="en-US" sz="2400" b="1" u="sng" dirty="0">
                <a:solidFill>
                  <a:srgbClr val="FFFFFF"/>
                </a:solidFill>
              </a:rPr>
              <a:t>Colorectal</a:t>
            </a:r>
            <a:r>
              <a:rPr lang="en-US" sz="2400" b="1" dirty="0">
                <a:solidFill>
                  <a:srgbClr val="FFFFFF"/>
                </a:solidFill>
              </a:rPr>
              <a:t> (45 or 50 – 75+, younger*), </a:t>
            </a:r>
            <a:r>
              <a:rPr lang="en-US" sz="2400" b="1" u="sng" dirty="0">
                <a:solidFill>
                  <a:srgbClr val="FFFFFF"/>
                </a:solidFill>
              </a:rPr>
              <a:t>Prostate</a:t>
            </a:r>
            <a:r>
              <a:rPr lang="en-US" sz="2400" b="1" dirty="0">
                <a:solidFill>
                  <a:srgbClr val="FFFFFF"/>
                </a:solidFill>
              </a:rPr>
              <a:t> (biological males 50+ </a:t>
            </a:r>
            <a:r>
              <a:rPr lang="en-US" sz="2400" b="1" i="1" dirty="0">
                <a:solidFill>
                  <a:srgbClr val="FFFFFF"/>
                </a:solidFill>
              </a:rPr>
              <a:t>consider</a:t>
            </a:r>
            <a:r>
              <a:rPr lang="en-US" sz="2400" b="1" dirty="0">
                <a:solidFill>
                  <a:srgbClr val="FFFFFF"/>
                </a:solidFill>
              </a:rPr>
              <a:t>), </a:t>
            </a:r>
            <a:r>
              <a:rPr lang="en-US" sz="2400" b="1" u="sng" dirty="0">
                <a:solidFill>
                  <a:srgbClr val="FFFFFF"/>
                </a:solidFill>
              </a:rPr>
              <a:t>Cervical</a:t>
            </a:r>
            <a:r>
              <a:rPr lang="en-US" sz="2400" b="1" dirty="0">
                <a:solidFill>
                  <a:srgbClr val="FFFFFF"/>
                </a:solidFill>
              </a:rPr>
              <a:t> (biological females 21-29 every 3 </a:t>
            </a:r>
            <a:r>
              <a:rPr lang="en-US" sz="2400" b="1" dirty="0" err="1">
                <a:solidFill>
                  <a:srgbClr val="FFFFFF"/>
                </a:solidFill>
              </a:rPr>
              <a:t>yrs</a:t>
            </a:r>
            <a:r>
              <a:rPr lang="en-US" sz="2400" b="1" dirty="0">
                <a:solidFill>
                  <a:srgbClr val="FFFFFF"/>
                </a:solidFill>
              </a:rPr>
              <a:t>, 30-64 every 3-5 </a:t>
            </a:r>
            <a:r>
              <a:rPr lang="en-US" sz="2400" b="1" dirty="0" err="1">
                <a:solidFill>
                  <a:srgbClr val="FFFFFF"/>
                </a:solidFill>
              </a:rPr>
              <a:t>yrs</a:t>
            </a:r>
            <a:r>
              <a:rPr lang="en-US" sz="2400" b="1" dirty="0">
                <a:solidFill>
                  <a:srgbClr val="FFFFFF"/>
                </a:solidFill>
              </a:rPr>
              <a:t>, 65+*), </a:t>
            </a:r>
            <a:r>
              <a:rPr lang="en-US" sz="2400" b="1" u="sng" dirty="0">
                <a:solidFill>
                  <a:srgbClr val="FFFFFF"/>
                </a:solidFill>
              </a:rPr>
              <a:t>Breast</a:t>
            </a:r>
            <a:r>
              <a:rPr lang="en-US" sz="2400" b="1" dirty="0">
                <a:solidFill>
                  <a:srgbClr val="FFFFFF"/>
                </a:solidFill>
              </a:rPr>
              <a:t> (biological females 40-75+ annually or more*), </a:t>
            </a:r>
            <a:r>
              <a:rPr lang="en-US" sz="2400" b="1" u="sng" dirty="0">
                <a:solidFill>
                  <a:srgbClr val="FFFFFF"/>
                </a:solidFill>
              </a:rPr>
              <a:t>Lung</a:t>
            </a:r>
            <a:r>
              <a:rPr lang="en-US" sz="2400" b="1" dirty="0">
                <a:solidFill>
                  <a:srgbClr val="FFFFFF"/>
                </a:solidFill>
              </a:rPr>
              <a:t> (50-80 annually*)</a:t>
            </a:r>
          </a:p>
          <a:p>
            <a:r>
              <a:rPr lang="en-US" sz="2400" b="1" dirty="0">
                <a:solidFill>
                  <a:srgbClr val="FFFFFF"/>
                </a:solidFill>
              </a:rPr>
              <a:t>Infectious Disease: </a:t>
            </a:r>
            <a:r>
              <a:rPr lang="en-US" sz="2400" b="1" u="sng" dirty="0">
                <a:solidFill>
                  <a:srgbClr val="FFFFFF"/>
                </a:solidFill>
              </a:rPr>
              <a:t>Hep C</a:t>
            </a:r>
            <a:r>
              <a:rPr lang="en-US" sz="2400" b="1" dirty="0">
                <a:solidFill>
                  <a:srgbClr val="FFFFFF"/>
                </a:solidFill>
              </a:rPr>
              <a:t> (18-79 x 1 or more*), </a:t>
            </a:r>
            <a:r>
              <a:rPr lang="en-US" sz="2400" b="1" u="sng" dirty="0">
                <a:solidFill>
                  <a:srgbClr val="FFFFFF"/>
                </a:solidFill>
              </a:rPr>
              <a:t>HIV</a:t>
            </a:r>
            <a:r>
              <a:rPr lang="en-US" sz="2400" b="1" dirty="0">
                <a:solidFill>
                  <a:srgbClr val="FFFFFF"/>
                </a:solidFill>
              </a:rPr>
              <a:t> (15-65 x 1 or more*), </a:t>
            </a:r>
            <a:r>
              <a:rPr lang="en-US" sz="2400" b="1" u="sng" dirty="0">
                <a:solidFill>
                  <a:srgbClr val="FFFFFF"/>
                </a:solidFill>
              </a:rPr>
              <a:t>Chlamydia</a:t>
            </a:r>
            <a:r>
              <a:rPr lang="en-US" sz="2400" b="1" dirty="0">
                <a:solidFill>
                  <a:srgbClr val="FFFFFF"/>
                </a:solidFill>
              </a:rPr>
              <a:t>*, </a:t>
            </a:r>
            <a:r>
              <a:rPr lang="en-US" sz="2400" b="1" u="sng" dirty="0">
                <a:solidFill>
                  <a:srgbClr val="FFFFFF"/>
                </a:solidFill>
              </a:rPr>
              <a:t>Gonorrhea</a:t>
            </a:r>
            <a:r>
              <a:rPr lang="en-US" sz="2400" b="1" dirty="0">
                <a:solidFill>
                  <a:srgbClr val="FFFFFF"/>
                </a:solidFill>
              </a:rPr>
              <a:t>*, </a:t>
            </a:r>
            <a:r>
              <a:rPr lang="en-US" sz="2400" b="1" u="sng" dirty="0">
                <a:solidFill>
                  <a:srgbClr val="FFFFFF"/>
                </a:solidFill>
              </a:rPr>
              <a:t>Syphilis</a:t>
            </a:r>
            <a:r>
              <a:rPr lang="en-US" sz="2400" b="1" dirty="0">
                <a:solidFill>
                  <a:srgbClr val="FFFFFF"/>
                </a:solidFill>
              </a:rPr>
              <a:t>*, </a:t>
            </a:r>
            <a:r>
              <a:rPr lang="en-US" sz="2400" b="1" u="sng" dirty="0">
                <a:solidFill>
                  <a:srgbClr val="FFFFFF"/>
                </a:solidFill>
              </a:rPr>
              <a:t>Hep B</a:t>
            </a:r>
            <a:r>
              <a:rPr lang="en-US" sz="2400" b="1" dirty="0">
                <a:solidFill>
                  <a:srgbClr val="FFFFFF"/>
                </a:solidFill>
              </a:rPr>
              <a:t>*</a:t>
            </a:r>
            <a:endParaRPr lang="en-US" sz="2400" i="1" dirty="0">
              <a:solidFill>
                <a:srgbClr val="FFFFFF"/>
              </a:solidFill>
            </a:endParaRPr>
          </a:p>
          <a:p>
            <a:pPr marL="0" indent="0">
              <a:buNone/>
            </a:pPr>
            <a:endParaRPr lang="en-US" sz="2000" i="1" dirty="0">
              <a:solidFill>
                <a:srgbClr val="FFFFFF"/>
              </a:solidFill>
            </a:endParaRPr>
          </a:p>
          <a:p>
            <a:pPr marL="0" indent="0">
              <a:buNone/>
            </a:pPr>
            <a:r>
              <a:rPr lang="en-US" sz="1600" dirty="0">
                <a:solidFill>
                  <a:srgbClr val="FFFFFF"/>
                </a:solidFill>
              </a:rPr>
              <a:t>*If at increased risk. All recommendations should be finalized per your personal medical provider. </a:t>
            </a:r>
          </a:p>
          <a:p>
            <a:pPr marL="0" indent="0">
              <a:buNone/>
            </a:pPr>
            <a:r>
              <a:rPr lang="en-US" sz="1600" i="1" dirty="0">
                <a:solidFill>
                  <a:srgbClr val="FFFFFF"/>
                </a:solidFill>
              </a:rPr>
              <a:t>Objective: </a:t>
            </a:r>
            <a:r>
              <a:rPr lang="en-US" sz="1600" i="1" dirty="0">
                <a:solidFill>
                  <a:srgbClr val="FFFFFF"/>
                </a:solidFill>
                <a:ea typeface="Calibri" panose="020F0502020204030204" pitchFamily="34" charset="0"/>
                <a:cs typeface="Times New Roman" panose="02020603050405020304" pitchFamily="18" charset="0"/>
              </a:rPr>
              <a:t>Familiarize listeners with preventive health recommendations &amp; wellness screenings</a:t>
            </a:r>
            <a:endParaRPr lang="en-US" sz="1600" dirty="0">
              <a:solidFill>
                <a:srgbClr val="FFFFFF"/>
              </a:solidFill>
            </a:endParaRPr>
          </a:p>
        </p:txBody>
      </p:sp>
    </p:spTree>
    <p:extLst>
      <p:ext uri="{BB962C8B-B14F-4D97-AF65-F5344CB8AC3E}">
        <p14:creationId xmlns:p14="http://schemas.microsoft.com/office/powerpoint/2010/main" val="2437040145"/>
      </p:ext>
    </p:extLst>
  </p:cSld>
  <p:clrMapOvr>
    <a:overrideClrMapping bg1="dk1" tx1="lt1" bg2="dk2" tx2="lt2" accent1="accent1" accent2="accent2" accent3="accent3" accent4="accent4" accent5="accent5" accent6="accent6" hlink="hlink" folHlink="folHlink"/>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lderly woman receiving an needle">
            <a:extLst>
              <a:ext uri="{FF2B5EF4-FFF2-40B4-BE49-F238E27FC236}">
                <a16:creationId xmlns:a16="http://schemas.microsoft.com/office/drawing/2014/main" id="{BA9D3BCC-1209-452A-B76E-BD361464F8C6}"/>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t="15730"/>
          <a:stretch/>
        </p:blipFill>
        <p:spPr>
          <a:xfrm>
            <a:off x="20" y="10"/>
            <a:ext cx="12191979" cy="6857990"/>
          </a:xfrm>
          <a:prstGeom prst="rect">
            <a:avLst/>
          </a:prstGeom>
        </p:spPr>
      </p:pic>
      <p:sp>
        <p:nvSpPr>
          <p:cNvPr id="2" name="Title 1">
            <a:extLst>
              <a:ext uri="{FF2B5EF4-FFF2-40B4-BE49-F238E27FC236}">
                <a16:creationId xmlns:a16="http://schemas.microsoft.com/office/drawing/2014/main" id="{2C6164DC-CA78-42EC-9140-A7C1302C67A1}"/>
              </a:ext>
            </a:extLst>
          </p:cNvPr>
          <p:cNvSpPr>
            <a:spLocks noGrp="1"/>
          </p:cNvSpPr>
          <p:nvPr>
            <p:ph type="title"/>
          </p:nvPr>
        </p:nvSpPr>
        <p:spPr/>
        <p:txBody>
          <a:bodyPr>
            <a:normAutofit/>
          </a:bodyPr>
          <a:lstStyle/>
          <a:p>
            <a:r>
              <a:rPr lang="en-US" sz="3400" dirty="0">
                <a:solidFill>
                  <a:srgbClr val="FFFFFF"/>
                </a:solidFill>
              </a:rPr>
              <a:t>Preventive Health Recommendations, </a:t>
            </a:r>
            <a:r>
              <a:rPr lang="en-US" sz="3400" dirty="0" err="1">
                <a:solidFill>
                  <a:srgbClr val="FFFFFF"/>
                </a:solidFill>
              </a:rPr>
              <a:t>con’t</a:t>
            </a:r>
            <a:r>
              <a:rPr lang="en-US" sz="3400" dirty="0">
                <a:solidFill>
                  <a:srgbClr val="FFFFFF"/>
                </a:solidFill>
              </a:rPr>
              <a:t> </a:t>
            </a:r>
            <a:br>
              <a:rPr lang="en-US" sz="3400" dirty="0">
                <a:solidFill>
                  <a:srgbClr val="FFFFFF"/>
                </a:solidFill>
              </a:rPr>
            </a:br>
            <a:r>
              <a:rPr lang="en-US" sz="3400" dirty="0">
                <a:solidFill>
                  <a:srgbClr val="FFFFFF"/>
                </a:solidFill>
              </a:rPr>
              <a:t>(average risk, adults, not pregnant, not immunosuppressed)</a:t>
            </a:r>
          </a:p>
        </p:txBody>
      </p:sp>
      <p:sp>
        <p:nvSpPr>
          <p:cNvPr id="3" name="Content Placeholder 2">
            <a:extLst>
              <a:ext uri="{FF2B5EF4-FFF2-40B4-BE49-F238E27FC236}">
                <a16:creationId xmlns:a16="http://schemas.microsoft.com/office/drawing/2014/main" id="{EBE4D4A3-7E3E-4BF5-BFD5-4EC2FFE1DF81}"/>
              </a:ext>
            </a:extLst>
          </p:cNvPr>
          <p:cNvSpPr>
            <a:spLocks noGrp="1"/>
          </p:cNvSpPr>
          <p:nvPr>
            <p:ph idx="1"/>
          </p:nvPr>
        </p:nvSpPr>
        <p:spPr>
          <a:xfrm>
            <a:off x="838200" y="2004446"/>
            <a:ext cx="10515600" cy="4176897"/>
          </a:xfrm>
        </p:spPr>
        <p:txBody>
          <a:bodyPr>
            <a:normAutofit/>
          </a:bodyPr>
          <a:lstStyle/>
          <a:p>
            <a:r>
              <a:rPr lang="en-US" b="1" dirty="0">
                <a:solidFill>
                  <a:srgbClr val="FFFFFF"/>
                </a:solidFill>
              </a:rPr>
              <a:t>Other: </a:t>
            </a:r>
            <a:r>
              <a:rPr lang="en-US" b="1" u="sng" dirty="0">
                <a:solidFill>
                  <a:srgbClr val="FFFFFF"/>
                </a:solidFill>
              </a:rPr>
              <a:t>AAA</a:t>
            </a:r>
            <a:r>
              <a:rPr lang="en-US" b="1" dirty="0">
                <a:solidFill>
                  <a:srgbClr val="FFFFFF"/>
                </a:solidFill>
              </a:rPr>
              <a:t>* (biological males 65-75 x 1), </a:t>
            </a:r>
            <a:r>
              <a:rPr lang="en-US" b="1" u="sng" dirty="0">
                <a:solidFill>
                  <a:srgbClr val="FFFFFF"/>
                </a:solidFill>
              </a:rPr>
              <a:t>Diabetes</a:t>
            </a:r>
            <a:r>
              <a:rPr lang="en-US" b="1" dirty="0">
                <a:solidFill>
                  <a:srgbClr val="FFFFFF"/>
                </a:solidFill>
              </a:rPr>
              <a:t> (18+*, 45+, every 3 years or more*), </a:t>
            </a:r>
            <a:r>
              <a:rPr lang="en-US" b="1" u="sng" dirty="0">
                <a:solidFill>
                  <a:srgbClr val="FFFFFF"/>
                </a:solidFill>
              </a:rPr>
              <a:t>Hyperlipidemia</a:t>
            </a:r>
            <a:r>
              <a:rPr lang="en-US" b="1" dirty="0">
                <a:solidFill>
                  <a:srgbClr val="FFFFFF"/>
                </a:solidFill>
              </a:rPr>
              <a:t> (20 x 1 or more*, 40+ every 4-6 </a:t>
            </a:r>
            <a:r>
              <a:rPr lang="en-US" b="1" dirty="0" err="1">
                <a:solidFill>
                  <a:srgbClr val="FFFFFF"/>
                </a:solidFill>
              </a:rPr>
              <a:t>yrs</a:t>
            </a:r>
            <a:r>
              <a:rPr lang="en-US" b="1" dirty="0">
                <a:solidFill>
                  <a:srgbClr val="FFFFFF"/>
                </a:solidFill>
              </a:rPr>
              <a:t> or more*), </a:t>
            </a:r>
            <a:r>
              <a:rPr lang="en-US" b="1" u="sng" dirty="0">
                <a:solidFill>
                  <a:srgbClr val="FFFFFF"/>
                </a:solidFill>
              </a:rPr>
              <a:t>Osteoporosis/osteopenia</a:t>
            </a:r>
            <a:r>
              <a:rPr lang="en-US" b="1" dirty="0">
                <a:solidFill>
                  <a:srgbClr val="FFFFFF"/>
                </a:solidFill>
              </a:rPr>
              <a:t> (biological females 50* or 65 x 1 or more* or biological males*)</a:t>
            </a:r>
          </a:p>
          <a:p>
            <a:r>
              <a:rPr lang="en-US" b="1" u="sng" dirty="0">
                <a:solidFill>
                  <a:srgbClr val="FFFFFF"/>
                </a:solidFill>
              </a:rPr>
              <a:t>Vaccinations</a:t>
            </a:r>
            <a:r>
              <a:rPr lang="en-US" b="1" dirty="0">
                <a:solidFill>
                  <a:srgbClr val="FFFFFF"/>
                </a:solidFill>
              </a:rPr>
              <a:t>: PPSV23 &amp; PCV13, Influenza, Tdap or Td, HPV, Herpes zoster (Shingrix), Covid-19, additional* such as Varicella, Hep B, MMR, meningococcal ACWY &amp; B. </a:t>
            </a:r>
          </a:p>
          <a:p>
            <a:endParaRPr lang="en-US" sz="2200" b="1" dirty="0">
              <a:solidFill>
                <a:srgbClr val="FFFFFF"/>
              </a:solidFill>
            </a:endParaRPr>
          </a:p>
          <a:p>
            <a:pPr marL="0" indent="0">
              <a:buNone/>
            </a:pPr>
            <a:r>
              <a:rPr lang="en-US" sz="1800" dirty="0">
                <a:solidFill>
                  <a:srgbClr val="FFFFFF"/>
                </a:solidFill>
              </a:rPr>
              <a:t>*If at increased risk. All recommendations should be finalized per your personal medical provider. </a:t>
            </a:r>
          </a:p>
          <a:p>
            <a:pPr marL="0" indent="0">
              <a:buNone/>
            </a:pPr>
            <a:r>
              <a:rPr lang="en-US" sz="1800" i="1" dirty="0">
                <a:solidFill>
                  <a:srgbClr val="FFFFFF"/>
                </a:solidFill>
                <a:latin typeface="+mj-lt"/>
              </a:rPr>
              <a:t>Objective: </a:t>
            </a:r>
            <a:r>
              <a:rPr lang="en-US" sz="1800" i="1" dirty="0">
                <a:solidFill>
                  <a:srgbClr val="FFFFFF"/>
                </a:solidFill>
                <a:latin typeface="+mj-lt"/>
                <a:ea typeface="Calibri" panose="020F0502020204030204" pitchFamily="34" charset="0"/>
                <a:cs typeface="Times New Roman" panose="02020603050405020304" pitchFamily="18" charset="0"/>
              </a:rPr>
              <a:t>Familiarize listeners with preventive health recommendations &amp; wellness screenings</a:t>
            </a:r>
          </a:p>
          <a:p>
            <a:pPr marL="0" indent="0">
              <a:buNone/>
            </a:pPr>
            <a:endParaRPr lang="en-US" sz="2200" b="1" dirty="0">
              <a:solidFill>
                <a:srgbClr val="FFFFFF"/>
              </a:solidFill>
            </a:endParaRPr>
          </a:p>
          <a:p>
            <a:endParaRPr lang="en-US" sz="2200" dirty="0">
              <a:solidFill>
                <a:srgbClr val="FFFFFF"/>
              </a:solidFill>
            </a:endParaRPr>
          </a:p>
        </p:txBody>
      </p:sp>
    </p:spTree>
    <p:extLst>
      <p:ext uri="{BB962C8B-B14F-4D97-AF65-F5344CB8AC3E}">
        <p14:creationId xmlns:p14="http://schemas.microsoft.com/office/powerpoint/2010/main" val="3685355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Smiling man on the street">
            <a:extLst>
              <a:ext uri="{FF2B5EF4-FFF2-40B4-BE49-F238E27FC236}">
                <a16:creationId xmlns:a16="http://schemas.microsoft.com/office/drawing/2014/main" id="{3E9A31A1-B792-4EBF-A710-AFAABF6279C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644" r="14797" b="447"/>
          <a:stretch/>
        </p:blipFill>
        <p:spPr>
          <a:xfrm>
            <a:off x="2633671" y="1"/>
            <a:ext cx="9629274" cy="6857999"/>
          </a:xfrm>
          <a:prstGeom prst="rect">
            <a:avLst/>
          </a:prstGeom>
        </p:spPr>
      </p:pic>
      <p:sp>
        <p:nvSpPr>
          <p:cNvPr id="18" name="Freeform: Shape 13">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5">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870D13-B6F1-4708-A196-E0AE86252CE9}"/>
              </a:ext>
            </a:extLst>
          </p:cNvPr>
          <p:cNvSpPr>
            <a:spLocks noGrp="1"/>
          </p:cNvSpPr>
          <p:nvPr>
            <p:ph type="title"/>
          </p:nvPr>
        </p:nvSpPr>
        <p:spPr>
          <a:xfrm>
            <a:off x="265814" y="190596"/>
            <a:ext cx="3879232" cy="1728891"/>
          </a:xfrm>
        </p:spPr>
        <p:txBody>
          <a:bodyPr vert="horz" lIns="91440" tIns="45720" rIns="91440" bIns="45720" rtlCol="0" anchor="b">
            <a:normAutofit/>
          </a:bodyPr>
          <a:lstStyle/>
          <a:p>
            <a:r>
              <a:rPr lang="en-US" sz="5400" dirty="0"/>
              <a:t>Prostate health</a:t>
            </a:r>
          </a:p>
        </p:txBody>
      </p:sp>
      <p:sp>
        <p:nvSpPr>
          <p:cNvPr id="9" name="TextBox 8">
            <a:extLst>
              <a:ext uri="{FF2B5EF4-FFF2-40B4-BE49-F238E27FC236}">
                <a16:creationId xmlns:a16="http://schemas.microsoft.com/office/drawing/2014/main" id="{B320CBB9-9A95-4EC7-A020-C8920E377A16}"/>
              </a:ext>
            </a:extLst>
          </p:cNvPr>
          <p:cNvSpPr txBox="1"/>
          <p:nvPr/>
        </p:nvSpPr>
        <p:spPr>
          <a:xfrm>
            <a:off x="265814" y="2110560"/>
            <a:ext cx="2367857" cy="3970318"/>
          </a:xfrm>
          <a:prstGeom prst="rect">
            <a:avLst/>
          </a:prstGeom>
          <a:noFill/>
        </p:spPr>
        <p:txBody>
          <a:bodyPr wrap="square" rtlCol="0">
            <a:spAutoFit/>
          </a:bodyPr>
          <a:lstStyle/>
          <a:p>
            <a:r>
              <a:rPr lang="en-US" sz="1800" kern="1200" dirty="0">
                <a:solidFill>
                  <a:schemeClr val="tx1"/>
                </a:solidFill>
                <a:effectLst/>
                <a:latin typeface="+mn-lt"/>
                <a:ea typeface="+mn-ea"/>
                <a:cs typeface="+mn-cs"/>
              </a:rPr>
              <a:t>Risk factors for prostate cancer include:</a:t>
            </a:r>
          </a:p>
          <a:p>
            <a:pPr marL="285750" lvl="0" indent="-285750">
              <a:buFont typeface="Arial" panose="020B0604020202020204" pitchFamily="34" charset="0"/>
              <a:buChar char="•"/>
            </a:pPr>
            <a:r>
              <a:rPr lang="en-US" sz="1800" kern="1200" dirty="0">
                <a:solidFill>
                  <a:schemeClr val="tx1"/>
                </a:solidFill>
                <a:effectLst/>
                <a:latin typeface="+mn-lt"/>
                <a:ea typeface="+mn-ea"/>
                <a:cs typeface="+mn-cs"/>
              </a:rPr>
              <a:t>Age ≥50 years</a:t>
            </a:r>
          </a:p>
          <a:p>
            <a:pPr lvl="0"/>
            <a:r>
              <a:rPr lang="en-US" sz="1800" kern="1200" dirty="0">
                <a:solidFill>
                  <a:schemeClr val="tx1"/>
                </a:solidFill>
                <a:effectLst/>
                <a:latin typeface="+mn-lt"/>
                <a:ea typeface="+mn-ea"/>
                <a:cs typeface="+mn-cs"/>
              </a:rPr>
              <a:t>African-American ancestry</a:t>
            </a:r>
          </a:p>
          <a:p>
            <a:pPr marL="285750" lvl="0" indent="-285750">
              <a:buFont typeface="Arial" panose="020B0604020202020204" pitchFamily="34" charset="0"/>
              <a:buChar char="•"/>
            </a:pPr>
            <a:r>
              <a:rPr lang="en-US" sz="1800" kern="1200" dirty="0">
                <a:solidFill>
                  <a:schemeClr val="tx1"/>
                </a:solidFill>
                <a:effectLst/>
                <a:latin typeface="+mn-lt"/>
                <a:ea typeface="+mn-ea"/>
                <a:cs typeface="+mn-cs"/>
              </a:rPr>
              <a:t>History of prostate cancer in a first-degree biological relative (father or brother) </a:t>
            </a:r>
          </a:p>
          <a:p>
            <a:pPr marL="285750" lvl="0" indent="-285750">
              <a:buFont typeface="Arial" panose="020B0604020202020204" pitchFamily="34" charset="0"/>
              <a:buChar char="•"/>
            </a:pPr>
            <a:r>
              <a:rPr lang="en-US" sz="1800" kern="1200" dirty="0">
                <a:solidFill>
                  <a:schemeClr val="tx1"/>
                </a:solidFill>
                <a:effectLst/>
                <a:latin typeface="+mn-lt"/>
                <a:ea typeface="+mn-ea"/>
                <a:cs typeface="+mn-cs"/>
              </a:rPr>
              <a:t>Known genetic mutation</a:t>
            </a:r>
          </a:p>
          <a:p>
            <a:pPr marL="285750" lvl="0" indent="-285750">
              <a:buFont typeface="Arial" panose="020B0604020202020204" pitchFamily="34" charset="0"/>
              <a:buChar char="•"/>
            </a:pPr>
            <a:r>
              <a:rPr lang="en-US" sz="1800" kern="1200" dirty="0">
                <a:solidFill>
                  <a:schemeClr val="tx1"/>
                </a:solidFill>
                <a:effectLst/>
                <a:latin typeface="+mn-lt"/>
                <a:ea typeface="+mn-ea"/>
                <a:cs typeface="+mn-cs"/>
              </a:rPr>
              <a:t>PSA, DRE</a:t>
            </a:r>
            <a:endParaRPr lang="en-US" dirty="0"/>
          </a:p>
        </p:txBody>
      </p:sp>
      <p:cxnSp>
        <p:nvCxnSpPr>
          <p:cNvPr id="11" name="Straight Connector 10">
            <a:extLst>
              <a:ext uri="{FF2B5EF4-FFF2-40B4-BE49-F238E27FC236}">
                <a16:creationId xmlns:a16="http://schemas.microsoft.com/office/drawing/2014/main" id="{AEFCBD29-11F0-4BD8-8F8A-0BCC122472B9}"/>
              </a:ext>
            </a:extLst>
          </p:cNvPr>
          <p:cNvCxnSpPr/>
          <p:nvPr/>
        </p:nvCxnSpPr>
        <p:spPr>
          <a:xfrm>
            <a:off x="2562726" y="3168502"/>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466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and heart gesture">
            <a:extLst>
              <a:ext uri="{FF2B5EF4-FFF2-40B4-BE49-F238E27FC236}">
                <a16:creationId xmlns:a16="http://schemas.microsoft.com/office/drawing/2014/main" id="{9448BD18-3AAC-4202-A240-36FEFE820156}"/>
              </a:ext>
            </a:extLst>
          </p:cNvPr>
          <p:cNvPicPr>
            <a:picLocks noChangeAspect="1"/>
          </p:cNvPicPr>
          <p:nvPr/>
        </p:nvPicPr>
        <p:blipFill rotWithShape="1">
          <a:blip r:embed="rId3">
            <a:extLst>
              <a:ext uri="{28A0092B-C50C-407E-A947-70E740481C1C}">
                <a14:useLocalDpi xmlns:a14="http://schemas.microsoft.com/office/drawing/2010/main" val="0"/>
              </a:ext>
            </a:extLst>
          </a:blip>
          <a:srcRect l="6873" r="14536"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3690102-4233-4A64-BD33-5D454E8AA445}"/>
              </a:ext>
            </a:extLst>
          </p:cNvPr>
          <p:cNvSpPr>
            <a:spLocks noGrp="1"/>
          </p:cNvSpPr>
          <p:nvPr>
            <p:ph type="title"/>
          </p:nvPr>
        </p:nvSpPr>
        <p:spPr>
          <a:xfrm>
            <a:off x="804672" y="365125"/>
            <a:ext cx="5564230" cy="1325563"/>
          </a:xfrm>
        </p:spPr>
        <p:txBody>
          <a:bodyPr>
            <a:normAutofit/>
          </a:bodyPr>
          <a:lstStyle/>
          <a:p>
            <a:r>
              <a:rPr lang="en-US" dirty="0"/>
              <a:t>Women’s Heart Health</a:t>
            </a:r>
          </a:p>
        </p:txBody>
      </p:sp>
      <p:sp>
        <p:nvSpPr>
          <p:cNvPr id="3" name="Content Placeholder 2">
            <a:extLst>
              <a:ext uri="{FF2B5EF4-FFF2-40B4-BE49-F238E27FC236}">
                <a16:creationId xmlns:a16="http://schemas.microsoft.com/office/drawing/2014/main" id="{02E16557-5B90-4643-96B6-A50DD9B40F18}"/>
              </a:ext>
            </a:extLst>
          </p:cNvPr>
          <p:cNvSpPr>
            <a:spLocks noGrp="1"/>
          </p:cNvSpPr>
          <p:nvPr>
            <p:ph idx="1"/>
          </p:nvPr>
        </p:nvSpPr>
        <p:spPr>
          <a:xfrm>
            <a:off x="804672" y="2022601"/>
            <a:ext cx="3941499" cy="4154361"/>
          </a:xfrm>
        </p:spPr>
        <p:txBody>
          <a:bodyPr>
            <a:normAutofit/>
          </a:bodyPr>
          <a:lstStyle/>
          <a:p>
            <a:pPr marL="0" indent="0">
              <a:buNone/>
            </a:pPr>
            <a:r>
              <a:rPr lang="en-US" dirty="0"/>
              <a:t>If you worry excessively about breast or ovarian cancer, your anxiety might be misplaced. Statistically, heart disease might be a more significant health risk. </a:t>
            </a:r>
          </a:p>
        </p:txBody>
      </p:sp>
    </p:spTree>
    <p:extLst>
      <p:ext uri="{BB962C8B-B14F-4D97-AF65-F5344CB8AC3E}">
        <p14:creationId xmlns:p14="http://schemas.microsoft.com/office/powerpoint/2010/main" val="7577668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74588-065B-4074-B097-50FAB132F154}"/>
              </a:ext>
            </a:extLst>
          </p:cNvPr>
          <p:cNvSpPr>
            <a:spLocks noGrp="1"/>
          </p:cNvSpPr>
          <p:nvPr>
            <p:ph type="title"/>
          </p:nvPr>
        </p:nvSpPr>
        <p:spPr>
          <a:xfrm>
            <a:off x="5457253" y="169075"/>
            <a:ext cx="6140449" cy="866240"/>
          </a:xfrm>
        </p:spPr>
        <p:txBody>
          <a:bodyPr anchor="t">
            <a:normAutofit/>
          </a:bodyPr>
          <a:lstStyle/>
          <a:p>
            <a:pPr algn="ctr"/>
            <a:r>
              <a:rPr lang="en-US" sz="4000" dirty="0"/>
              <a:t>Occupational Health</a:t>
            </a:r>
          </a:p>
        </p:txBody>
      </p:sp>
      <p:sp>
        <p:nvSpPr>
          <p:cNvPr id="3" name="Content Placeholder 2">
            <a:extLst>
              <a:ext uri="{FF2B5EF4-FFF2-40B4-BE49-F238E27FC236}">
                <a16:creationId xmlns:a16="http://schemas.microsoft.com/office/drawing/2014/main" id="{4326A28E-9310-4DF0-ADE7-947B2BD5C982}"/>
              </a:ext>
            </a:extLst>
          </p:cNvPr>
          <p:cNvSpPr>
            <a:spLocks noGrp="1"/>
          </p:cNvSpPr>
          <p:nvPr>
            <p:ph idx="1"/>
          </p:nvPr>
        </p:nvSpPr>
        <p:spPr>
          <a:xfrm>
            <a:off x="5307013" y="1185217"/>
            <a:ext cx="6140449" cy="5353806"/>
          </a:xfrm>
        </p:spPr>
        <p:txBody>
          <a:bodyPr>
            <a:normAutofit fontScale="55000" lnSpcReduction="20000"/>
          </a:bodyPr>
          <a:lstStyle/>
          <a:p>
            <a:endParaRPr lang="en-US" sz="600" dirty="0">
              <a:solidFill>
                <a:schemeClr val="bg1">
                  <a:alpha val="80000"/>
                </a:schemeClr>
              </a:solidFill>
            </a:endParaRPr>
          </a:p>
          <a:p>
            <a:r>
              <a:rPr lang="en-US" sz="4400" dirty="0">
                <a:solidFill>
                  <a:schemeClr val="tx1">
                    <a:alpha val="80000"/>
                  </a:schemeClr>
                </a:solidFill>
              </a:rPr>
              <a:t>Health-related absenteeism, working while sick or distracted = costly</a:t>
            </a:r>
          </a:p>
          <a:p>
            <a:r>
              <a:rPr lang="en-US" sz="4400" dirty="0">
                <a:solidFill>
                  <a:schemeClr val="tx1">
                    <a:alpha val="80000"/>
                  </a:schemeClr>
                </a:solidFill>
              </a:rPr>
              <a:t>Healthy work culture &amp; environment = increased engagement in healthy behaviors &amp; health improvement</a:t>
            </a:r>
          </a:p>
          <a:p>
            <a:r>
              <a:rPr lang="en-US" sz="4400" dirty="0">
                <a:solidFill>
                  <a:schemeClr val="tx1">
                    <a:alpha val="80000"/>
                  </a:schemeClr>
                </a:solidFill>
              </a:rPr>
              <a:t>Healthy workers = increased productivity &amp; better quality work</a:t>
            </a:r>
          </a:p>
          <a:p>
            <a:r>
              <a:rPr lang="en-US" sz="4400" dirty="0">
                <a:solidFill>
                  <a:schemeClr val="tx1">
                    <a:alpha val="80000"/>
                  </a:schemeClr>
                </a:solidFill>
              </a:rPr>
              <a:t>Stress is associated with chronic disease &amp; mortality</a:t>
            </a:r>
          </a:p>
          <a:p>
            <a:r>
              <a:rPr lang="en-US" sz="4400" dirty="0">
                <a:solidFill>
                  <a:schemeClr val="tx1">
                    <a:alpha val="80000"/>
                  </a:schemeClr>
                </a:solidFill>
              </a:rPr>
              <a:t>Quality of life, mental health; effect on relationships within &amp; outside of work</a:t>
            </a:r>
            <a:endParaRPr lang="en-US" sz="2000" dirty="0">
              <a:solidFill>
                <a:schemeClr val="tx1">
                  <a:alpha val="80000"/>
                </a:schemeClr>
              </a:solidFill>
            </a:endParaRPr>
          </a:p>
          <a:p>
            <a:pPr marL="0" indent="0">
              <a:buNone/>
            </a:pPr>
            <a:endParaRPr lang="en-US" sz="2000" dirty="0">
              <a:solidFill>
                <a:schemeClr val="tx1">
                  <a:alpha val="80000"/>
                </a:schemeClr>
              </a:solidFill>
            </a:endParaRPr>
          </a:p>
          <a:p>
            <a:endParaRPr lang="en-US" sz="2000" dirty="0">
              <a:solidFill>
                <a:schemeClr val="tx1">
                  <a:alpha val="80000"/>
                </a:schemeClr>
              </a:solidFill>
            </a:endParaRPr>
          </a:p>
          <a:p>
            <a:endParaRPr lang="en-US" sz="2000" dirty="0">
              <a:solidFill>
                <a:schemeClr val="tx1">
                  <a:alpha val="80000"/>
                </a:schemeClr>
              </a:solidFill>
            </a:endParaRPr>
          </a:p>
          <a:p>
            <a:pPr marL="0" indent="0">
              <a:buNone/>
            </a:pPr>
            <a:r>
              <a:rPr lang="en-US" sz="3400" i="1" dirty="0">
                <a:solidFill>
                  <a:schemeClr val="tx1">
                    <a:alpha val="80000"/>
                  </a:schemeClr>
                </a:solidFill>
                <a:latin typeface="+mj-lt"/>
              </a:rPr>
              <a:t>Objective: </a:t>
            </a:r>
            <a:r>
              <a:rPr lang="en-US" sz="3400" i="1" dirty="0">
                <a:solidFill>
                  <a:schemeClr val="tx1">
                    <a:alpha val="80000"/>
                  </a:schemeClr>
                </a:solidFill>
                <a:latin typeface="+mj-lt"/>
                <a:ea typeface="Calibri" panose="020F0502020204030204" pitchFamily="34" charset="0"/>
                <a:cs typeface="Times New Roman" panose="02020603050405020304" pitchFamily="18" charset="0"/>
              </a:rPr>
              <a:t>Discuss holistic health as </a:t>
            </a:r>
          </a:p>
          <a:p>
            <a:pPr marL="0" indent="0">
              <a:buNone/>
            </a:pPr>
            <a:r>
              <a:rPr lang="en-US" sz="3400" i="1" dirty="0">
                <a:solidFill>
                  <a:schemeClr val="tx1">
                    <a:alpha val="80000"/>
                  </a:schemeClr>
                </a:solidFill>
                <a:latin typeface="+mj-lt"/>
                <a:ea typeface="Calibri" panose="020F0502020204030204" pitchFamily="34" charset="0"/>
                <a:cs typeface="Times New Roman" panose="02020603050405020304" pitchFamily="18" charset="0"/>
              </a:rPr>
              <a:t>applicable to life &amp; work performance</a:t>
            </a:r>
          </a:p>
          <a:p>
            <a:endParaRPr lang="en-US" sz="600" dirty="0">
              <a:solidFill>
                <a:schemeClr val="tx1">
                  <a:alpha val="80000"/>
                </a:schemeClr>
              </a:solidFill>
            </a:endParaRPr>
          </a:p>
        </p:txBody>
      </p:sp>
      <p:pic>
        <p:nvPicPr>
          <p:cNvPr id="5" name="Picture 4" descr="Young woman with blue headscarf, blazer, and headphones working on laptop">
            <a:extLst>
              <a:ext uri="{FF2B5EF4-FFF2-40B4-BE49-F238E27FC236}">
                <a16:creationId xmlns:a16="http://schemas.microsoft.com/office/drawing/2014/main" id="{DD86286E-2750-4AC3-BC01-5D9D8CC30877}"/>
              </a:ext>
            </a:extLst>
          </p:cNvPr>
          <p:cNvPicPr>
            <a:picLocks noChangeAspect="1"/>
          </p:cNvPicPr>
          <p:nvPr/>
        </p:nvPicPr>
        <p:blipFill rotWithShape="1">
          <a:blip r:embed="rId3">
            <a:extLst>
              <a:ext uri="{28A0092B-C50C-407E-A947-70E740481C1C}">
                <a14:useLocalDpi xmlns:a14="http://schemas.microsoft.com/office/drawing/2010/main" val="0"/>
              </a:ext>
            </a:extLst>
          </a:blip>
          <a:srcRect l="36124" r="19623" b="-1"/>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spTree>
    <p:extLst>
      <p:ext uri="{BB962C8B-B14F-4D97-AF65-F5344CB8AC3E}">
        <p14:creationId xmlns:p14="http://schemas.microsoft.com/office/powerpoint/2010/main" val="3440759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2" y="457200"/>
            <a:ext cx="3308130" cy="6251943"/>
          </a:xfrm>
        </p:spPr>
        <p:txBody>
          <a:bodyPr vert="horz" lIns="91440" tIns="45720" rIns="91440" bIns="45720" rtlCol="0" anchor="b">
            <a:normAutofit/>
          </a:bodyPr>
          <a:lstStyle/>
          <a:p>
            <a:r>
              <a:rPr lang="en-US" sz="4200" kern="1200" dirty="0">
                <a:solidFill>
                  <a:srgbClr val="FFFFFF"/>
                </a:solidFill>
                <a:latin typeface="+mj-lt"/>
                <a:ea typeface="+mj-ea"/>
                <a:cs typeface="+mj-cs"/>
              </a:rPr>
              <a:t>“12 habits of </a:t>
            </a:r>
            <a:br>
              <a:rPr lang="en-US" sz="4200" kern="1200" dirty="0">
                <a:solidFill>
                  <a:srgbClr val="FFFFFF"/>
                </a:solidFill>
                <a:latin typeface="+mj-lt"/>
                <a:ea typeface="+mj-ea"/>
                <a:cs typeface="+mj-cs"/>
              </a:rPr>
            </a:br>
            <a:r>
              <a:rPr lang="en-US" sz="4200" kern="1200" dirty="0">
                <a:solidFill>
                  <a:srgbClr val="FFFFFF"/>
                </a:solidFill>
                <a:latin typeface="+mj-lt"/>
                <a:ea typeface="+mj-ea"/>
                <a:cs typeface="+mj-cs"/>
              </a:rPr>
              <a:t>highly healthy people”</a:t>
            </a:r>
            <a:br>
              <a:rPr lang="en-US" sz="4200" kern="1200" dirty="0">
                <a:solidFill>
                  <a:srgbClr val="FFFFFF"/>
                </a:solidFill>
                <a:latin typeface="+mj-lt"/>
                <a:ea typeface="+mj-ea"/>
                <a:cs typeface="+mj-cs"/>
              </a:rPr>
            </a:br>
            <a:br>
              <a:rPr lang="en-US" sz="4200" kern="1200" dirty="0">
                <a:solidFill>
                  <a:srgbClr val="FFFFFF"/>
                </a:solidFill>
                <a:latin typeface="+mj-lt"/>
                <a:ea typeface="+mj-ea"/>
                <a:cs typeface="+mj-cs"/>
              </a:rPr>
            </a:b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r>
              <a:rPr lang="en-US" sz="1800" i="1" kern="1200" dirty="0">
                <a:solidFill>
                  <a:srgbClr val="FFFFFF"/>
                </a:solidFill>
                <a:ea typeface="+mj-ea"/>
                <a:cs typeface="+mj-cs"/>
              </a:rPr>
              <a:t>Objective: </a:t>
            </a:r>
            <a:r>
              <a:rPr lang="en-US" sz="1800" i="1" dirty="0">
                <a:ea typeface="Calibri" panose="020F0502020204030204" pitchFamily="34" charset="0"/>
                <a:cs typeface="Times New Roman" panose="02020603050405020304" pitchFamily="18" charset="0"/>
              </a:rPr>
              <a:t>Strategize for </a:t>
            </a:r>
            <a:br>
              <a:rPr lang="en-US" sz="1800" i="1" dirty="0">
                <a:ea typeface="Calibri" panose="020F0502020204030204" pitchFamily="34" charset="0"/>
                <a:cs typeface="Times New Roman" panose="02020603050405020304" pitchFamily="18" charset="0"/>
              </a:rPr>
            </a:br>
            <a:r>
              <a:rPr lang="en-US" sz="1800" i="1" dirty="0">
                <a:ea typeface="Calibri" panose="020F0502020204030204" pitchFamily="34" charset="0"/>
                <a:cs typeface="Times New Roman" panose="02020603050405020304" pitchFamily="18" charset="0"/>
              </a:rPr>
              <a:t>positive change via setting </a:t>
            </a:r>
            <a:br>
              <a:rPr lang="en-US" sz="1800" i="1" dirty="0">
                <a:ea typeface="Calibri" panose="020F0502020204030204" pitchFamily="34" charset="0"/>
                <a:cs typeface="Times New Roman" panose="02020603050405020304" pitchFamily="18" charset="0"/>
              </a:rPr>
            </a:br>
            <a:r>
              <a:rPr lang="en-US" sz="1800" i="1" dirty="0">
                <a:ea typeface="Calibri" panose="020F0502020204030204" pitchFamily="34" charset="0"/>
                <a:cs typeface="Times New Roman" panose="02020603050405020304" pitchFamily="18" charset="0"/>
              </a:rPr>
              <a:t>of wellness goals </a:t>
            </a:r>
            <a:br>
              <a:rPr lang="en-US" sz="4200" kern="1200" dirty="0">
                <a:latin typeface="+mj-lt"/>
                <a:ea typeface="+mj-ea"/>
                <a:cs typeface="+mj-cs"/>
              </a:rPr>
            </a:br>
            <a:br>
              <a:rPr lang="en-US" sz="4200" kern="1200" dirty="0">
                <a:latin typeface="+mj-lt"/>
                <a:ea typeface="+mj-ea"/>
                <a:cs typeface="+mj-cs"/>
              </a:rPr>
            </a:br>
            <a:endParaRPr lang="en-US" sz="4200" kern="1200" dirty="0">
              <a:latin typeface="+mj-lt"/>
              <a:ea typeface="+mj-ea"/>
              <a:cs typeface="+mj-cs"/>
            </a:endParaRPr>
          </a:p>
        </p:txBody>
      </p:sp>
      <p:pic>
        <p:nvPicPr>
          <p:cNvPr id="4" name="Content Placeholder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80" r="-126"/>
          <a:stretch/>
        </p:blipFill>
        <p:spPr bwMode="auto">
          <a:xfrm>
            <a:off x="5320996" y="1088220"/>
            <a:ext cx="6274296" cy="468156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3794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568</TotalTime>
  <Words>3860</Words>
  <Application>Microsoft Office PowerPoint</Application>
  <PresentationFormat>Widescreen</PresentationFormat>
  <Paragraphs>221</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Microsoft GothicNeo Light</vt:lpstr>
      <vt:lpstr>Arial</vt:lpstr>
      <vt:lpstr>Bahnschrift SemiBold</vt:lpstr>
      <vt:lpstr>Calibri</vt:lpstr>
      <vt:lpstr>Calibri Light</vt:lpstr>
      <vt:lpstr>Helvetica</vt:lpstr>
      <vt:lpstr>NexusSerif</vt:lpstr>
      <vt:lpstr>Times New Roman</vt:lpstr>
      <vt:lpstr>Office Theme</vt:lpstr>
      <vt:lpstr>Health in Practice:  Preventive Screening &amp; Holistic Wellness   To Become A  Healthier Lawyer   </vt:lpstr>
      <vt:lpstr>Objectives</vt:lpstr>
      <vt:lpstr>Primary Care</vt:lpstr>
      <vt:lpstr>Preventive Health Recommendations  (average risk, adults, not pregnant, not immunosuppressed)</vt:lpstr>
      <vt:lpstr>Preventive Health Recommendations, con’t  (average risk, adults, not pregnant, not immunosuppressed)</vt:lpstr>
      <vt:lpstr>Prostate health</vt:lpstr>
      <vt:lpstr>Women’s Heart Health</vt:lpstr>
      <vt:lpstr>Occupational Health</vt:lpstr>
      <vt:lpstr>“12 habits of  highly healthy people”    Objective: Strategize for  positive change via setting  of wellness goals   </vt:lpstr>
      <vt:lpstr>   SMART GOALS  </vt:lpstr>
      <vt:lpstr>Holistic Health for Attorneys</vt:lpstr>
      <vt:lpstr>Overuse behaviors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in Practice:  How Physical Health Can Make You a Better Lawyer</dc:title>
  <dc:creator>Beetcher, Erika L., APRN, C.N.P., D.N.P., M.S.</dc:creator>
  <cp:lastModifiedBy>Rebecca Kitson</cp:lastModifiedBy>
  <cp:revision>79</cp:revision>
  <dcterms:created xsi:type="dcterms:W3CDTF">2021-11-07T21:26:09Z</dcterms:created>
  <dcterms:modified xsi:type="dcterms:W3CDTF">2021-11-17T17:10:55Z</dcterms:modified>
</cp:coreProperties>
</file>