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8" r:id="rId5"/>
    <p:sldId id="287" r:id="rId6"/>
    <p:sldId id="304" r:id="rId7"/>
    <p:sldId id="305" r:id="rId8"/>
    <p:sldId id="303" r:id="rId9"/>
    <p:sldId id="310" r:id="rId10"/>
    <p:sldId id="311" r:id="rId11"/>
    <p:sldId id="300" r:id="rId12"/>
    <p:sldId id="306" r:id="rId13"/>
    <p:sldId id="301" r:id="rId14"/>
    <p:sldId id="307" r:id="rId15"/>
    <p:sldId id="308" r:id="rId16"/>
    <p:sldId id="302" r:id="rId17"/>
    <p:sldId id="309" r:id="rId18"/>
    <p:sldId id="312" r:id="rId19"/>
  </p:sldIdLst>
  <p:sldSz cx="12192000" cy="6858000"/>
  <p:notesSz cx="6858000" cy="9144000"/>
  <p:embeddedFontLst>
    <p:embeddedFont>
      <p:font typeface="Avenir Black" panose="02000503020000020003" pitchFamily="2" charset="0"/>
      <p:bold r:id="rId22"/>
      <p:italic r:id="rId23"/>
      <p:boldItalic r:id="rId24"/>
    </p:embeddedFont>
    <p:embeddedFont>
      <p:font typeface="Avenir Book" panose="02000503020000020003" pitchFamily="2" charset="0"/>
      <p:regular r:id="rId25"/>
      <p:italic r:id="rId26"/>
    </p:embeddedFont>
    <p:embeddedFont>
      <p:font typeface="Avenir Light" panose="020B0402020203020204" pitchFamily="34" charset="77"/>
      <p:regular r:id="rId27"/>
      <p:italic r:id="rId28"/>
    </p:embeddedFont>
    <p:embeddedFont>
      <p:font typeface="Avenir Next LT Pro" panose="020B0504020202020204" pitchFamily="34" charset="77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peak Pro" panose="020B0504020101020102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2" autoAdjust="0"/>
    <p:restoredTop sz="94249" autoAdjust="0"/>
  </p:normalViewPr>
  <p:slideViewPr>
    <p:cSldViewPr snapToGrid="0">
      <p:cViewPr varScale="1">
        <p:scale>
          <a:sx n="128" d="100"/>
          <a:sy n="128" d="100"/>
        </p:scale>
        <p:origin x="816" y="176"/>
      </p:cViewPr>
      <p:guideLst/>
    </p:cSldViewPr>
  </p:slideViewPr>
  <p:outlineViewPr>
    <p:cViewPr>
      <p:scale>
        <a:sx n="33" d="100"/>
        <a:sy n="33" d="100"/>
      </p:scale>
      <p:origin x="0" y="-3354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11/5/21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11/5/21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4130AA2-1689-AE4B-A2A5-FE4D8A408E5F}"/>
              </a:ext>
            </a:extLst>
          </p:cNvPr>
          <p:cNvSpPr/>
          <p:nvPr userDrawn="1"/>
        </p:nvSpPr>
        <p:spPr>
          <a:xfrm>
            <a:off x="0" y="0"/>
            <a:ext cx="5199961" cy="6858000"/>
          </a:xfrm>
          <a:prstGeom prst="rect">
            <a:avLst/>
          </a:prstGeom>
          <a:gradFill>
            <a:gsLst>
              <a:gs pos="89000">
                <a:schemeClr val="bg1"/>
              </a:gs>
              <a:gs pos="9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130" y="434255"/>
            <a:ext cx="3617359" cy="2486083"/>
          </a:xfrm>
        </p:spPr>
        <p:txBody>
          <a:bodyPr anchor="b"/>
          <a:lstStyle>
            <a:lvl1pPr>
              <a:defRPr>
                <a:gradFill flip="none" rotWithShape="1"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897492" cy="36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Balancing Your Practice, Your Clients, and Your Well-Being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537755" y="0"/>
            <a:ext cx="128375" cy="28974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66130" y="3008295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44229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9C2BF7-7B76-9542-82D8-15BFBA298BE1}"/>
              </a:ext>
            </a:extLst>
          </p:cNvPr>
          <p:cNvSpPr txBox="1"/>
          <p:nvPr userDrawn="1"/>
        </p:nvSpPr>
        <p:spPr>
          <a:xfrm>
            <a:off x="5662246" y="4067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100000">
                <a:schemeClr val="accent2">
                  <a:lumMod val="75000"/>
                  <a:alpha val="50457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9"/>
            <a:ext cx="4062635" cy="2495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Balancing Your Practice, Your Clients, and Your Well-Being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44196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E7387C-1722-9346-83C5-4A53D78111E9}"/>
              </a:ext>
            </a:extLst>
          </p:cNvPr>
          <p:cNvSpPr/>
          <p:nvPr userDrawn="1"/>
        </p:nvSpPr>
        <p:spPr>
          <a:xfrm>
            <a:off x="0" y="0"/>
            <a:ext cx="12189384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100000">
                <a:schemeClr val="accent2">
                  <a:lumMod val="75000"/>
                  <a:alpha val="50457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68B91E-2482-8D42-BA53-377C9ED3C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7870" y="578193"/>
            <a:ext cx="834802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FA64EE-CD4A-004C-8C39-C10ADEC67E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47870" y="2277677"/>
            <a:ext cx="8447175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33BA40-2567-134E-9210-0915BF25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942" y="6187539"/>
            <a:ext cx="4302048" cy="2495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Balancing Your Practice, Your Clients, and Your Well-Being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C7FD6A-D42C-7A48-8AB3-34FDE6D87B07}"/>
              </a:ext>
            </a:extLst>
          </p:cNvPr>
          <p:cNvCxnSpPr>
            <a:cxnSpLocks/>
          </p:cNvCxnSpPr>
          <p:nvPr userDrawn="1"/>
        </p:nvCxnSpPr>
        <p:spPr>
          <a:xfrm>
            <a:off x="458032" y="6168360"/>
            <a:ext cx="468004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EE218FC-9B4C-C24A-B830-84D35FDB1D44}"/>
              </a:ext>
            </a:extLst>
          </p:cNvPr>
          <p:cNvSpPr/>
          <p:nvPr userDrawn="1"/>
        </p:nvSpPr>
        <p:spPr>
          <a:xfrm>
            <a:off x="1399143" y="0"/>
            <a:ext cx="99152" cy="2078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F54FA8-DFF3-BD4E-A9A6-DA99C5101950}"/>
              </a:ext>
            </a:extLst>
          </p:cNvPr>
          <p:cNvCxnSpPr>
            <a:cxnSpLocks/>
          </p:cNvCxnSpPr>
          <p:nvPr userDrawn="1"/>
        </p:nvCxnSpPr>
        <p:spPr>
          <a:xfrm>
            <a:off x="1498295" y="2178028"/>
            <a:ext cx="66811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B80939-A253-9345-AC9E-43F48503F9BB}"/>
              </a:ext>
            </a:extLst>
          </p:cNvPr>
          <p:cNvCxnSpPr>
            <a:cxnSpLocks/>
          </p:cNvCxnSpPr>
          <p:nvPr userDrawn="1"/>
        </p:nvCxnSpPr>
        <p:spPr>
          <a:xfrm>
            <a:off x="11850245" y="800959"/>
            <a:ext cx="106023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2E5126-9A45-D042-97CE-468C63758706}"/>
              </a:ext>
            </a:extLst>
          </p:cNvPr>
          <p:cNvCxnSpPr>
            <a:cxnSpLocks/>
          </p:cNvCxnSpPr>
          <p:nvPr userDrawn="1"/>
        </p:nvCxnSpPr>
        <p:spPr>
          <a:xfrm>
            <a:off x="12381770" y="6021324"/>
            <a:ext cx="0" cy="27889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439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37000">
                <a:schemeClr val="accent2">
                  <a:lumMod val="75000"/>
                  <a:alpha val="50148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820" y="504590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DIVIDER SLIDE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305008" y="789904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12273" y="2130968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44820" y="2241201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27"/>
                </a:schemeClr>
              </a:gs>
              <a:gs pos="100000">
                <a:schemeClr val="accent2">
                  <a:lumMod val="75000"/>
                  <a:alpha val="4999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accent2">
                  <a:lumMod val="75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venir Book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TWO 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000"/>
                </a:schemeClr>
              </a:gs>
              <a:gs pos="99000">
                <a:schemeClr val="accent2">
                  <a:lumMod val="75000"/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11/5/21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297"/>
                </a:schemeClr>
              </a:gs>
              <a:gs pos="99000">
                <a:schemeClr val="accent2">
                  <a:lumMod val="75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PICTURE WITH</a:t>
            </a:r>
            <a:br>
              <a:rPr lang="en-US" dirty="0"/>
            </a:br>
            <a:r>
              <a:rPr lang="en-US" dirty="0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PICTURE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CAPTION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11/5/21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11/5/21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11/5/21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11/5/21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11/5/21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CONTENT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11/5/21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98" r:id="rId12"/>
    <p:sldLayoutId id="2147483670" r:id="rId13"/>
    <p:sldLayoutId id="2147483667" r:id="rId14"/>
    <p:sldLayoutId id="2147483668" r:id="rId15"/>
    <p:sldLayoutId id="2147483671" r:id="rId16"/>
    <p:sldLayoutId id="2147483669" r:id="rId17"/>
    <p:sldLayoutId id="2147483653" r:id="rId18"/>
    <p:sldLayoutId id="2147483672" r:id="rId19"/>
    <p:sldLayoutId id="2147483673" r:id="rId20"/>
    <p:sldLayoutId id="2147483674" r:id="rId21"/>
    <p:sldLayoutId id="2147483676" r:id="rId22"/>
    <p:sldLayoutId id="2147483652" r:id="rId23"/>
    <p:sldLayoutId id="2147483677" r:id="rId24"/>
    <p:sldLayoutId id="2147483678" r:id="rId25"/>
    <p:sldLayoutId id="2147483679" r:id="rId26"/>
    <p:sldLayoutId id="2147483681" r:id="rId27"/>
    <p:sldLayoutId id="2147483654" r:id="rId28"/>
    <p:sldLayoutId id="2147483682" r:id="rId29"/>
    <p:sldLayoutId id="2147483683" r:id="rId30"/>
    <p:sldLayoutId id="2147483684" r:id="rId31"/>
    <p:sldLayoutId id="2147483685" r:id="rId32"/>
    <p:sldLayoutId id="2147483657" r:id="rId33"/>
    <p:sldLayoutId id="2147483686" r:id="rId34"/>
    <p:sldLayoutId id="2147483687" r:id="rId35"/>
    <p:sldLayoutId id="2147483688" r:id="rId36"/>
    <p:sldLayoutId id="2147483689" r:id="rId37"/>
    <p:sldLayoutId id="2147483656" r:id="rId38"/>
    <p:sldLayoutId id="2147483690" r:id="rId39"/>
    <p:sldLayoutId id="2147483691" r:id="rId40"/>
    <p:sldLayoutId id="2147483692" r:id="rId41"/>
    <p:sldLayoutId id="2147483697" r:id="rId42"/>
    <p:sldLayoutId id="2147483658" r:id="rId43"/>
    <p:sldLayoutId id="2147483693" r:id="rId44"/>
    <p:sldLayoutId id="2147483694" r:id="rId45"/>
    <p:sldLayoutId id="2147483695" r:id="rId46"/>
    <p:sldLayoutId id="2147483696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84EC0C-03DE-0846-A8E4-1041E517E95E}"/>
              </a:ext>
            </a:extLst>
          </p:cNvPr>
          <p:cNvSpPr/>
          <p:nvPr/>
        </p:nvSpPr>
        <p:spPr>
          <a:xfrm>
            <a:off x="-11017" y="5673686"/>
            <a:ext cx="12203017" cy="1206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491" y="2392435"/>
            <a:ext cx="9144000" cy="2073129"/>
          </a:xfrm>
        </p:spPr>
        <p:txBody>
          <a:bodyPr>
            <a:normAutofit/>
          </a:bodyPr>
          <a:lstStyle/>
          <a:p>
            <a:pPr algn="ctr"/>
            <a:r>
              <a:rPr lang="en-US" sz="11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BALANCING</a:t>
            </a:r>
            <a:br>
              <a:rPr lang="en-US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YOUR PRACTICE, YOUR CLIENTS, and YOUR WELL-BEING</a:t>
            </a:r>
            <a:endParaRPr lang="en-US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Light" panose="020B040202020302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5511" y="593906"/>
            <a:ext cx="8681156" cy="743168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Avenir Black" panose="02000503020000020003" pitchFamily="2" charset="0"/>
              </a:rPr>
              <a:t>WELLNESS IN IMMIGRATION PRACTICE</a:t>
            </a:r>
          </a:p>
          <a:p>
            <a:pPr algn="r"/>
            <a:r>
              <a:rPr lang="en-US" sz="1800" dirty="0"/>
              <a:t>November 18-21, 2021  |  Cabo San Lucas, Mexico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C33C0-DD00-934A-8CB5-05EFAFEF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9" y="5867480"/>
            <a:ext cx="3692484" cy="71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2D6AEF-8B25-2B41-A28B-2B3A6A0A4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011" y="5792907"/>
            <a:ext cx="2835910" cy="8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1770185"/>
            <a:ext cx="10515600" cy="2046703"/>
          </a:xfrm>
        </p:spPr>
        <p:txBody>
          <a:bodyPr>
            <a:normAutofit/>
          </a:bodyPr>
          <a:lstStyle/>
          <a:p>
            <a:r>
              <a:rPr lang="en-US" sz="6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DIFFICULT CLIENT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Balancing Your Practice, Your Clients, and Your Well-Being</a:t>
            </a:r>
          </a:p>
        </p:txBody>
      </p:sp>
    </p:spTree>
    <p:extLst>
      <p:ext uri="{BB962C8B-B14F-4D97-AF65-F5344CB8AC3E}">
        <p14:creationId xmlns:p14="http://schemas.microsoft.com/office/powerpoint/2010/main" val="8745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1" y="1104940"/>
            <a:ext cx="3639392" cy="1957751"/>
          </a:xfrm>
        </p:spPr>
        <p:txBody>
          <a:bodyPr anchor="b">
            <a:norm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THE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DIFFICULT 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CLIENT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573" y="785448"/>
            <a:ext cx="5927076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Is critical of every step and everyone working on his case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Is rude to the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Demands quick service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Is slow to pay or reminds you that he has paid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Will throw you under the bus without a though </a:t>
            </a:r>
          </a:p>
        </p:txBody>
      </p:sp>
    </p:spTree>
    <p:extLst>
      <p:ext uri="{BB962C8B-B14F-4D97-AF65-F5344CB8AC3E}">
        <p14:creationId xmlns:p14="http://schemas.microsoft.com/office/powerpoint/2010/main" val="4014365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1" y="1104940"/>
            <a:ext cx="3639392" cy="1957751"/>
          </a:xfrm>
        </p:spPr>
        <p:txBody>
          <a:bodyPr anchor="b">
            <a:norm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THE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DIFFICULT 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CLIENT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709" y="785448"/>
            <a:ext cx="5916058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Clients demand efficient service, and we should deliver within reason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Be willing to talk to client immediately when a crisis arises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Offer solutions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Long client relationships are based on trust, always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AE86C-80F3-6644-9F4F-4782C766D983}"/>
              </a:ext>
            </a:extLst>
          </p:cNvPr>
          <p:cNvSpPr txBox="1"/>
          <p:nvPr/>
        </p:nvSpPr>
        <p:spPr>
          <a:xfrm>
            <a:off x="153815" y="3795310"/>
            <a:ext cx="4255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venir Black" panose="02000503020000020003" pitchFamily="2" charset="0"/>
              </a:rPr>
              <a:t>HOW DO YOU HANDLE A DIFFICULT CLIENT?</a:t>
            </a:r>
          </a:p>
        </p:txBody>
      </p:sp>
    </p:spTree>
    <p:extLst>
      <p:ext uri="{BB962C8B-B14F-4D97-AF65-F5344CB8AC3E}">
        <p14:creationId xmlns:p14="http://schemas.microsoft.com/office/powerpoint/2010/main" val="120536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1770185"/>
            <a:ext cx="10515600" cy="2046703"/>
          </a:xfrm>
        </p:spPr>
        <p:txBody>
          <a:bodyPr>
            <a:normAutofit/>
          </a:bodyPr>
          <a:lstStyle/>
          <a:p>
            <a:r>
              <a:rPr lang="en-US" sz="6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WELL-BEING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Balancing Your Practice, Your Clients, and Your Well-Being</a:t>
            </a:r>
          </a:p>
        </p:txBody>
      </p:sp>
    </p:spTree>
    <p:extLst>
      <p:ext uri="{BB962C8B-B14F-4D97-AF65-F5344CB8AC3E}">
        <p14:creationId xmlns:p14="http://schemas.microsoft.com/office/powerpoint/2010/main" val="275726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8697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1" y="1104940"/>
            <a:ext cx="3639392" cy="1957751"/>
          </a:xfrm>
        </p:spPr>
        <p:txBody>
          <a:bodyPr anchor="b">
            <a:norm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OUR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WELL-BEING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742" y="781506"/>
            <a:ext cx="5905041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Taking Care of Ourselves – Mentally and Physically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Spend Time with Family and Friends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Exercise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Book, Trivia or Dinner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Try to have fun and disconnect from the office </a:t>
            </a:r>
          </a:p>
        </p:txBody>
      </p:sp>
    </p:spTree>
    <p:extLst>
      <p:ext uri="{BB962C8B-B14F-4D97-AF65-F5344CB8AC3E}">
        <p14:creationId xmlns:p14="http://schemas.microsoft.com/office/powerpoint/2010/main" val="124775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1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684EC0C-03DE-0846-A8E4-1041E517E95E}"/>
              </a:ext>
            </a:extLst>
          </p:cNvPr>
          <p:cNvSpPr/>
          <p:nvPr/>
        </p:nvSpPr>
        <p:spPr>
          <a:xfrm>
            <a:off x="-1" y="3944038"/>
            <a:ext cx="12192001" cy="29139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C33C0-DD00-934A-8CB5-05EFAFEF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09" y="4177445"/>
            <a:ext cx="3692484" cy="71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2D6AEF-8B25-2B41-A28B-2B3A6A0A4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881" y="4102871"/>
            <a:ext cx="2835910" cy="860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2F623-B9DE-E248-A651-B6625AFC0222}"/>
              </a:ext>
            </a:extLst>
          </p:cNvPr>
          <p:cNvSpPr txBox="1"/>
          <p:nvPr/>
        </p:nvSpPr>
        <p:spPr>
          <a:xfrm>
            <a:off x="7304183" y="5037892"/>
            <a:ext cx="38793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Beatriz Trillos-Ballerini 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Trillos Ballerini Law Firm, P.C. 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3000 Weslayan Street, Ste. 210 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Houston, Texas 77027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(713) 739-7272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54899-9B3D-E941-9B61-618206A942D0}"/>
              </a:ext>
            </a:extLst>
          </p:cNvPr>
          <p:cNvSpPr txBox="1"/>
          <p:nvPr/>
        </p:nvSpPr>
        <p:spPr>
          <a:xfrm>
            <a:off x="1530209" y="5037892"/>
            <a:ext cx="3879307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Silvia Graves 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Graves &amp; Graves, P.C. Attorneys and Counselors at Law 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5599 San Felipe Street, Ste. 500  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Houston, Texas 77056 </a:t>
            </a:r>
          </a:p>
          <a:p>
            <a:pPr algn="ctr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venir Book" panose="02000503020000020003" pitchFamily="2" charset="0"/>
              </a:rPr>
              <a:t>(713) 784-9204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20B3E738-E263-4441-ACC5-F31F60A64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791" y="2546047"/>
            <a:ext cx="9144000" cy="1397991"/>
          </a:xfrm>
        </p:spPr>
        <p:txBody>
          <a:bodyPr>
            <a:normAutofit/>
          </a:bodyPr>
          <a:lstStyle/>
          <a:p>
            <a:r>
              <a:rPr lang="en-US" sz="3600" dirty="0"/>
              <a:t>Keep Calm and </a:t>
            </a:r>
            <a:r>
              <a:rPr lang="en-US" sz="3600"/>
              <a:t>Carry On!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5429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1770185"/>
            <a:ext cx="10515600" cy="2046703"/>
          </a:xfrm>
        </p:spPr>
        <p:txBody>
          <a:bodyPr>
            <a:normAutofit/>
          </a:bodyPr>
          <a:lstStyle/>
          <a:p>
            <a:r>
              <a:rPr lang="en-US" sz="6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MANAGING YOUR IMMIGRATION PRACTICE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Balancing Your Practice, Your Clients, and Your Well-Being</a:t>
            </a:r>
          </a:p>
        </p:txBody>
      </p:sp>
    </p:spTree>
    <p:extLst>
      <p:ext uri="{BB962C8B-B14F-4D97-AF65-F5344CB8AC3E}">
        <p14:creationId xmlns:p14="http://schemas.microsoft.com/office/powerpoint/2010/main" val="319877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4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41" y="939685"/>
            <a:ext cx="3639392" cy="2100972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MANAGING YOUR IMMIGRATION PRACTICE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490" y="785448"/>
            <a:ext cx="5883006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Technology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Immigration Resources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Staff</a:t>
            </a:r>
            <a:r>
              <a:rPr lang="en-US" sz="2800" dirty="0"/>
              <a:t> – Hiring, Training, Maintaining, Peer and Supervisory Review, Value, Salary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4048338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4" y="939685"/>
            <a:ext cx="3639392" cy="2100972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MANAGING YOUR IMMIGRATION PRACTICE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8777" y="785448"/>
            <a:ext cx="5772838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Production</a:t>
            </a:r>
            <a:r>
              <a:rPr lang="en-US" sz="2800" dirty="0"/>
              <a:t> – Case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Marketing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Financial Responsibility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Keeping the Balance </a:t>
            </a:r>
            <a:r>
              <a:rPr lang="en-US" sz="2800" dirty="0"/>
              <a:t>between working efficiently, keeping the client happy, and being profitable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7675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1770185"/>
            <a:ext cx="10515600" cy="2046703"/>
          </a:xfrm>
        </p:spPr>
        <p:txBody>
          <a:bodyPr>
            <a:normAutofit/>
          </a:bodyPr>
          <a:lstStyle/>
          <a:p>
            <a:r>
              <a:rPr lang="en-US" sz="6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CLIENTS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Balancing Your Practice, Your Clients, and Your Well-Being</a:t>
            </a:r>
          </a:p>
        </p:txBody>
      </p:sp>
    </p:spTree>
    <p:extLst>
      <p:ext uri="{BB962C8B-B14F-4D97-AF65-F5344CB8AC3E}">
        <p14:creationId xmlns:p14="http://schemas.microsoft.com/office/powerpoint/2010/main" val="349884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0" t="-9000" r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1" y="1104940"/>
            <a:ext cx="3639392" cy="1957751"/>
          </a:xfrm>
        </p:spPr>
        <p:txBody>
          <a:bodyPr anchor="b">
            <a:norm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CLIENTS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708" y="785448"/>
            <a:ext cx="6301649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Evaluate short and long-term objectives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 importance of strategy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Communication and honesty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 Client must have a clear understanding and agreement with the legal strategy and throughout the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 Keep clients informed of the progress of the case. </a:t>
            </a:r>
          </a:p>
        </p:txBody>
      </p:sp>
    </p:spTree>
    <p:extLst>
      <p:ext uri="{BB962C8B-B14F-4D97-AF65-F5344CB8AC3E}">
        <p14:creationId xmlns:p14="http://schemas.microsoft.com/office/powerpoint/2010/main" val="901345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1" y="1104940"/>
            <a:ext cx="3639392" cy="1957751"/>
          </a:xfrm>
        </p:spPr>
        <p:txBody>
          <a:bodyPr anchor="b">
            <a:norm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CLIENTS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708" y="785448"/>
            <a:ext cx="6301649" cy="3572063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There are NO GUARANTEES for any legal process, no matter how sure we are that the client is eligible to obtain the benefit. Client must know and understand this concept.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Manage client expectations. </a:t>
            </a:r>
          </a:p>
        </p:txBody>
      </p:sp>
    </p:spTree>
    <p:extLst>
      <p:ext uri="{BB962C8B-B14F-4D97-AF65-F5344CB8AC3E}">
        <p14:creationId xmlns:p14="http://schemas.microsoft.com/office/powerpoint/2010/main" val="2534257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2EC5-0A20-4D63-B00B-DEB39889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1770185"/>
            <a:ext cx="10515600" cy="2046703"/>
          </a:xfrm>
        </p:spPr>
        <p:txBody>
          <a:bodyPr>
            <a:normAutofit/>
          </a:bodyPr>
          <a:lstStyle/>
          <a:p>
            <a:r>
              <a:rPr lang="en-US" sz="60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IDEAL CLIENT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AEA0E-0AD2-4431-A4BB-BA6FE0FB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Balancing Your Practice, Your Clients, and Your Well-Being</a:t>
            </a:r>
          </a:p>
        </p:txBody>
      </p:sp>
    </p:spTree>
    <p:extLst>
      <p:ext uri="{BB962C8B-B14F-4D97-AF65-F5344CB8AC3E}">
        <p14:creationId xmlns:p14="http://schemas.microsoft.com/office/powerpoint/2010/main" val="36386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56684A-6E29-6E44-B493-39FC8A870D47}"/>
              </a:ext>
            </a:extLst>
          </p:cNvPr>
          <p:cNvSpPr/>
          <p:nvPr/>
        </p:nvSpPr>
        <p:spPr>
          <a:xfrm>
            <a:off x="4512365" y="0"/>
            <a:ext cx="7679635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">
                <a:schemeClr val="accent2">
                  <a:lumMod val="50000"/>
                  <a:alpha val="6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7630069-AE1B-F74A-9A25-10EC4E2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01" y="1104940"/>
            <a:ext cx="3639392" cy="1957751"/>
          </a:xfrm>
        </p:spPr>
        <p:txBody>
          <a:bodyPr anchor="b">
            <a:norm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THE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IDEAL </a:t>
            </a:r>
            <a:b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</a:br>
            <a:r>
              <a:rPr lang="en-US" dirty="0">
                <a:gradFill>
                  <a:gsLst>
                    <a:gs pos="0">
                      <a:schemeClr val="tx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</a:gradFill>
              </a:rPr>
              <a:t>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C9DBE-59D5-6140-947E-C4971300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Balancing Your Practice, Your Clients, and Your Well-Being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AD2810-5F11-D248-A835-79AB05D4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726" y="785448"/>
            <a:ext cx="5916057" cy="5402090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Understands legal options and communicates professionally with you and your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Follows your recommendations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Provides documents timely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Does not keep information from you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Pays on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Does not complain or fault you for a negative government decision or request for additional evidence</a:t>
            </a:r>
          </a:p>
        </p:txBody>
      </p:sp>
    </p:spTree>
    <p:extLst>
      <p:ext uri="{BB962C8B-B14F-4D97-AF65-F5344CB8AC3E}">
        <p14:creationId xmlns:p14="http://schemas.microsoft.com/office/powerpoint/2010/main" val="1367844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4F5DC0-7B0F-411B-A0C5-A1B1D5EB3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42AFFF-C96F-4C05-9045-3240A5329EC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</TotalTime>
  <Words>531</Words>
  <Application>Microsoft Macintosh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Avenir Next LT Pro</vt:lpstr>
      <vt:lpstr>Avenir Black</vt:lpstr>
      <vt:lpstr>Calibri</vt:lpstr>
      <vt:lpstr>Arial</vt:lpstr>
      <vt:lpstr>Avenir Light</vt:lpstr>
      <vt:lpstr>Speak Pro</vt:lpstr>
      <vt:lpstr>Avenir Book</vt:lpstr>
      <vt:lpstr>Office Theme</vt:lpstr>
      <vt:lpstr>BALANCING YOUR PRACTICE, YOUR CLIENTS, and YOUR WELL-BEING</vt:lpstr>
      <vt:lpstr>MANAGING YOUR IMMIGRATION PRACTICE</vt:lpstr>
      <vt:lpstr>MANAGING YOUR IMMIGRATION PRACTICE</vt:lpstr>
      <vt:lpstr>MANAGING YOUR IMMIGRATION PRACTICE</vt:lpstr>
      <vt:lpstr>CLIENTS </vt:lpstr>
      <vt:lpstr>CLIENTS</vt:lpstr>
      <vt:lpstr>CLIENTS</vt:lpstr>
      <vt:lpstr>THE IDEAL CLIENT</vt:lpstr>
      <vt:lpstr>THE  IDEAL  CLIENT</vt:lpstr>
      <vt:lpstr>THE DIFFICULT CLIENT</vt:lpstr>
      <vt:lpstr>THE  DIFFICULT   CLIENT </vt:lpstr>
      <vt:lpstr>THE  DIFFICULT   CLIENT </vt:lpstr>
      <vt:lpstr>OUR WELL-BEING</vt:lpstr>
      <vt:lpstr>OUR  WELL-BEING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YOUR PRACTICE, YOUR CLIENTS, and YOUR WELL-BEING</dc:title>
  <dc:creator>Jesse Ochoa</dc:creator>
  <cp:lastModifiedBy>Beatriz T Ballerini</cp:lastModifiedBy>
  <cp:revision>15</cp:revision>
  <dcterms:created xsi:type="dcterms:W3CDTF">2021-11-03T15:35:16Z</dcterms:created>
  <dcterms:modified xsi:type="dcterms:W3CDTF">2021-11-05T14:56:16Z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