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31"/>
  </p:notesMasterIdLst>
  <p:handoutMasterIdLst>
    <p:handoutMasterId r:id="rId32"/>
  </p:handoutMasterIdLst>
  <p:sldIdLst>
    <p:sldId id="501" r:id="rId2"/>
    <p:sldId id="477" r:id="rId3"/>
    <p:sldId id="478" r:id="rId4"/>
    <p:sldId id="479" r:id="rId5"/>
    <p:sldId id="480" r:id="rId6"/>
    <p:sldId id="481" r:id="rId7"/>
    <p:sldId id="498" r:id="rId8"/>
    <p:sldId id="482" r:id="rId9"/>
    <p:sldId id="502" r:id="rId10"/>
    <p:sldId id="487" r:id="rId11"/>
    <p:sldId id="485" r:id="rId12"/>
    <p:sldId id="503" r:id="rId13"/>
    <p:sldId id="505" r:id="rId14"/>
    <p:sldId id="488" r:id="rId15"/>
    <p:sldId id="486" r:id="rId16"/>
    <p:sldId id="499" r:id="rId17"/>
    <p:sldId id="466" r:id="rId18"/>
    <p:sldId id="495" r:id="rId19"/>
    <p:sldId id="496" r:id="rId20"/>
    <p:sldId id="497" r:id="rId21"/>
    <p:sldId id="489" r:id="rId22"/>
    <p:sldId id="504" r:id="rId23"/>
    <p:sldId id="490" r:id="rId24"/>
    <p:sldId id="491" r:id="rId25"/>
    <p:sldId id="507" r:id="rId26"/>
    <p:sldId id="474" r:id="rId27"/>
    <p:sldId id="500" r:id="rId28"/>
    <p:sldId id="506" r:id="rId29"/>
    <p:sldId id="459" r:id="rId30"/>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79BA44"/>
    <a:srgbClr val="78BB43"/>
    <a:srgbClr val="008000"/>
    <a:srgbClr val="414141"/>
    <a:srgbClr val="78BB1B"/>
    <a:srgbClr val="89BB6A"/>
    <a:srgbClr val="B1D69C"/>
    <a:srgbClr val="77BC1F"/>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8F09B8-648A-44CB-A49C-1AB834342046}" v="85" dt="2021-11-10T01:33:41.2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89860" autoAdjust="0"/>
  </p:normalViewPr>
  <p:slideViewPr>
    <p:cSldViewPr>
      <p:cViewPr varScale="1">
        <p:scale>
          <a:sx n="60" d="100"/>
          <a:sy n="60" d="100"/>
        </p:scale>
        <p:origin x="1412" y="44"/>
      </p:cViewPr>
      <p:guideLst>
        <p:guide orient="horz" pos="2160"/>
        <p:guide pos="2880"/>
      </p:guideLst>
    </p:cSldViewPr>
  </p:slideViewPr>
  <p:notesTextViewPr>
    <p:cViewPr>
      <p:scale>
        <a:sx n="1" d="1"/>
        <a:sy n="1" d="1"/>
      </p:scale>
      <p:origin x="0" y="0"/>
    </p:cViewPr>
  </p:notesTextViewPr>
  <p:sorterViewPr>
    <p:cViewPr>
      <p:scale>
        <a:sx n="100" d="100"/>
        <a:sy n="100" d="100"/>
      </p:scale>
      <p:origin x="0" y="-2716"/>
    </p:cViewPr>
  </p:sorterViewPr>
  <p:notesViewPr>
    <p:cSldViewPr>
      <p:cViewPr varScale="1">
        <p:scale>
          <a:sx n="82" d="100"/>
          <a:sy n="82" d="100"/>
        </p:scale>
        <p:origin x="-1992" y="-7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3149" tIns="46574" rIns="93149" bIns="46574" rtlCol="0"/>
          <a:lstStyle>
            <a:lvl1pPr algn="l">
              <a:defRPr sz="1200"/>
            </a:lvl1pPr>
          </a:lstStyle>
          <a:p>
            <a:endParaRPr lang="en-US"/>
          </a:p>
        </p:txBody>
      </p:sp>
      <p:sp>
        <p:nvSpPr>
          <p:cNvPr id="3" name="Date Placeholder 2"/>
          <p:cNvSpPr>
            <a:spLocks noGrp="1"/>
          </p:cNvSpPr>
          <p:nvPr>
            <p:ph type="dt" sz="quarter" idx="1"/>
          </p:nvPr>
        </p:nvSpPr>
        <p:spPr>
          <a:xfrm>
            <a:off x="4023095" y="0"/>
            <a:ext cx="3077739" cy="469424"/>
          </a:xfrm>
          <a:prstGeom prst="rect">
            <a:avLst/>
          </a:prstGeom>
        </p:spPr>
        <p:txBody>
          <a:bodyPr vert="horz" lIns="93149" tIns="46574" rIns="93149" bIns="46574" rtlCol="0"/>
          <a:lstStyle>
            <a:lvl1pPr algn="r">
              <a:defRPr sz="1200"/>
            </a:lvl1pPr>
          </a:lstStyle>
          <a:p>
            <a:endParaRPr lang="en-US"/>
          </a:p>
        </p:txBody>
      </p:sp>
      <p:sp>
        <p:nvSpPr>
          <p:cNvPr id="4" name="Footer Placeholder 3"/>
          <p:cNvSpPr>
            <a:spLocks noGrp="1"/>
          </p:cNvSpPr>
          <p:nvPr>
            <p:ph type="ftr" sz="quarter" idx="2"/>
          </p:nvPr>
        </p:nvSpPr>
        <p:spPr>
          <a:xfrm>
            <a:off x="1" y="8917422"/>
            <a:ext cx="3077739" cy="469424"/>
          </a:xfrm>
          <a:prstGeom prst="rect">
            <a:avLst/>
          </a:prstGeom>
        </p:spPr>
        <p:txBody>
          <a:bodyPr vert="horz" lIns="93149" tIns="46574" rIns="93149" bIns="46574" rtlCol="0" anchor="b"/>
          <a:lstStyle>
            <a:lvl1pPr algn="l">
              <a:defRPr sz="1200"/>
            </a:lvl1pPr>
          </a:lstStyle>
          <a:p>
            <a:endParaRPr lang="en-US"/>
          </a:p>
        </p:txBody>
      </p:sp>
      <p:sp>
        <p:nvSpPr>
          <p:cNvPr id="5" name="Slide Number Placeholder 4"/>
          <p:cNvSpPr>
            <a:spLocks noGrp="1"/>
          </p:cNvSpPr>
          <p:nvPr>
            <p:ph type="sldNum" sz="quarter" idx="3"/>
          </p:nvPr>
        </p:nvSpPr>
        <p:spPr>
          <a:xfrm>
            <a:off x="4023095" y="8917422"/>
            <a:ext cx="3077739" cy="469424"/>
          </a:xfrm>
          <a:prstGeom prst="rect">
            <a:avLst/>
          </a:prstGeom>
        </p:spPr>
        <p:txBody>
          <a:bodyPr vert="horz" lIns="93149" tIns="46574" rIns="93149" bIns="46574" rtlCol="0" anchor="b"/>
          <a:lstStyle>
            <a:lvl1pPr algn="r">
              <a:defRPr sz="1200"/>
            </a:lvl1pPr>
          </a:lstStyle>
          <a:p>
            <a:fld id="{5FF9360A-7C2C-4974-8382-2EB5A9B3DB47}" type="slidenum">
              <a:rPr lang="en-US" smtClean="0"/>
              <a:t>‹#›</a:t>
            </a:fld>
            <a:endParaRPr lang="en-US"/>
          </a:p>
        </p:txBody>
      </p:sp>
    </p:spTree>
    <p:extLst>
      <p:ext uri="{BB962C8B-B14F-4D97-AF65-F5344CB8AC3E}">
        <p14:creationId xmlns:p14="http://schemas.microsoft.com/office/powerpoint/2010/main" val="370582405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745"/>
          </a:xfrm>
          <a:prstGeom prst="rect">
            <a:avLst/>
          </a:prstGeom>
        </p:spPr>
        <p:txBody>
          <a:bodyPr vert="horz" lIns="93149" tIns="46574" rIns="93149" bIns="46574" rtlCol="0"/>
          <a:lstStyle>
            <a:lvl1pPr algn="l">
              <a:defRPr sz="1200"/>
            </a:lvl1pPr>
          </a:lstStyle>
          <a:p>
            <a:endParaRPr lang="en-US"/>
          </a:p>
        </p:txBody>
      </p:sp>
      <p:sp>
        <p:nvSpPr>
          <p:cNvPr id="3" name="Date Placeholder 2"/>
          <p:cNvSpPr>
            <a:spLocks noGrp="1"/>
          </p:cNvSpPr>
          <p:nvPr>
            <p:ph type="dt" idx="1"/>
          </p:nvPr>
        </p:nvSpPr>
        <p:spPr>
          <a:xfrm>
            <a:off x="4023095" y="0"/>
            <a:ext cx="3077739" cy="469745"/>
          </a:xfrm>
          <a:prstGeom prst="rect">
            <a:avLst/>
          </a:prstGeom>
        </p:spPr>
        <p:txBody>
          <a:bodyPr vert="horz" lIns="93149" tIns="46574" rIns="93149" bIns="46574" rtlCol="0"/>
          <a:lstStyle>
            <a:lvl1pPr algn="r">
              <a:defRPr sz="1200"/>
            </a:lvl1pPr>
          </a:lstStyle>
          <a:p>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49" tIns="46574" rIns="93149" bIns="46574" rtlCol="0" anchor="ctr"/>
          <a:lstStyle/>
          <a:p>
            <a:endParaRPr lang="en-US"/>
          </a:p>
        </p:txBody>
      </p:sp>
      <p:sp>
        <p:nvSpPr>
          <p:cNvPr id="5" name="Notes Placeholder 4"/>
          <p:cNvSpPr>
            <a:spLocks noGrp="1"/>
          </p:cNvSpPr>
          <p:nvPr>
            <p:ph type="body" sz="quarter" idx="3"/>
          </p:nvPr>
        </p:nvSpPr>
        <p:spPr>
          <a:xfrm>
            <a:off x="710249" y="4460170"/>
            <a:ext cx="5681980" cy="4224494"/>
          </a:xfrm>
          <a:prstGeom prst="rect">
            <a:avLst/>
          </a:prstGeom>
        </p:spPr>
        <p:txBody>
          <a:bodyPr vert="horz" lIns="93149" tIns="46574" rIns="93149" bIns="4657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127"/>
            <a:ext cx="3077739" cy="469745"/>
          </a:xfrm>
          <a:prstGeom prst="rect">
            <a:avLst/>
          </a:prstGeom>
        </p:spPr>
        <p:txBody>
          <a:bodyPr vert="horz" lIns="93149" tIns="46574" rIns="93149" bIns="46574" rtlCol="0" anchor="b"/>
          <a:lstStyle>
            <a:lvl1pPr algn="l">
              <a:defRPr sz="1200"/>
            </a:lvl1pPr>
          </a:lstStyle>
          <a:p>
            <a:endParaRPr lang="en-US"/>
          </a:p>
        </p:txBody>
      </p:sp>
      <p:sp>
        <p:nvSpPr>
          <p:cNvPr id="7" name="Slide Number Placeholder 6"/>
          <p:cNvSpPr>
            <a:spLocks noGrp="1"/>
          </p:cNvSpPr>
          <p:nvPr>
            <p:ph type="sldNum" sz="quarter" idx="5"/>
          </p:nvPr>
        </p:nvSpPr>
        <p:spPr>
          <a:xfrm>
            <a:off x="4023095" y="8917127"/>
            <a:ext cx="3077739" cy="469745"/>
          </a:xfrm>
          <a:prstGeom prst="rect">
            <a:avLst/>
          </a:prstGeom>
        </p:spPr>
        <p:txBody>
          <a:bodyPr vert="horz" lIns="93149" tIns="46574" rIns="93149" bIns="46574" rtlCol="0" anchor="b"/>
          <a:lstStyle>
            <a:lvl1pPr algn="r">
              <a:defRPr sz="1200"/>
            </a:lvl1pPr>
          </a:lstStyle>
          <a:p>
            <a:fld id="{AB619CEF-64FF-446E-A377-F047837736F1}" type="slidenum">
              <a:rPr lang="en-US" smtClean="0"/>
              <a:t>‹#›</a:t>
            </a:fld>
            <a:endParaRPr lang="en-US"/>
          </a:p>
        </p:txBody>
      </p:sp>
    </p:spTree>
    <p:extLst>
      <p:ext uri="{BB962C8B-B14F-4D97-AF65-F5344CB8AC3E}">
        <p14:creationId xmlns:p14="http://schemas.microsoft.com/office/powerpoint/2010/main" val="197961349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AB619CEF-64FF-446E-A377-F047837736F1}" type="slidenum">
              <a:rPr lang="en-US" smtClean="0"/>
              <a:t>6</a:t>
            </a:fld>
            <a:endParaRPr lang="en-US"/>
          </a:p>
        </p:txBody>
      </p:sp>
    </p:spTree>
    <p:extLst>
      <p:ext uri="{BB962C8B-B14F-4D97-AF65-F5344CB8AC3E}">
        <p14:creationId xmlns:p14="http://schemas.microsoft.com/office/powerpoint/2010/main" val="42490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6831" indent="-291089" eaLnBrk="0" hangingPunct="0">
              <a:defRPr>
                <a:solidFill>
                  <a:schemeClr val="tx1"/>
                </a:solidFill>
                <a:latin typeface="Arial" charset="0"/>
              </a:defRPr>
            </a:lvl2pPr>
            <a:lvl3pPr marL="1164354" indent="-232871" eaLnBrk="0" hangingPunct="0">
              <a:defRPr>
                <a:solidFill>
                  <a:schemeClr val="tx1"/>
                </a:solidFill>
                <a:latin typeface="Arial" charset="0"/>
              </a:defRPr>
            </a:lvl3pPr>
            <a:lvl4pPr marL="1630096" indent="-232871" eaLnBrk="0" hangingPunct="0">
              <a:defRPr>
                <a:solidFill>
                  <a:schemeClr val="tx1"/>
                </a:solidFill>
                <a:latin typeface="Arial" charset="0"/>
              </a:defRPr>
            </a:lvl4pPr>
            <a:lvl5pPr marL="2095838" indent="-232871" eaLnBrk="0" hangingPunct="0">
              <a:defRPr>
                <a:solidFill>
                  <a:schemeClr val="tx1"/>
                </a:solidFill>
                <a:latin typeface="Arial" charset="0"/>
              </a:defRPr>
            </a:lvl5pPr>
            <a:lvl6pPr marL="2561580" indent="-232871" eaLnBrk="0" fontAlgn="base" hangingPunct="0">
              <a:spcBef>
                <a:spcPct val="0"/>
              </a:spcBef>
              <a:spcAft>
                <a:spcPct val="0"/>
              </a:spcAft>
              <a:defRPr>
                <a:solidFill>
                  <a:schemeClr val="tx1"/>
                </a:solidFill>
                <a:latin typeface="Arial" charset="0"/>
              </a:defRPr>
            </a:lvl6pPr>
            <a:lvl7pPr marL="3027321" indent="-232871" eaLnBrk="0" fontAlgn="base" hangingPunct="0">
              <a:spcBef>
                <a:spcPct val="0"/>
              </a:spcBef>
              <a:spcAft>
                <a:spcPct val="0"/>
              </a:spcAft>
              <a:defRPr>
                <a:solidFill>
                  <a:schemeClr val="tx1"/>
                </a:solidFill>
                <a:latin typeface="Arial" charset="0"/>
              </a:defRPr>
            </a:lvl7pPr>
            <a:lvl8pPr marL="3493064" indent="-232871" eaLnBrk="0" fontAlgn="base" hangingPunct="0">
              <a:spcBef>
                <a:spcPct val="0"/>
              </a:spcBef>
              <a:spcAft>
                <a:spcPct val="0"/>
              </a:spcAft>
              <a:defRPr>
                <a:solidFill>
                  <a:schemeClr val="tx1"/>
                </a:solidFill>
                <a:latin typeface="Arial" charset="0"/>
              </a:defRPr>
            </a:lvl8pPr>
            <a:lvl9pPr marL="3958806" indent="-232871" eaLnBrk="0" fontAlgn="base" hangingPunct="0">
              <a:spcBef>
                <a:spcPct val="0"/>
              </a:spcBef>
              <a:spcAft>
                <a:spcPct val="0"/>
              </a:spcAft>
              <a:defRPr>
                <a:solidFill>
                  <a:schemeClr val="tx1"/>
                </a:solidFill>
                <a:latin typeface="Arial" charset="0"/>
              </a:defRPr>
            </a:lvl9pPr>
          </a:lstStyle>
          <a:p>
            <a:pPr eaLnBrk="1" hangingPunct="1"/>
            <a:fld id="{15B9E54B-D5BC-4A97-B403-231AE4E63A5B}" type="slidenum">
              <a:rPr lang="en-US" smtClean="0"/>
              <a:pPr eaLnBrk="1" hangingPunct="1"/>
              <a:t>29</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10249" y="4459527"/>
            <a:ext cx="5681980" cy="4224814"/>
          </a:xfrm>
          <a:noFill/>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91734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E45069-0B12-4AEC-B13D-C5621B67CBBD}" type="datetimeFigureOut">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186011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229135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E3353-72A8-4937-838D-35627F7B3026}"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453895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2155309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3E45069-0B12-4AEC-B13D-C5621B67CBBD}" type="datetimeFigureOut">
              <a:rPr lang="en-US" smtClean="0"/>
              <a:t>11/18/2021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785173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3E45069-0B12-4AEC-B13D-C5621B67CBBD}" type="datetimeFigureOut">
              <a:rPr lang="en-US" smtClean="0"/>
              <a:t>11/18/2021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3671152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1769687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759634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290788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301026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E45069-0B12-4AEC-B13D-C5621B67CBBD}" type="datetimeFigureOut">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218055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E45069-0B12-4AEC-B13D-C5621B67CBBD}" type="datetimeFigureOut">
              <a:rPr lang="en-US" smtClean="0"/>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213189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217750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242899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3E45069-0B12-4AEC-B13D-C5621B67CBBD}" type="datetimeFigureOut">
              <a:rPr lang="en-US" smtClean="0"/>
              <a:t>11/18/2021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309708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E45069-0B12-4AEC-B13D-C5621B67CBBD}" type="datetimeFigureOut">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3353-72A8-4937-838D-35627F7B3026}" type="slidenum">
              <a:rPr lang="en-US" smtClean="0"/>
              <a:t>‹#›</a:t>
            </a:fld>
            <a:endParaRPr lang="en-US"/>
          </a:p>
        </p:txBody>
      </p:sp>
    </p:spTree>
    <p:extLst>
      <p:ext uri="{BB962C8B-B14F-4D97-AF65-F5344CB8AC3E}">
        <p14:creationId xmlns:p14="http://schemas.microsoft.com/office/powerpoint/2010/main" val="212333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3E45069-0B12-4AEC-B13D-C5621B67CBBD}" type="datetimeFigureOut">
              <a:rPr lang="en-US" smtClean="0"/>
              <a:t>11/18/2021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67E3353-72A8-4937-838D-35627F7B3026}" type="slidenum">
              <a:rPr lang="en-US" smtClean="0"/>
              <a:t>‹#›</a:t>
            </a:fld>
            <a:endParaRPr lang="en-US"/>
          </a:p>
        </p:txBody>
      </p:sp>
    </p:spTree>
    <p:extLst>
      <p:ext uri="{BB962C8B-B14F-4D97-AF65-F5344CB8AC3E}">
        <p14:creationId xmlns:p14="http://schemas.microsoft.com/office/powerpoint/2010/main" val="4276651777"/>
      </p:ext>
    </p:extLst>
  </p:cSld>
  <p:clrMap bg1="dk1" tx1="lt1" bg2="dk2" tx2="lt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 id="2147483830" r:id="rId16"/>
    <p:sldLayoutId id="214748383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okbar.org/members/LawyersHelpingLawyers.aspx" TargetMode="External"/><Relationship Id="rId2" Type="http://schemas.openxmlformats.org/officeDocument/2006/relationships/hyperlink" Target="http://www.nmbar.org/Nmstatebar/For_Members/Lawyers_Judges_Assistance/Lawyers_Judges_Assistance.aspx" TargetMode="External"/><Relationship Id="rId1" Type="http://schemas.openxmlformats.org/officeDocument/2006/relationships/slideLayout" Target="../slideLayouts/slideLayout2.xml"/><Relationship Id="rId6" Type="http://schemas.openxmlformats.org/officeDocument/2006/relationships/hyperlink" Target="https://www.aila.org/practice/self-care-center/lawyer-assistance-programs-directory" TargetMode="External"/><Relationship Id="rId5" Type="http://schemas.openxmlformats.org/officeDocument/2006/relationships/hyperlink" Target="mailto:bree.buchanan@texasbar.com" TargetMode="External"/><Relationship Id="rId4" Type="http://schemas.openxmlformats.org/officeDocument/2006/relationships/hyperlink" Target="https://www.tlaphelps.or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aila.org/practice/ethics/ethics-by-state" TargetMode="External"/><Relationship Id="rId2" Type="http://schemas.openxmlformats.org/officeDocument/2006/relationships/hyperlink" Target="https://www.aila.org/practice/ethics/compendiu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aila.org/practice/management/tips/2021/addressing-burnout-plus-well-being-resource" TargetMode="External"/><Relationship Id="rId2" Type="http://schemas.openxmlformats.org/officeDocument/2006/relationships/hyperlink" Target="https://www.aila.org/practice/lawyer-well-being-center" TargetMode="External"/><Relationship Id="rId1" Type="http://schemas.openxmlformats.org/officeDocument/2006/relationships/slideLayout" Target="../slideLayouts/slideLayout2.xml"/><Relationship Id="rId6" Type="http://schemas.openxmlformats.org/officeDocument/2006/relationships/hyperlink" Target="https://www.aila.org/practice/ethics/compendium" TargetMode="External"/><Relationship Id="rId5" Type="http://schemas.openxmlformats.org/officeDocument/2006/relationships/hyperlink" Target="https://agora.aila.org/product/detail/4944" TargetMode="External"/><Relationship Id="rId4" Type="http://schemas.openxmlformats.org/officeDocument/2006/relationships/hyperlink" Target="https://digitalcommons.law.udc.edu/cgi/viewcontent.cgi?article=1030&amp;context=fac_journal_article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cdc.gov/alcohol/faqs.htm#:~:text=According%20to%20the%20Dietary%20Guidelines,women%2C%20when%20alcohol%20is%20consumed" TargetMode="External"/><Relationship Id="rId2" Type="http://schemas.openxmlformats.org/officeDocument/2006/relationships/hyperlink" Target="https://www.hsph.harvard.edu/nutritionsource/healthy-drinks/drinks-to-consume-in-moderation/alcohol-full-story/" TargetMode="External"/><Relationship Id="rId1" Type="http://schemas.openxmlformats.org/officeDocument/2006/relationships/slideLayout" Target="../slideLayouts/slideLayout2.xml"/><Relationship Id="rId6" Type="http://schemas.openxmlformats.org/officeDocument/2006/relationships/hyperlink" Target="https://www.vitaminchealing.com/shop" TargetMode="External"/><Relationship Id="rId5" Type="http://schemas.openxmlformats.org/officeDocument/2006/relationships/hyperlink" Target="https://www.mayoclinic.org/healthy-lifestyle/adult-health/in-depth/burnout/art-20046642" TargetMode="External"/><Relationship Id="rId4" Type="http://schemas.openxmlformats.org/officeDocument/2006/relationships/hyperlink" Target="https://store.hbr.org/product/hbr-guide-to-beating-burnout/10406"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experts.umn.edu/en/publications/the-resilient-practitioner-burnout-and-compassion-fatigue-prevent" TargetMode="External"/><Relationship Id="rId2" Type="http://schemas.openxmlformats.org/officeDocument/2006/relationships/hyperlink" Target="https://calio.org/wp-content/uploads/2020/04/Professional-burnout-vicarious-trauma-secondary-stress-and-compassion-fatigue-A-review-of-theoretical-terms-risk-factors-and-preventive-methods-for-clinicians-and-researchers.pdf" TargetMode="External"/><Relationship Id="rId1" Type="http://schemas.openxmlformats.org/officeDocument/2006/relationships/slideLayout" Target="../slideLayouts/slideLayout2.xml"/><Relationship Id="rId5" Type="http://schemas.openxmlformats.org/officeDocument/2006/relationships/hyperlink" Target="https://www.amazon.com/Why-We-Sleep-Unlocking-Dreams/dp/1501144316" TargetMode="External"/><Relationship Id="rId4" Type="http://schemas.openxmlformats.org/officeDocument/2006/relationships/hyperlink" Target="https://store.hbr.org/product/hbr-guide-to-beating-burnout/10406"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27E67-6C02-402A-BADF-50655E35E68A}"/>
              </a:ext>
            </a:extLst>
          </p:cNvPr>
          <p:cNvSpPr>
            <a:spLocks noGrp="1"/>
          </p:cNvSpPr>
          <p:nvPr>
            <p:ph type="ctrTitle"/>
          </p:nvPr>
        </p:nvSpPr>
        <p:spPr>
          <a:xfrm>
            <a:off x="685800" y="381000"/>
            <a:ext cx="7772400" cy="3219451"/>
          </a:xfrm>
        </p:spPr>
        <p:txBody>
          <a:bodyPr>
            <a:normAutofit fontScale="90000"/>
          </a:bodyPr>
          <a:lstStyle/>
          <a:p>
            <a:br>
              <a:rPr lang="en-US" dirty="0">
                <a:latin typeface="Elephant" panose="02020904090505020303" pitchFamily="18" charset="0"/>
              </a:rPr>
            </a:br>
            <a:br>
              <a:rPr lang="en-US" dirty="0">
                <a:latin typeface="Elephant" panose="02020904090505020303" pitchFamily="18" charset="0"/>
              </a:rPr>
            </a:br>
            <a:r>
              <a:rPr lang="en-US" sz="6000" b="1" dirty="0">
                <a:effectLst>
                  <a:outerShdw blurRad="38100" dist="38100" dir="2700000" algn="tl">
                    <a:srgbClr val="000000">
                      <a:alpha val="43137"/>
                    </a:srgbClr>
                  </a:outerShdw>
                </a:effectLst>
                <a:latin typeface="Seaford Display" panose="00000500000000000000" pitchFamily="2" charset="0"/>
                <a:cs typeface="Sakkal Majalla" panose="020B0604020202020204" pitchFamily="2" charset="-78"/>
              </a:rPr>
              <a:t>WAYS OUT OF THE WILDERNESS: MANAGING STRESS AND TRAUMA</a:t>
            </a:r>
            <a:endParaRPr lang="en-US" sz="5300" dirty="0">
              <a:latin typeface="Elephant" panose="02020904090505020303" pitchFamily="18" charset="0"/>
            </a:endParaRPr>
          </a:p>
        </p:txBody>
      </p:sp>
      <p:sp>
        <p:nvSpPr>
          <p:cNvPr id="3" name="Subtitle 2">
            <a:extLst>
              <a:ext uri="{FF2B5EF4-FFF2-40B4-BE49-F238E27FC236}">
                <a16:creationId xmlns:a16="http://schemas.microsoft.com/office/drawing/2014/main" id="{902F31D9-670D-4129-9D96-DECCB7013473}"/>
              </a:ext>
            </a:extLst>
          </p:cNvPr>
          <p:cNvSpPr>
            <a:spLocks noGrp="1"/>
          </p:cNvSpPr>
          <p:nvPr>
            <p:ph type="subTitle" idx="1"/>
          </p:nvPr>
        </p:nvSpPr>
        <p:spPr>
          <a:xfrm>
            <a:off x="1371600" y="3886200"/>
            <a:ext cx="6400800" cy="2590800"/>
          </a:xfrm>
        </p:spPr>
        <p:txBody>
          <a:bodyPr/>
          <a:lstStyle/>
          <a:p>
            <a:r>
              <a:rPr lang="en-US" dirty="0" err="1"/>
              <a:t>Olsa</a:t>
            </a:r>
            <a:r>
              <a:rPr lang="en-US" dirty="0"/>
              <a:t> </a:t>
            </a:r>
            <a:r>
              <a:rPr lang="en-US" dirty="0" err="1"/>
              <a:t>Alikaj</a:t>
            </a:r>
            <a:r>
              <a:rPr lang="en-US" dirty="0"/>
              <a:t>-Cano</a:t>
            </a:r>
          </a:p>
          <a:p>
            <a:r>
              <a:rPr lang="en-US" sz="2400" dirty="0"/>
              <a:t>Olsa@canoimmigration.com</a:t>
            </a:r>
          </a:p>
          <a:p>
            <a:endParaRPr lang="en-US" sz="1400" dirty="0"/>
          </a:p>
          <a:p>
            <a:r>
              <a:rPr lang="en-US" dirty="0"/>
              <a:t>Lynn Calder</a:t>
            </a:r>
          </a:p>
          <a:p>
            <a:r>
              <a:rPr lang="en-US" sz="2400" dirty="0" err="1"/>
              <a:t>lcalder@allen-pinnix.com</a:t>
            </a:r>
            <a:endParaRPr lang="en-US" sz="2400" dirty="0"/>
          </a:p>
        </p:txBody>
      </p:sp>
    </p:spTree>
    <p:extLst>
      <p:ext uri="{BB962C8B-B14F-4D97-AF65-F5344CB8AC3E}">
        <p14:creationId xmlns:p14="http://schemas.microsoft.com/office/powerpoint/2010/main" val="53780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CA0-3BAD-43DF-A97E-872CEED39DDE}"/>
              </a:ext>
            </a:extLst>
          </p:cNvPr>
          <p:cNvSpPr>
            <a:spLocks noGrp="1"/>
          </p:cNvSpPr>
          <p:nvPr>
            <p:ph type="title"/>
          </p:nvPr>
        </p:nvSpPr>
        <p:spPr>
          <a:xfrm>
            <a:off x="484710" y="228600"/>
            <a:ext cx="7055380" cy="1400530"/>
          </a:xfrm>
        </p:spPr>
        <p:txBody>
          <a:bodyPr>
            <a:normAutofit fontScale="90000"/>
          </a:bodyPr>
          <a:lstStyle/>
          <a:p>
            <a:r>
              <a:rPr lang="en-US" b="1" dirty="0"/>
              <a:t>YOU HAVE AN ETHICAL DUTY TO TAKE CARE OF YOURSELF!</a:t>
            </a:r>
          </a:p>
        </p:txBody>
      </p:sp>
      <p:sp>
        <p:nvSpPr>
          <p:cNvPr id="3" name="Content Placeholder 2">
            <a:extLst>
              <a:ext uri="{FF2B5EF4-FFF2-40B4-BE49-F238E27FC236}">
                <a16:creationId xmlns:a16="http://schemas.microsoft.com/office/drawing/2014/main" id="{6C4564C5-ABD0-4AB9-8E53-A868EC528FDB}"/>
              </a:ext>
            </a:extLst>
          </p:cNvPr>
          <p:cNvSpPr>
            <a:spLocks noGrp="1"/>
          </p:cNvSpPr>
          <p:nvPr>
            <p:ph idx="1"/>
          </p:nvPr>
        </p:nvSpPr>
        <p:spPr>
          <a:xfrm>
            <a:off x="457200" y="1828800"/>
            <a:ext cx="8229600" cy="4648200"/>
          </a:xfrm>
        </p:spPr>
        <p:txBody>
          <a:bodyPr>
            <a:normAutofit/>
          </a:bodyPr>
          <a:lstStyle/>
          <a:p>
            <a:r>
              <a:rPr lang="en-US" dirty="0"/>
              <a:t>Rule 1.1 - Competent Representation</a:t>
            </a:r>
          </a:p>
          <a:p>
            <a:r>
              <a:rPr lang="en-US" dirty="0"/>
              <a:t>Rule 1.3 - Diligent Representation</a:t>
            </a:r>
          </a:p>
          <a:p>
            <a:r>
              <a:rPr lang="en-US" dirty="0"/>
              <a:t>Rule 1.4 - Communicate With Client</a:t>
            </a:r>
          </a:p>
          <a:p>
            <a:r>
              <a:rPr lang="en-US" dirty="0"/>
              <a:t>Rule 1.5 - Reasonable Fees</a:t>
            </a:r>
          </a:p>
          <a:p>
            <a:r>
              <a:rPr lang="en-US" dirty="0"/>
              <a:t>Rule 3.3 - Candor Toward the Tribunal</a:t>
            </a:r>
          </a:p>
          <a:p>
            <a:r>
              <a:rPr lang="en-US" dirty="0"/>
              <a:t>Rule 4.1 - Truthfulness in Statements to Others</a:t>
            </a:r>
          </a:p>
          <a:p>
            <a:r>
              <a:rPr lang="en-US" dirty="0"/>
              <a:t>Rule 5.3 - Responsibilities Regarding Non-Lawyer Assistants</a:t>
            </a:r>
          </a:p>
          <a:p>
            <a:r>
              <a:rPr lang="en-US" dirty="0"/>
              <a:t>Rule 8.4 - Maintaining the Integrity of the Profession</a:t>
            </a:r>
          </a:p>
        </p:txBody>
      </p:sp>
    </p:spTree>
    <p:extLst>
      <p:ext uri="{BB962C8B-B14F-4D97-AF65-F5344CB8AC3E}">
        <p14:creationId xmlns:p14="http://schemas.microsoft.com/office/powerpoint/2010/main" val="1551481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AD777-9485-4076-B811-CEFD996BF4C0}"/>
              </a:ext>
            </a:extLst>
          </p:cNvPr>
          <p:cNvSpPr>
            <a:spLocks noGrp="1"/>
          </p:cNvSpPr>
          <p:nvPr>
            <p:ph type="title"/>
          </p:nvPr>
        </p:nvSpPr>
        <p:spPr>
          <a:xfrm>
            <a:off x="457200" y="76200"/>
            <a:ext cx="8229600" cy="1066800"/>
          </a:xfrm>
        </p:spPr>
        <p:txBody>
          <a:bodyPr>
            <a:normAutofit/>
          </a:bodyPr>
          <a:lstStyle/>
          <a:p>
            <a:r>
              <a:rPr lang="en-US" sz="4000" b="1" dirty="0"/>
              <a:t>SELF CARE STRATEGIES</a:t>
            </a:r>
          </a:p>
        </p:txBody>
      </p:sp>
      <p:sp>
        <p:nvSpPr>
          <p:cNvPr id="3" name="Content Placeholder 2">
            <a:extLst>
              <a:ext uri="{FF2B5EF4-FFF2-40B4-BE49-F238E27FC236}">
                <a16:creationId xmlns:a16="http://schemas.microsoft.com/office/drawing/2014/main" id="{D937FAB8-B615-4A19-A218-3691B732B7D6}"/>
              </a:ext>
            </a:extLst>
          </p:cNvPr>
          <p:cNvSpPr>
            <a:spLocks noGrp="1"/>
          </p:cNvSpPr>
          <p:nvPr>
            <p:ph idx="1"/>
          </p:nvPr>
        </p:nvSpPr>
        <p:spPr>
          <a:xfrm>
            <a:off x="381000" y="1371600"/>
            <a:ext cx="8534400" cy="5257800"/>
          </a:xfrm>
        </p:spPr>
        <p:txBody>
          <a:bodyPr>
            <a:normAutofit fontScale="85000" lnSpcReduction="20000"/>
          </a:bodyPr>
          <a:lstStyle/>
          <a:p>
            <a:r>
              <a:rPr lang="en-US" sz="3000" dirty="0"/>
              <a:t>Awareness - reflect and respond regularly</a:t>
            </a:r>
          </a:p>
          <a:p>
            <a:r>
              <a:rPr lang="en-US" sz="3000" dirty="0"/>
              <a:t>Clear expectations and boundaries</a:t>
            </a:r>
          </a:p>
          <a:p>
            <a:r>
              <a:rPr lang="en-US" sz="3000" dirty="0"/>
              <a:t>Realistic workload goals/reduce work hours</a:t>
            </a:r>
          </a:p>
          <a:p>
            <a:r>
              <a:rPr lang="en-US" sz="3000" dirty="0"/>
              <a:t>Utilize all available breaks during the day</a:t>
            </a:r>
          </a:p>
          <a:p>
            <a:r>
              <a:rPr lang="en-US" sz="3000" dirty="0"/>
              <a:t>Take vacation time, sick days, personal days, mental health days </a:t>
            </a:r>
          </a:p>
          <a:p>
            <a:r>
              <a:rPr lang="en-US" sz="3000" dirty="0"/>
              <a:t>Adequate rest and relaxation</a:t>
            </a:r>
          </a:p>
          <a:p>
            <a:r>
              <a:rPr lang="en-US" sz="3000" dirty="0"/>
              <a:t>Do things that fill you up</a:t>
            </a:r>
          </a:p>
          <a:p>
            <a:r>
              <a:rPr lang="en-US" sz="3000" dirty="0"/>
              <a:t>Mindfulness practices – learn how to turn off “flight or fight” response of sympathetic nervous system and turn on “relaxation response” of parasympathetic nervous system.</a:t>
            </a:r>
          </a:p>
          <a:p>
            <a:endParaRPr lang="en-US" dirty="0"/>
          </a:p>
          <a:p>
            <a:pPr marL="0" indent="0">
              <a:buNone/>
            </a:pPr>
            <a:endParaRPr lang="en-US" dirty="0"/>
          </a:p>
        </p:txBody>
      </p:sp>
    </p:spTree>
    <p:extLst>
      <p:ext uri="{BB962C8B-B14F-4D97-AF65-F5344CB8AC3E}">
        <p14:creationId xmlns:p14="http://schemas.microsoft.com/office/powerpoint/2010/main" val="3604112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C63C0-88BA-48D6-BF5C-4320D8A465BF}"/>
              </a:ext>
            </a:extLst>
          </p:cNvPr>
          <p:cNvSpPr>
            <a:spLocks noGrp="1"/>
          </p:cNvSpPr>
          <p:nvPr>
            <p:ph type="title"/>
          </p:nvPr>
        </p:nvSpPr>
        <p:spPr>
          <a:xfrm>
            <a:off x="457200" y="274638"/>
            <a:ext cx="8229600" cy="1096962"/>
          </a:xfrm>
        </p:spPr>
        <p:txBody>
          <a:bodyPr>
            <a:normAutofit/>
          </a:bodyPr>
          <a:lstStyle/>
          <a:p>
            <a:r>
              <a:rPr lang="en-US" sz="4000" b="1" dirty="0"/>
              <a:t>SELF-CARE STRATEGIES Cont’d</a:t>
            </a:r>
          </a:p>
        </p:txBody>
      </p:sp>
      <p:sp>
        <p:nvSpPr>
          <p:cNvPr id="3" name="Content Placeholder 2">
            <a:extLst>
              <a:ext uri="{FF2B5EF4-FFF2-40B4-BE49-F238E27FC236}">
                <a16:creationId xmlns:a16="http://schemas.microsoft.com/office/drawing/2014/main" id="{A39A1531-CDFE-4C35-A0E9-338AF82B71BA}"/>
              </a:ext>
            </a:extLst>
          </p:cNvPr>
          <p:cNvSpPr>
            <a:spLocks noGrp="1"/>
          </p:cNvSpPr>
          <p:nvPr>
            <p:ph idx="1"/>
          </p:nvPr>
        </p:nvSpPr>
        <p:spPr>
          <a:xfrm>
            <a:off x="381000" y="1828800"/>
            <a:ext cx="8458200" cy="4648200"/>
          </a:xfrm>
        </p:spPr>
        <p:txBody>
          <a:bodyPr>
            <a:normAutofit lnSpcReduction="10000"/>
          </a:bodyPr>
          <a:lstStyle/>
          <a:p>
            <a:r>
              <a:rPr lang="en-US" sz="3000" dirty="0"/>
              <a:t>Support (concrete and emotional) from colleagues and supervisors – talk with someone who understands how you think and feel about case work and how you’re affected.</a:t>
            </a:r>
          </a:p>
          <a:p>
            <a:endParaRPr lang="en-US" sz="800" dirty="0"/>
          </a:p>
          <a:p>
            <a:r>
              <a:rPr lang="en-US" sz="3000" dirty="0"/>
              <a:t>Positive connections and emotional and social support from close family and friends</a:t>
            </a:r>
          </a:p>
          <a:p>
            <a:endParaRPr lang="en-US" sz="800" dirty="0"/>
          </a:p>
          <a:p>
            <a:r>
              <a:rPr lang="en-US" sz="3000" dirty="0"/>
              <a:t>Ask for help from colleagues, staff, friends, family – accept that you cannot do it all.</a:t>
            </a:r>
          </a:p>
        </p:txBody>
      </p:sp>
    </p:spTree>
    <p:extLst>
      <p:ext uri="{BB962C8B-B14F-4D97-AF65-F5344CB8AC3E}">
        <p14:creationId xmlns:p14="http://schemas.microsoft.com/office/powerpoint/2010/main" val="1649651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02F9-1351-48FE-8FFA-25E064078A58}"/>
              </a:ext>
            </a:extLst>
          </p:cNvPr>
          <p:cNvSpPr>
            <a:spLocks noGrp="1"/>
          </p:cNvSpPr>
          <p:nvPr>
            <p:ph type="title"/>
          </p:nvPr>
        </p:nvSpPr>
        <p:spPr>
          <a:xfrm>
            <a:off x="457200" y="152400"/>
            <a:ext cx="8229600" cy="914400"/>
          </a:xfrm>
        </p:spPr>
        <p:txBody>
          <a:bodyPr>
            <a:normAutofit/>
          </a:bodyPr>
          <a:lstStyle/>
          <a:p>
            <a:r>
              <a:rPr lang="en-US" sz="4000" b="1" dirty="0"/>
              <a:t>SELF-CARE STRATEGIES Cont’d</a:t>
            </a:r>
          </a:p>
        </p:txBody>
      </p:sp>
      <p:sp>
        <p:nvSpPr>
          <p:cNvPr id="3" name="Content Placeholder 2">
            <a:extLst>
              <a:ext uri="{FF2B5EF4-FFF2-40B4-BE49-F238E27FC236}">
                <a16:creationId xmlns:a16="http://schemas.microsoft.com/office/drawing/2014/main" id="{933C3D6C-E409-4C27-94E1-D583C17EA19C}"/>
              </a:ext>
            </a:extLst>
          </p:cNvPr>
          <p:cNvSpPr>
            <a:spLocks noGrp="1"/>
          </p:cNvSpPr>
          <p:nvPr>
            <p:ph idx="1"/>
          </p:nvPr>
        </p:nvSpPr>
        <p:spPr>
          <a:xfrm>
            <a:off x="457200" y="1524000"/>
            <a:ext cx="8229600" cy="4953000"/>
          </a:xfrm>
        </p:spPr>
        <p:txBody>
          <a:bodyPr>
            <a:normAutofit fontScale="92500" lnSpcReduction="20000"/>
          </a:bodyPr>
          <a:lstStyle/>
          <a:p>
            <a:r>
              <a:rPr lang="en-US" sz="2800" dirty="0"/>
              <a:t>Maintain physical health and balanced nutrition</a:t>
            </a:r>
          </a:p>
          <a:p>
            <a:r>
              <a:rPr lang="en-US" sz="2800" dirty="0"/>
              <a:t>Sleep is necessary</a:t>
            </a:r>
          </a:p>
          <a:p>
            <a:r>
              <a:rPr lang="en-US" sz="2800" dirty="0"/>
              <a:t>Self-expression such as journaling, drawing, painting, sculpting, cooking, or outdoor activities</a:t>
            </a:r>
          </a:p>
          <a:p>
            <a:r>
              <a:rPr lang="en-US" sz="2800" dirty="0"/>
              <a:t>Spiritual connections – faith-based, meditation, yoga, philanthropic activities, and self-revitalization</a:t>
            </a:r>
          </a:p>
          <a:p>
            <a:r>
              <a:rPr lang="en-US" sz="2800" dirty="0"/>
              <a:t>Gratitude journaling</a:t>
            </a:r>
          </a:p>
          <a:p>
            <a:r>
              <a:rPr lang="en-US" sz="2800" dirty="0"/>
              <a:t>Coaching or mental health counseling</a:t>
            </a:r>
          </a:p>
          <a:p>
            <a:r>
              <a:rPr lang="en-US" sz="2800" dirty="0"/>
              <a:t>Sabbatical </a:t>
            </a:r>
          </a:p>
          <a:p>
            <a:endParaRPr lang="en-US" dirty="0"/>
          </a:p>
        </p:txBody>
      </p:sp>
    </p:spTree>
    <p:extLst>
      <p:ext uri="{BB962C8B-B14F-4D97-AF65-F5344CB8AC3E}">
        <p14:creationId xmlns:p14="http://schemas.microsoft.com/office/powerpoint/2010/main" val="153765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B8FC-0C1F-4244-8E15-4D3E1ED760CE}"/>
              </a:ext>
            </a:extLst>
          </p:cNvPr>
          <p:cNvSpPr>
            <a:spLocks noGrp="1"/>
          </p:cNvSpPr>
          <p:nvPr>
            <p:ph type="title"/>
          </p:nvPr>
        </p:nvSpPr>
        <p:spPr>
          <a:xfrm>
            <a:off x="484710" y="304800"/>
            <a:ext cx="7055380" cy="1400530"/>
          </a:xfrm>
        </p:spPr>
        <p:txBody>
          <a:bodyPr>
            <a:normAutofit/>
          </a:bodyPr>
          <a:lstStyle/>
          <a:p>
            <a:r>
              <a:rPr lang="en-US" b="1" dirty="0"/>
              <a:t>EXPECTATIONS AND BOUNDARIES</a:t>
            </a:r>
          </a:p>
        </p:txBody>
      </p:sp>
      <p:sp>
        <p:nvSpPr>
          <p:cNvPr id="3" name="Content Placeholder 2">
            <a:extLst>
              <a:ext uri="{FF2B5EF4-FFF2-40B4-BE49-F238E27FC236}">
                <a16:creationId xmlns:a16="http://schemas.microsoft.com/office/drawing/2014/main" id="{10D0EEA9-DEDE-4014-B340-9E49E0CBB213}"/>
              </a:ext>
            </a:extLst>
          </p:cNvPr>
          <p:cNvSpPr>
            <a:spLocks noGrp="1"/>
          </p:cNvSpPr>
          <p:nvPr>
            <p:ph idx="1"/>
          </p:nvPr>
        </p:nvSpPr>
        <p:spPr>
          <a:xfrm>
            <a:off x="457200" y="1828800"/>
            <a:ext cx="8229600" cy="4648200"/>
          </a:xfrm>
        </p:spPr>
        <p:txBody>
          <a:bodyPr/>
          <a:lstStyle/>
          <a:p>
            <a:r>
              <a:rPr lang="en-US" dirty="0"/>
              <a:t>Clients, colleagues, and staff</a:t>
            </a:r>
          </a:p>
          <a:p>
            <a:r>
              <a:rPr lang="en-US" dirty="0"/>
              <a:t>Define your role</a:t>
            </a:r>
          </a:p>
          <a:p>
            <a:r>
              <a:rPr lang="en-US" dirty="0"/>
              <a:t>Recognize and communicate your limits and responsibilities</a:t>
            </a:r>
          </a:p>
          <a:p>
            <a:r>
              <a:rPr lang="en-US" dirty="0"/>
              <a:t>Email boundaries</a:t>
            </a:r>
          </a:p>
          <a:p>
            <a:r>
              <a:rPr lang="en-US" dirty="0"/>
              <a:t>Practice Radical Self-Care</a:t>
            </a:r>
          </a:p>
          <a:p>
            <a:pPr lvl="1"/>
            <a:r>
              <a:rPr lang="en-US" sz="3000" dirty="0"/>
              <a:t>Reflection – understand yourself</a:t>
            </a:r>
          </a:p>
          <a:p>
            <a:pPr lvl="1"/>
            <a:r>
              <a:rPr lang="en-US" sz="3000" dirty="0"/>
              <a:t>Act to help yourself</a:t>
            </a:r>
          </a:p>
          <a:p>
            <a:endParaRPr lang="en-US" dirty="0"/>
          </a:p>
        </p:txBody>
      </p:sp>
    </p:spTree>
    <p:extLst>
      <p:ext uri="{BB962C8B-B14F-4D97-AF65-F5344CB8AC3E}">
        <p14:creationId xmlns:p14="http://schemas.microsoft.com/office/powerpoint/2010/main" val="26858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979D-8EB8-43C4-B2A6-6B2ABB77918C}"/>
              </a:ext>
            </a:extLst>
          </p:cNvPr>
          <p:cNvSpPr>
            <a:spLocks noGrp="1"/>
          </p:cNvSpPr>
          <p:nvPr>
            <p:ph type="title"/>
          </p:nvPr>
        </p:nvSpPr>
        <p:spPr/>
        <p:txBody>
          <a:bodyPr>
            <a:normAutofit/>
          </a:bodyPr>
          <a:lstStyle/>
          <a:p>
            <a:r>
              <a:rPr lang="en-US" sz="4000" b="1" dirty="0"/>
              <a:t>REALISTIC REFLECTION</a:t>
            </a:r>
          </a:p>
        </p:txBody>
      </p:sp>
      <p:sp>
        <p:nvSpPr>
          <p:cNvPr id="3" name="Content Placeholder 2">
            <a:extLst>
              <a:ext uri="{FF2B5EF4-FFF2-40B4-BE49-F238E27FC236}">
                <a16:creationId xmlns:a16="http://schemas.microsoft.com/office/drawing/2014/main" id="{2FEE63B7-75AE-44AC-84D4-626693D98AC9}"/>
              </a:ext>
            </a:extLst>
          </p:cNvPr>
          <p:cNvSpPr>
            <a:spLocks noGrp="1"/>
          </p:cNvSpPr>
          <p:nvPr>
            <p:ph idx="1"/>
          </p:nvPr>
        </p:nvSpPr>
        <p:spPr>
          <a:xfrm>
            <a:off x="457200" y="1600200"/>
            <a:ext cx="8229600" cy="4983162"/>
          </a:xfrm>
        </p:spPr>
        <p:txBody>
          <a:bodyPr>
            <a:normAutofit/>
          </a:bodyPr>
          <a:lstStyle/>
          <a:p>
            <a:pPr marL="0" indent="0">
              <a:buNone/>
            </a:pPr>
            <a:r>
              <a:rPr lang="en-US" dirty="0"/>
              <a:t>Questions to ask yourself:</a:t>
            </a:r>
          </a:p>
          <a:p>
            <a:pPr marL="0" indent="0">
              <a:buNone/>
            </a:pPr>
            <a:endParaRPr lang="en-US" sz="900" dirty="0"/>
          </a:p>
          <a:p>
            <a:r>
              <a:rPr lang="en-US" dirty="0"/>
              <a:t>How am I feeling?</a:t>
            </a:r>
          </a:p>
          <a:p>
            <a:r>
              <a:rPr lang="en-US" dirty="0"/>
              <a:t>How do I see myself these days?</a:t>
            </a:r>
          </a:p>
          <a:p>
            <a:r>
              <a:rPr lang="en-US" dirty="0"/>
              <a:t>Am I living my values?</a:t>
            </a:r>
          </a:p>
          <a:p>
            <a:r>
              <a:rPr lang="en-US" dirty="0"/>
              <a:t>Am I having fun?</a:t>
            </a:r>
          </a:p>
          <a:p>
            <a:r>
              <a:rPr lang="en-US" dirty="0"/>
              <a:t>What has or has not changed at work and in life?</a:t>
            </a:r>
          </a:p>
          <a:p>
            <a:r>
              <a:rPr lang="en-US" dirty="0"/>
              <a:t>Have my dreams changed?</a:t>
            </a:r>
          </a:p>
          <a:p>
            <a:r>
              <a:rPr lang="en-US" dirty="0"/>
              <a:t>What do I want to do/experience before I die?</a:t>
            </a:r>
          </a:p>
        </p:txBody>
      </p:sp>
    </p:spTree>
    <p:extLst>
      <p:ext uri="{BB962C8B-B14F-4D97-AF65-F5344CB8AC3E}">
        <p14:creationId xmlns:p14="http://schemas.microsoft.com/office/powerpoint/2010/main" val="2367879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A8160-7471-466C-990A-3C4FE644596F}"/>
              </a:ext>
            </a:extLst>
          </p:cNvPr>
          <p:cNvSpPr>
            <a:spLocks noGrp="1"/>
          </p:cNvSpPr>
          <p:nvPr>
            <p:ph type="title"/>
          </p:nvPr>
        </p:nvSpPr>
        <p:spPr/>
        <p:txBody>
          <a:bodyPr>
            <a:normAutofit/>
          </a:bodyPr>
          <a:lstStyle/>
          <a:p>
            <a:r>
              <a:rPr lang="en-US" sz="4000" b="1" dirty="0"/>
              <a:t>REALISTIC REFLECTION Cont’d</a:t>
            </a:r>
          </a:p>
        </p:txBody>
      </p:sp>
      <p:sp>
        <p:nvSpPr>
          <p:cNvPr id="3" name="Content Placeholder 2">
            <a:extLst>
              <a:ext uri="{FF2B5EF4-FFF2-40B4-BE49-F238E27FC236}">
                <a16:creationId xmlns:a16="http://schemas.microsoft.com/office/drawing/2014/main" id="{083C917C-77BF-4E92-9F1F-22F7F3BC3E72}"/>
              </a:ext>
            </a:extLst>
          </p:cNvPr>
          <p:cNvSpPr>
            <a:spLocks noGrp="1"/>
          </p:cNvSpPr>
          <p:nvPr>
            <p:ph idx="1"/>
          </p:nvPr>
        </p:nvSpPr>
        <p:spPr>
          <a:xfrm>
            <a:off x="457200" y="1752600"/>
            <a:ext cx="8229600" cy="4373563"/>
          </a:xfrm>
        </p:spPr>
        <p:txBody>
          <a:bodyPr>
            <a:normAutofit/>
          </a:bodyPr>
          <a:lstStyle/>
          <a:p>
            <a:pPr marL="0" indent="0">
              <a:buNone/>
            </a:pPr>
            <a:r>
              <a:rPr lang="en-US" dirty="0"/>
              <a:t>Be honest with yourself!</a:t>
            </a:r>
          </a:p>
          <a:p>
            <a:r>
              <a:rPr lang="en-US" dirty="0"/>
              <a:t>Are you drinking or using other substances too much?</a:t>
            </a:r>
          </a:p>
          <a:p>
            <a:r>
              <a:rPr lang="en-US" dirty="0"/>
              <a:t>Are you over-eating or emotional eating?</a:t>
            </a:r>
          </a:p>
          <a:p>
            <a:r>
              <a:rPr lang="en-US" dirty="0"/>
              <a:t>Are you over-using the internet/social media?</a:t>
            </a:r>
          </a:p>
          <a:p>
            <a:r>
              <a:rPr lang="en-US" dirty="0"/>
              <a:t>Do you ever have continued negative thoughts?</a:t>
            </a:r>
          </a:p>
          <a:p>
            <a:r>
              <a:rPr lang="en-US" dirty="0"/>
              <a:t>Would talking to a mental health professional be helpful?</a:t>
            </a:r>
          </a:p>
        </p:txBody>
      </p:sp>
    </p:spTree>
    <p:extLst>
      <p:ext uri="{BB962C8B-B14F-4D97-AF65-F5344CB8AC3E}">
        <p14:creationId xmlns:p14="http://schemas.microsoft.com/office/powerpoint/2010/main" val="2218219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4000" b="1" dirty="0"/>
              <a:t>MAKE A CHANGE - BE INTENTIONAL !</a:t>
            </a:r>
          </a:p>
        </p:txBody>
      </p:sp>
      <p:sp>
        <p:nvSpPr>
          <p:cNvPr id="3" name="Content Placeholder 2"/>
          <p:cNvSpPr>
            <a:spLocks noGrp="1"/>
          </p:cNvSpPr>
          <p:nvPr>
            <p:ph idx="1"/>
          </p:nvPr>
        </p:nvSpPr>
        <p:spPr>
          <a:xfrm>
            <a:off x="457200" y="1066800"/>
            <a:ext cx="8534400" cy="5638800"/>
          </a:xfrm>
        </p:spPr>
        <p:txBody>
          <a:bodyPr>
            <a:normAutofit fontScale="77500" lnSpcReduction="20000"/>
          </a:bodyPr>
          <a:lstStyle/>
          <a:p>
            <a:pPr marL="0" lvl="0" indent="0">
              <a:buNone/>
            </a:pPr>
            <a:endParaRPr lang="en-US" dirty="0"/>
          </a:p>
          <a:p>
            <a:r>
              <a:rPr lang="en-US" sz="3400" dirty="0"/>
              <a:t>If you are struggling with any of these symptoms, put a plan for change in place</a:t>
            </a:r>
          </a:p>
          <a:p>
            <a:endParaRPr lang="en-US" sz="1300" dirty="0"/>
          </a:p>
          <a:p>
            <a:r>
              <a:rPr lang="en-US" sz="3400" dirty="0"/>
              <a:t>Recognize that the attributes that contribute to your professional success (e.g., motivated, perfectionistic, achievement-oriented, driven, fixer) and your work environment may be contributing to an imbalance in your life</a:t>
            </a:r>
          </a:p>
          <a:p>
            <a:endParaRPr lang="en-US" sz="1300" dirty="0"/>
          </a:p>
          <a:p>
            <a:r>
              <a:rPr lang="en-US" sz="3400" dirty="0"/>
              <a:t>Monitor your thoughts, emotions, and behav­iors</a:t>
            </a:r>
          </a:p>
          <a:p>
            <a:endParaRPr lang="en-US" sz="1300" dirty="0"/>
          </a:p>
          <a:p>
            <a:r>
              <a:rPr lang="en-US" sz="3400" dirty="0"/>
              <a:t>Seek assistance to help you implement change and redirect the thoughts that tell you, “I should be able to do this by myself.” Your new mantra can become, “</a:t>
            </a:r>
            <a:r>
              <a:rPr lang="en-US" sz="3400" i="1" dirty="0"/>
              <a:t>I don’t have to do it all by myself.”</a:t>
            </a:r>
          </a:p>
          <a:p>
            <a:endParaRPr lang="en-US" dirty="0"/>
          </a:p>
        </p:txBody>
      </p:sp>
    </p:spTree>
    <p:extLst>
      <p:ext uri="{BB962C8B-B14F-4D97-AF65-F5344CB8AC3E}">
        <p14:creationId xmlns:p14="http://schemas.microsoft.com/office/powerpoint/2010/main" val="850929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150DE-893B-4FEE-BDA3-BB820FB8CE87}"/>
              </a:ext>
            </a:extLst>
          </p:cNvPr>
          <p:cNvSpPr>
            <a:spLocks noGrp="1"/>
          </p:cNvSpPr>
          <p:nvPr>
            <p:ph type="title"/>
          </p:nvPr>
        </p:nvSpPr>
        <p:spPr>
          <a:xfrm>
            <a:off x="533400" y="228600"/>
            <a:ext cx="7055380" cy="762000"/>
          </a:xfrm>
        </p:spPr>
        <p:txBody>
          <a:bodyPr>
            <a:normAutofit/>
          </a:bodyPr>
          <a:lstStyle/>
          <a:p>
            <a:r>
              <a:rPr lang="en-US" sz="4000" b="1" dirty="0"/>
              <a:t>TAKING CARE OF STAFF</a:t>
            </a:r>
          </a:p>
        </p:txBody>
      </p:sp>
      <p:sp>
        <p:nvSpPr>
          <p:cNvPr id="3" name="Content Placeholder 2">
            <a:extLst>
              <a:ext uri="{FF2B5EF4-FFF2-40B4-BE49-F238E27FC236}">
                <a16:creationId xmlns:a16="http://schemas.microsoft.com/office/drawing/2014/main" id="{5926E873-10C6-4253-A01A-B151BF1C7886}"/>
              </a:ext>
            </a:extLst>
          </p:cNvPr>
          <p:cNvSpPr>
            <a:spLocks noGrp="1"/>
          </p:cNvSpPr>
          <p:nvPr>
            <p:ph idx="1"/>
          </p:nvPr>
        </p:nvSpPr>
        <p:spPr>
          <a:xfrm>
            <a:off x="457200" y="1600200"/>
            <a:ext cx="8229600" cy="4983162"/>
          </a:xfrm>
        </p:spPr>
        <p:txBody>
          <a:bodyPr>
            <a:normAutofit/>
          </a:bodyPr>
          <a:lstStyle/>
          <a:p>
            <a:pPr marL="0" indent="0">
              <a:buNone/>
            </a:pPr>
            <a:r>
              <a:rPr lang="en-US" dirty="0"/>
              <a:t>Canary in a coal mine – did the canary make itself sick?</a:t>
            </a:r>
          </a:p>
          <a:p>
            <a:pPr marL="0" indent="0">
              <a:buNone/>
            </a:pPr>
            <a:endParaRPr lang="en-US" dirty="0"/>
          </a:p>
          <a:p>
            <a:pPr marL="0" indent="0">
              <a:buNone/>
            </a:pPr>
            <a:r>
              <a:rPr lang="en-US" u="sng" dirty="0"/>
              <a:t>Basic needs</a:t>
            </a:r>
          </a:p>
          <a:p>
            <a:r>
              <a:rPr lang="en-US" dirty="0"/>
              <a:t>Salary </a:t>
            </a:r>
          </a:p>
          <a:p>
            <a:r>
              <a:rPr lang="en-US" dirty="0"/>
              <a:t>Work conditions, including breaks during day and time/space to focus</a:t>
            </a:r>
          </a:p>
          <a:p>
            <a:r>
              <a:rPr lang="en-US" dirty="0"/>
              <a:t>Policies – Clear goals and roles, transparency</a:t>
            </a:r>
          </a:p>
          <a:p>
            <a:r>
              <a:rPr lang="en-US" dirty="0"/>
              <a:t>Supervision</a:t>
            </a:r>
          </a:p>
          <a:p>
            <a:r>
              <a:rPr lang="en-US" dirty="0"/>
              <a:t>Working relationships</a:t>
            </a:r>
          </a:p>
          <a:p>
            <a:r>
              <a:rPr lang="en-US" dirty="0"/>
              <a:t>Safety and security</a:t>
            </a:r>
          </a:p>
        </p:txBody>
      </p:sp>
    </p:spTree>
    <p:extLst>
      <p:ext uri="{BB962C8B-B14F-4D97-AF65-F5344CB8AC3E}">
        <p14:creationId xmlns:p14="http://schemas.microsoft.com/office/powerpoint/2010/main" val="2106820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96DE2-CD52-45E5-9341-E059D68E8337}"/>
              </a:ext>
            </a:extLst>
          </p:cNvPr>
          <p:cNvSpPr>
            <a:spLocks noGrp="1"/>
          </p:cNvSpPr>
          <p:nvPr>
            <p:ph type="title"/>
          </p:nvPr>
        </p:nvSpPr>
        <p:spPr/>
        <p:txBody>
          <a:bodyPr>
            <a:normAutofit/>
          </a:bodyPr>
          <a:lstStyle/>
          <a:p>
            <a:r>
              <a:rPr lang="en-US" sz="4000" b="1" dirty="0"/>
              <a:t>TAKING CARE OF STAFF Cont’d</a:t>
            </a:r>
          </a:p>
        </p:txBody>
      </p:sp>
      <p:sp>
        <p:nvSpPr>
          <p:cNvPr id="3" name="Content Placeholder 2">
            <a:extLst>
              <a:ext uri="{FF2B5EF4-FFF2-40B4-BE49-F238E27FC236}">
                <a16:creationId xmlns:a16="http://schemas.microsoft.com/office/drawing/2014/main" id="{694BE78C-8700-430F-997E-D9E578402699}"/>
              </a:ext>
            </a:extLst>
          </p:cNvPr>
          <p:cNvSpPr>
            <a:spLocks noGrp="1"/>
          </p:cNvSpPr>
          <p:nvPr>
            <p:ph idx="1"/>
          </p:nvPr>
        </p:nvSpPr>
        <p:spPr>
          <a:xfrm>
            <a:off x="457200" y="1752600"/>
            <a:ext cx="8229600" cy="4572000"/>
          </a:xfrm>
        </p:spPr>
        <p:txBody>
          <a:bodyPr>
            <a:normAutofit/>
          </a:bodyPr>
          <a:lstStyle/>
          <a:p>
            <a:pPr marL="0" indent="0">
              <a:buNone/>
            </a:pPr>
            <a:r>
              <a:rPr lang="en-US" u="sng" dirty="0"/>
              <a:t>Motivators</a:t>
            </a:r>
          </a:p>
          <a:p>
            <a:r>
              <a:rPr lang="en-US" dirty="0"/>
              <a:t>Challenging/meaningful work</a:t>
            </a:r>
          </a:p>
          <a:p>
            <a:r>
              <a:rPr lang="en-US" dirty="0"/>
              <a:t>Recognition</a:t>
            </a:r>
          </a:p>
          <a:p>
            <a:r>
              <a:rPr lang="en-US" dirty="0"/>
              <a:t>Involvement in decision making - Employees must be heard in non-threatening way</a:t>
            </a:r>
          </a:p>
          <a:p>
            <a:r>
              <a:rPr lang="en-US" dirty="0"/>
              <a:t>Sense of importance and purpose</a:t>
            </a:r>
          </a:p>
          <a:p>
            <a:r>
              <a:rPr lang="en-US" dirty="0"/>
              <a:t>Commitment to growth</a:t>
            </a:r>
          </a:p>
          <a:p>
            <a:r>
              <a:rPr lang="en-US" dirty="0"/>
              <a:t>Autonomy</a:t>
            </a:r>
          </a:p>
          <a:p>
            <a:endParaRPr lang="en-US" dirty="0"/>
          </a:p>
        </p:txBody>
      </p:sp>
    </p:spTree>
    <p:extLst>
      <p:ext uri="{BB962C8B-B14F-4D97-AF65-F5344CB8AC3E}">
        <p14:creationId xmlns:p14="http://schemas.microsoft.com/office/powerpoint/2010/main" val="4124784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A857B-77A1-4E95-A602-3F5857882BEB}"/>
              </a:ext>
            </a:extLst>
          </p:cNvPr>
          <p:cNvSpPr>
            <a:spLocks noGrp="1"/>
          </p:cNvSpPr>
          <p:nvPr>
            <p:ph type="title"/>
          </p:nvPr>
        </p:nvSpPr>
        <p:spPr>
          <a:xfrm>
            <a:off x="457200" y="152400"/>
            <a:ext cx="8229600" cy="990600"/>
          </a:xfrm>
        </p:spPr>
        <p:txBody>
          <a:bodyPr>
            <a:normAutofit/>
          </a:bodyPr>
          <a:lstStyle/>
          <a:p>
            <a:r>
              <a:rPr lang="en-US" sz="4000" b="1" dirty="0"/>
              <a:t>WHAT’S WRONG WITH ME?	</a:t>
            </a:r>
          </a:p>
        </p:txBody>
      </p:sp>
      <p:sp>
        <p:nvSpPr>
          <p:cNvPr id="3" name="Content Placeholder 2">
            <a:extLst>
              <a:ext uri="{FF2B5EF4-FFF2-40B4-BE49-F238E27FC236}">
                <a16:creationId xmlns:a16="http://schemas.microsoft.com/office/drawing/2014/main" id="{EC7B7E0B-2FD1-4BA5-828D-357F34354229}"/>
              </a:ext>
            </a:extLst>
          </p:cNvPr>
          <p:cNvSpPr>
            <a:spLocks noGrp="1"/>
          </p:cNvSpPr>
          <p:nvPr>
            <p:ph idx="1"/>
          </p:nvPr>
        </p:nvSpPr>
        <p:spPr>
          <a:xfrm>
            <a:off x="457200" y="1295400"/>
            <a:ext cx="8229600" cy="4830763"/>
          </a:xfrm>
        </p:spPr>
        <p:txBody>
          <a:bodyPr>
            <a:normAutofit/>
          </a:bodyPr>
          <a:lstStyle/>
          <a:p>
            <a:r>
              <a:rPr lang="en-US" dirty="0"/>
              <a:t>Secondary/Vicarious Trauma</a:t>
            </a:r>
          </a:p>
          <a:p>
            <a:endParaRPr lang="en-US" dirty="0"/>
          </a:p>
          <a:p>
            <a:r>
              <a:rPr lang="en-US" dirty="0"/>
              <a:t>Compassion Fatigue</a:t>
            </a:r>
          </a:p>
          <a:p>
            <a:endParaRPr lang="en-US" dirty="0"/>
          </a:p>
          <a:p>
            <a:r>
              <a:rPr lang="en-US" dirty="0"/>
              <a:t>Burnout</a:t>
            </a:r>
          </a:p>
          <a:p>
            <a:endParaRPr lang="en-US" dirty="0"/>
          </a:p>
          <a:p>
            <a:r>
              <a:rPr lang="en-US" dirty="0"/>
              <a:t>Professional burnout can occur in most any work setting, while vicarious/secondary trauma and compassion fatigue are unique to direct practice with crisis and trauma populations.</a:t>
            </a:r>
          </a:p>
          <a:p>
            <a:endParaRPr lang="en-US" dirty="0"/>
          </a:p>
          <a:p>
            <a:pPr marL="0" indent="0" algn="ctr">
              <a:buNone/>
            </a:pPr>
            <a:r>
              <a:rPr lang="en-US" dirty="0"/>
              <a:t>Immigration Attorneys May Face All Three!</a:t>
            </a:r>
          </a:p>
        </p:txBody>
      </p:sp>
    </p:spTree>
    <p:extLst>
      <p:ext uri="{BB962C8B-B14F-4D97-AF65-F5344CB8AC3E}">
        <p14:creationId xmlns:p14="http://schemas.microsoft.com/office/powerpoint/2010/main" val="2703105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8B92B-4542-42A1-A016-BF3B7938EB3B}"/>
              </a:ext>
            </a:extLst>
          </p:cNvPr>
          <p:cNvSpPr>
            <a:spLocks noGrp="1"/>
          </p:cNvSpPr>
          <p:nvPr>
            <p:ph type="title"/>
          </p:nvPr>
        </p:nvSpPr>
        <p:spPr>
          <a:xfrm>
            <a:off x="457200" y="274638"/>
            <a:ext cx="8229600" cy="944562"/>
          </a:xfrm>
        </p:spPr>
        <p:txBody>
          <a:bodyPr>
            <a:normAutofit/>
          </a:bodyPr>
          <a:lstStyle/>
          <a:p>
            <a:r>
              <a:rPr lang="en-US" sz="4000" b="1" dirty="0"/>
              <a:t>TAKING CARE OF STAFF Cont’d</a:t>
            </a:r>
          </a:p>
        </p:txBody>
      </p:sp>
      <p:sp>
        <p:nvSpPr>
          <p:cNvPr id="3" name="Content Placeholder 2">
            <a:extLst>
              <a:ext uri="{FF2B5EF4-FFF2-40B4-BE49-F238E27FC236}">
                <a16:creationId xmlns:a16="http://schemas.microsoft.com/office/drawing/2014/main" id="{06A0B981-2622-4E7E-AE48-8B11E976FDE8}"/>
              </a:ext>
            </a:extLst>
          </p:cNvPr>
          <p:cNvSpPr>
            <a:spLocks noGrp="1"/>
          </p:cNvSpPr>
          <p:nvPr>
            <p:ph idx="1"/>
          </p:nvPr>
        </p:nvSpPr>
        <p:spPr>
          <a:xfrm>
            <a:off x="457200" y="1752600"/>
            <a:ext cx="8229600" cy="4373563"/>
          </a:xfrm>
        </p:spPr>
        <p:txBody>
          <a:bodyPr>
            <a:normAutofit/>
          </a:bodyPr>
          <a:lstStyle/>
          <a:p>
            <a:r>
              <a:rPr lang="en-US" dirty="0"/>
              <a:t>Set a good example – be a model for work-life balance</a:t>
            </a:r>
          </a:p>
          <a:p>
            <a:endParaRPr lang="en-US" dirty="0"/>
          </a:p>
          <a:p>
            <a:r>
              <a:rPr lang="en-US" dirty="0"/>
              <a:t>Emphasize daily worktime-personal time boundaries and time away from work</a:t>
            </a:r>
          </a:p>
          <a:p>
            <a:endParaRPr lang="en-US" dirty="0"/>
          </a:p>
          <a:p>
            <a:r>
              <a:rPr lang="en-US" dirty="0"/>
              <a:t>Realistic workload</a:t>
            </a:r>
          </a:p>
          <a:p>
            <a:endParaRPr lang="en-US" dirty="0"/>
          </a:p>
          <a:p>
            <a:r>
              <a:rPr lang="en-US" dirty="0"/>
              <a:t>Flexible work</a:t>
            </a:r>
          </a:p>
          <a:p>
            <a:endParaRPr lang="en-US" dirty="0"/>
          </a:p>
        </p:txBody>
      </p:sp>
    </p:spTree>
    <p:extLst>
      <p:ext uri="{BB962C8B-B14F-4D97-AF65-F5344CB8AC3E}">
        <p14:creationId xmlns:p14="http://schemas.microsoft.com/office/powerpoint/2010/main" val="1404755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B0FB-417F-4167-8104-45F93E31E3E9}"/>
              </a:ext>
            </a:extLst>
          </p:cNvPr>
          <p:cNvSpPr>
            <a:spLocks noGrp="1"/>
          </p:cNvSpPr>
          <p:nvPr>
            <p:ph type="ctrTitle"/>
          </p:nvPr>
        </p:nvSpPr>
        <p:spPr/>
        <p:txBody>
          <a:bodyPr/>
          <a:lstStyle/>
          <a:p>
            <a:r>
              <a:rPr lang="en-US" b="1" dirty="0"/>
              <a:t>RESOURCES AND </a:t>
            </a:r>
            <a:br>
              <a:rPr lang="en-US" b="1" dirty="0"/>
            </a:br>
            <a:r>
              <a:rPr lang="en-US" b="1" dirty="0"/>
              <a:t>SUGGESTED READING</a:t>
            </a:r>
          </a:p>
        </p:txBody>
      </p:sp>
      <p:sp>
        <p:nvSpPr>
          <p:cNvPr id="3" name="Subtitle 2">
            <a:extLst>
              <a:ext uri="{FF2B5EF4-FFF2-40B4-BE49-F238E27FC236}">
                <a16:creationId xmlns:a16="http://schemas.microsoft.com/office/drawing/2014/main" id="{6E33AB6D-082F-42FA-9F56-6566138BB15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5174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96438-9996-4536-BA07-7BD0DA622404}"/>
              </a:ext>
            </a:extLst>
          </p:cNvPr>
          <p:cNvSpPr>
            <a:spLocks noGrp="1"/>
          </p:cNvSpPr>
          <p:nvPr>
            <p:ph type="title"/>
          </p:nvPr>
        </p:nvSpPr>
        <p:spPr>
          <a:xfrm>
            <a:off x="457200" y="228600"/>
            <a:ext cx="8229600" cy="914400"/>
          </a:xfrm>
        </p:spPr>
        <p:txBody>
          <a:bodyPr>
            <a:normAutofit/>
          </a:bodyPr>
          <a:lstStyle/>
          <a:p>
            <a:r>
              <a:rPr lang="en-US" sz="3200" b="1" dirty="0"/>
              <a:t>LAWYERS ASSISTANCE PROGRAMS</a:t>
            </a:r>
          </a:p>
        </p:txBody>
      </p:sp>
      <p:sp>
        <p:nvSpPr>
          <p:cNvPr id="3" name="Content Placeholder 2">
            <a:extLst>
              <a:ext uri="{FF2B5EF4-FFF2-40B4-BE49-F238E27FC236}">
                <a16:creationId xmlns:a16="http://schemas.microsoft.com/office/drawing/2014/main" id="{3F9A4A95-7DBB-41D8-8A61-C67072925AB3}"/>
              </a:ext>
            </a:extLst>
          </p:cNvPr>
          <p:cNvSpPr>
            <a:spLocks noGrp="1"/>
          </p:cNvSpPr>
          <p:nvPr>
            <p:ph idx="1"/>
          </p:nvPr>
        </p:nvSpPr>
        <p:spPr>
          <a:xfrm>
            <a:off x="457200" y="1295400"/>
            <a:ext cx="8229600" cy="5029200"/>
          </a:xfrm>
        </p:spPr>
        <p:txBody>
          <a:bodyPr>
            <a:normAutofit fontScale="62500" lnSpcReduction="20000"/>
          </a:bodyPr>
          <a:lstStyle/>
          <a:p>
            <a:r>
              <a:rPr lang="en-US" sz="2600" b="1" dirty="0"/>
              <a:t>NEW MEXICO</a:t>
            </a:r>
            <a:br>
              <a:rPr lang="en-US" sz="2600" b="1" dirty="0"/>
            </a:br>
            <a:r>
              <a:rPr lang="en-US" sz="2600" dirty="0">
                <a:hlinkClick r:id="rId2"/>
              </a:rPr>
              <a:t>Lawyers and Judges Assistance Program</a:t>
            </a:r>
            <a:br>
              <a:rPr lang="en-US" sz="2600" dirty="0"/>
            </a:br>
            <a:r>
              <a:rPr lang="en-US" sz="2600" dirty="0"/>
              <a:t>505-797-6003</a:t>
            </a:r>
            <a:br>
              <a:rPr lang="en-US" sz="2600" dirty="0"/>
            </a:br>
            <a:r>
              <a:rPr lang="en-US" sz="2600" dirty="0"/>
              <a:t>800-860-4914 (24-</a:t>
            </a:r>
            <a:r>
              <a:rPr lang="en-US" sz="2600" dirty="0" err="1"/>
              <a:t>hr</a:t>
            </a:r>
            <a:r>
              <a:rPr lang="en-US" sz="2600" dirty="0"/>
              <a:t>)</a:t>
            </a:r>
          </a:p>
          <a:p>
            <a:pPr marL="0" indent="0">
              <a:buNone/>
            </a:pPr>
            <a:r>
              <a:rPr lang="en-US" sz="2600" dirty="0"/>
              <a:t> </a:t>
            </a:r>
          </a:p>
          <a:p>
            <a:r>
              <a:rPr lang="en-US" sz="2600" b="1" dirty="0"/>
              <a:t>OKLAHOMA</a:t>
            </a:r>
            <a:br>
              <a:rPr lang="en-US" sz="2600" dirty="0"/>
            </a:br>
            <a:r>
              <a:rPr lang="en-US" sz="2600" dirty="0">
                <a:hlinkClick r:id="rId3"/>
              </a:rPr>
              <a:t>Lawyers Helping Lawyers</a:t>
            </a:r>
            <a:br>
              <a:rPr lang="en-US" sz="2600" dirty="0"/>
            </a:br>
            <a:r>
              <a:rPr lang="en-US" sz="2600" dirty="0"/>
              <a:t>800-364-7886 </a:t>
            </a:r>
          </a:p>
          <a:p>
            <a:endParaRPr lang="en-US" sz="2600" dirty="0"/>
          </a:p>
          <a:p>
            <a:r>
              <a:rPr lang="en-US" sz="2600" b="1" dirty="0"/>
              <a:t>TEXAS</a:t>
            </a:r>
            <a:br>
              <a:rPr lang="en-US" sz="2600" b="1" dirty="0"/>
            </a:br>
            <a:r>
              <a:rPr lang="en-US" sz="2600" dirty="0" err="1">
                <a:hlinkClick r:id="rId4"/>
              </a:rPr>
              <a:t>Texas</a:t>
            </a:r>
            <a:r>
              <a:rPr lang="en-US" sz="2600" dirty="0">
                <a:hlinkClick r:id="rId4"/>
              </a:rPr>
              <a:t> Lawyers' Assistance Program</a:t>
            </a:r>
            <a:br>
              <a:rPr lang="en-US" sz="2600" dirty="0"/>
            </a:br>
            <a:r>
              <a:rPr lang="en-US" sz="2600" dirty="0"/>
              <a:t>800-343-8527</a:t>
            </a:r>
            <a:br>
              <a:rPr lang="en-US" sz="2600" dirty="0"/>
            </a:br>
            <a:r>
              <a:rPr lang="en-US" sz="2600" dirty="0"/>
              <a:t>Voice Mail 512-463-1453</a:t>
            </a:r>
          </a:p>
          <a:p>
            <a:endParaRPr lang="en-US" sz="2600" dirty="0"/>
          </a:p>
          <a:p>
            <a:r>
              <a:rPr lang="en-US" sz="2600" u="sng" dirty="0" err="1">
                <a:hlinkClick r:id="rId5"/>
              </a:rPr>
              <a:t>bree.buchanan@texasbar.com</a:t>
            </a:r>
            <a:endParaRPr lang="en-US" sz="2600" u="sng" dirty="0"/>
          </a:p>
          <a:p>
            <a:endParaRPr lang="en-US" sz="2600" b="1" dirty="0"/>
          </a:p>
          <a:p>
            <a:r>
              <a:rPr lang="en-US" sz="2600" b="1" dirty="0"/>
              <a:t>OTHER STATES</a:t>
            </a:r>
          </a:p>
          <a:p>
            <a:pPr marL="400050" lvl="1" indent="0">
              <a:buNone/>
            </a:pPr>
            <a:r>
              <a:rPr lang="en-US" sz="2600" dirty="0">
                <a:hlinkClick r:id="rId6"/>
              </a:rPr>
              <a:t>https://</a:t>
            </a:r>
            <a:r>
              <a:rPr lang="en-US" sz="2600" dirty="0" err="1">
                <a:hlinkClick r:id="rId6"/>
              </a:rPr>
              <a:t>www.aila.org</a:t>
            </a:r>
            <a:r>
              <a:rPr lang="en-US" sz="2600" dirty="0">
                <a:hlinkClick r:id="rId6"/>
              </a:rPr>
              <a:t>/practice/self-care-center/lawyer-assistance-programs-directory</a:t>
            </a:r>
            <a:endParaRPr lang="en-US" sz="2600" dirty="0"/>
          </a:p>
          <a:p>
            <a:endParaRPr lang="en-US" dirty="0"/>
          </a:p>
        </p:txBody>
      </p:sp>
    </p:spTree>
    <p:extLst>
      <p:ext uri="{BB962C8B-B14F-4D97-AF65-F5344CB8AC3E}">
        <p14:creationId xmlns:p14="http://schemas.microsoft.com/office/powerpoint/2010/main" val="2895167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C0916-A694-42B0-B5A0-F5F590902EA1}"/>
              </a:ext>
            </a:extLst>
          </p:cNvPr>
          <p:cNvSpPr>
            <a:spLocks noGrp="1"/>
          </p:cNvSpPr>
          <p:nvPr>
            <p:ph type="title"/>
          </p:nvPr>
        </p:nvSpPr>
        <p:spPr>
          <a:xfrm>
            <a:off x="457200" y="274638"/>
            <a:ext cx="8229600" cy="868362"/>
          </a:xfrm>
        </p:spPr>
        <p:txBody>
          <a:bodyPr>
            <a:noAutofit/>
          </a:bodyPr>
          <a:lstStyle/>
          <a:p>
            <a:r>
              <a:rPr lang="en-US" sz="2800" b="1" dirty="0"/>
              <a:t>MODEL RULES OF </a:t>
            </a:r>
            <a:br>
              <a:rPr lang="en-US" sz="2800" b="1" dirty="0"/>
            </a:br>
            <a:r>
              <a:rPr lang="en-US" sz="2800" b="1" dirty="0"/>
              <a:t>PROFESSIONAL RESPONSIBILITY</a:t>
            </a:r>
          </a:p>
        </p:txBody>
      </p:sp>
      <p:sp>
        <p:nvSpPr>
          <p:cNvPr id="3" name="Content Placeholder 2">
            <a:extLst>
              <a:ext uri="{FF2B5EF4-FFF2-40B4-BE49-F238E27FC236}">
                <a16:creationId xmlns:a16="http://schemas.microsoft.com/office/drawing/2014/main" id="{D43A74D3-333F-4E1D-BBC6-23C76C098BEA}"/>
              </a:ext>
            </a:extLst>
          </p:cNvPr>
          <p:cNvSpPr>
            <a:spLocks noGrp="1"/>
          </p:cNvSpPr>
          <p:nvPr>
            <p:ph idx="1"/>
          </p:nvPr>
        </p:nvSpPr>
        <p:spPr>
          <a:xfrm>
            <a:off x="457200" y="1524000"/>
            <a:ext cx="8229600" cy="5181600"/>
          </a:xfrm>
        </p:spPr>
        <p:txBody>
          <a:bodyPr>
            <a:normAutofit fontScale="85000" lnSpcReduction="10000"/>
          </a:bodyPr>
          <a:lstStyle/>
          <a:p>
            <a:pPr marL="0" indent="0">
              <a:buNone/>
            </a:pPr>
            <a:r>
              <a:rPr lang="en-US" sz="1900" dirty="0"/>
              <a:t>See </a:t>
            </a:r>
            <a:r>
              <a:rPr lang="en-US" sz="1900" b="1" dirty="0"/>
              <a:t>AILA Ethics Compendium</a:t>
            </a:r>
            <a:r>
              <a:rPr lang="en-US" sz="1900" dirty="0"/>
              <a:t>, </a:t>
            </a:r>
            <a:r>
              <a:rPr lang="en-US" sz="1900" dirty="0">
                <a:hlinkClick r:id="rId2"/>
              </a:rPr>
              <a:t>https://</a:t>
            </a:r>
            <a:r>
              <a:rPr lang="en-US" sz="1900" dirty="0" err="1">
                <a:hlinkClick r:id="rId2"/>
              </a:rPr>
              <a:t>www.aila.org</a:t>
            </a:r>
            <a:r>
              <a:rPr lang="en-US" sz="1900" dirty="0">
                <a:hlinkClick r:id="rId2"/>
              </a:rPr>
              <a:t>/practice/ethics/compendium</a:t>
            </a:r>
            <a:r>
              <a:rPr lang="en-US" sz="1900" dirty="0"/>
              <a:t> and Ethics Reference Guide by State, </a:t>
            </a:r>
            <a:r>
              <a:rPr lang="en-US" sz="1900" dirty="0">
                <a:hlinkClick r:id="rId3"/>
              </a:rPr>
              <a:t>https://</a:t>
            </a:r>
            <a:r>
              <a:rPr lang="en-US" sz="1900" dirty="0" err="1">
                <a:hlinkClick r:id="rId3"/>
              </a:rPr>
              <a:t>www.aila.org</a:t>
            </a:r>
            <a:r>
              <a:rPr lang="en-US" sz="1900" dirty="0">
                <a:hlinkClick r:id="rId3"/>
              </a:rPr>
              <a:t>/practice/ethics/ethics-by-state</a:t>
            </a:r>
            <a:endParaRPr lang="en-US" sz="1900" dirty="0"/>
          </a:p>
          <a:p>
            <a:endParaRPr lang="en-US" sz="1900" b="1" dirty="0">
              <a:effectLst/>
              <a:ea typeface="Calibri" panose="020F0502020204030204" pitchFamily="34" charset="0"/>
              <a:cs typeface="Times New Roman" panose="02020603050405020304" pitchFamily="18" charset="0"/>
            </a:endParaRPr>
          </a:p>
          <a:p>
            <a:endParaRPr lang="en-US" sz="1900" b="1" dirty="0">
              <a:effectLst/>
              <a:ea typeface="Calibri" panose="020F0502020204030204" pitchFamily="34" charset="0"/>
              <a:cs typeface="Times New Roman" panose="02020603050405020304" pitchFamily="18" charset="0"/>
            </a:endParaRPr>
          </a:p>
          <a:p>
            <a:pPr marL="0" indent="0">
              <a:buNone/>
            </a:pPr>
            <a:r>
              <a:rPr lang="en-US" sz="1900" b="1" u="sng" dirty="0">
                <a:effectLst/>
                <a:ea typeface="Calibri" panose="020F0502020204030204" pitchFamily="34" charset="0"/>
                <a:cs typeface="Times New Roman" panose="02020603050405020304" pitchFamily="18" charset="0"/>
              </a:rPr>
              <a:t>Rule 1.1 – Competence</a:t>
            </a:r>
            <a:endParaRPr lang="en-US" sz="1900" b="1" u="sng" dirty="0">
              <a:ea typeface="Calibri" panose="020F0502020204030204" pitchFamily="34" charset="0"/>
              <a:cs typeface="Times New Roman" panose="02020603050405020304" pitchFamily="18" charset="0"/>
            </a:endParaRPr>
          </a:p>
          <a:p>
            <a:pPr marL="0" indent="0">
              <a:buNone/>
            </a:pPr>
            <a:r>
              <a:rPr lang="en-US" sz="1900" dirty="0">
                <a:effectLst/>
                <a:ea typeface="Calibri" panose="020F0502020204030204" pitchFamily="34" charset="0"/>
                <a:cs typeface="Times New Roman" panose="02020603050405020304" pitchFamily="18" charset="0"/>
              </a:rPr>
              <a:t>Chapter 1.1 addresses issues associated with a lawyer’s subject matter knowledge, as well as the level of preparation required of lawyers throughout representation. The chapter also discusses questions related to excessive caseloads, ineffective assistance of counsel claims, client communication, pro bono work, limiting the scope of representation, technology competence, the use of untested legal strategies, and related subjects.</a:t>
            </a:r>
          </a:p>
          <a:p>
            <a:pPr marL="400050" lvl="1" indent="0">
              <a:buNone/>
            </a:pPr>
            <a:endParaRPr lang="en-US" sz="1900" b="1" dirty="0">
              <a:effectLst/>
              <a:ea typeface="Calibri" panose="020F0502020204030204" pitchFamily="34" charset="0"/>
              <a:cs typeface="Times New Roman" panose="02020603050405020304" pitchFamily="18" charset="0"/>
            </a:endParaRPr>
          </a:p>
          <a:p>
            <a:pPr marL="0" indent="0">
              <a:buNone/>
            </a:pPr>
            <a:r>
              <a:rPr lang="en-US" sz="1900" b="1" u="sng" dirty="0">
                <a:effectLst/>
                <a:ea typeface="Calibri" panose="020F0502020204030204" pitchFamily="34" charset="0"/>
                <a:cs typeface="Times New Roman" panose="02020603050405020304" pitchFamily="18" charset="0"/>
              </a:rPr>
              <a:t>Rule 1.3 – Diligence</a:t>
            </a:r>
          </a:p>
          <a:p>
            <a:pPr marL="0" indent="0">
              <a:buNone/>
            </a:pPr>
            <a:r>
              <a:rPr lang="en-US" sz="1900" dirty="0">
                <a:effectLst/>
                <a:ea typeface="Calibri" panose="020F0502020204030204" pitchFamily="34" charset="0"/>
                <a:cs typeface="Times New Roman" panose="02020603050405020304" pitchFamily="18" charset="0"/>
              </a:rPr>
              <a:t>Chapter 1.3 discusses diligence and representative disciplinary cases. This chapter addresses questions related to lack of diligence, failure to meet deadlines or court appearances, unreasonable delay, failure to take action, and inadequate investigation and preparation. </a:t>
            </a:r>
          </a:p>
          <a:p>
            <a:pPr marL="400050" lvl="1" indent="0">
              <a:buNone/>
            </a:pPr>
            <a:endParaRPr lang="en-US" sz="1500" b="1"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84115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8D706-E4DC-46F7-8CF5-5ED59665D2F2}"/>
              </a:ext>
            </a:extLst>
          </p:cNvPr>
          <p:cNvSpPr>
            <a:spLocks noGrp="1"/>
          </p:cNvSpPr>
          <p:nvPr>
            <p:ph type="title"/>
          </p:nvPr>
        </p:nvSpPr>
        <p:spPr>
          <a:xfrm>
            <a:off x="457200" y="76200"/>
            <a:ext cx="8229600" cy="914400"/>
          </a:xfrm>
        </p:spPr>
        <p:txBody>
          <a:bodyPr>
            <a:normAutofit fontScale="90000"/>
          </a:bodyPr>
          <a:lstStyle/>
          <a:p>
            <a:r>
              <a:rPr lang="en-US" sz="2800" b="1" dirty="0"/>
              <a:t>MODEL RULES OF </a:t>
            </a:r>
            <a:br>
              <a:rPr lang="en-US" sz="2800" b="1" dirty="0"/>
            </a:br>
            <a:r>
              <a:rPr lang="en-US" sz="2800" b="1" dirty="0"/>
              <a:t>PROFESSIONAL RESPONSIBILITY Cont’d</a:t>
            </a:r>
          </a:p>
        </p:txBody>
      </p:sp>
      <p:sp>
        <p:nvSpPr>
          <p:cNvPr id="3" name="Content Placeholder 2">
            <a:extLst>
              <a:ext uri="{FF2B5EF4-FFF2-40B4-BE49-F238E27FC236}">
                <a16:creationId xmlns:a16="http://schemas.microsoft.com/office/drawing/2014/main" id="{FBA2CAC3-D643-4064-9207-72658AA9D70B}"/>
              </a:ext>
            </a:extLst>
          </p:cNvPr>
          <p:cNvSpPr>
            <a:spLocks noGrp="1"/>
          </p:cNvSpPr>
          <p:nvPr>
            <p:ph idx="1"/>
          </p:nvPr>
        </p:nvSpPr>
        <p:spPr>
          <a:xfrm>
            <a:off x="457200" y="1219200"/>
            <a:ext cx="8229600" cy="4906963"/>
          </a:xfrm>
        </p:spPr>
        <p:txBody>
          <a:bodyPr>
            <a:normAutofit fontScale="62500" lnSpcReduction="20000"/>
          </a:bodyPr>
          <a:lstStyle/>
          <a:p>
            <a:pPr marL="0" indent="0">
              <a:buNone/>
            </a:pPr>
            <a:r>
              <a:rPr lang="en-US" sz="2600" b="1" u="sng" dirty="0">
                <a:ea typeface="Calibri" panose="020F0502020204030204" pitchFamily="34" charset="0"/>
                <a:cs typeface="Times New Roman" panose="02020603050405020304" pitchFamily="18" charset="0"/>
              </a:rPr>
              <a:t>Rule 1.3 – Diligence </a:t>
            </a:r>
          </a:p>
          <a:p>
            <a:pPr marL="0" indent="0">
              <a:buNone/>
            </a:pPr>
            <a:r>
              <a:rPr lang="en-US" sz="2600" dirty="0">
                <a:effectLst/>
                <a:ea typeface="Calibri" panose="020F0502020204030204" pitchFamily="34" charset="0"/>
                <a:cs typeface="Times New Roman" panose="02020603050405020304" pitchFamily="18" charset="0"/>
              </a:rPr>
              <a:t>Additionally, the chapter reviews when neglect might run into malpractice, planning for absences, and strategizing over the degree of diligence needed for certain cases.</a:t>
            </a:r>
            <a:endParaRPr lang="en-US" sz="2600" b="1" u="sng" dirty="0">
              <a:effectLst/>
              <a:ea typeface="Calibri" panose="020F0502020204030204" pitchFamily="34" charset="0"/>
              <a:cs typeface="Times New Roman" panose="02020603050405020304" pitchFamily="18" charset="0"/>
            </a:endParaRPr>
          </a:p>
          <a:p>
            <a:pPr marL="400050" lvl="1" indent="0">
              <a:buNone/>
            </a:pPr>
            <a:endParaRPr lang="en-US" sz="2600" b="1" u="sng" dirty="0">
              <a:effectLst/>
              <a:ea typeface="Calibri" panose="020F0502020204030204" pitchFamily="34" charset="0"/>
              <a:cs typeface="Times New Roman" panose="02020603050405020304" pitchFamily="18" charset="0"/>
            </a:endParaRPr>
          </a:p>
          <a:p>
            <a:pPr marL="0" indent="0">
              <a:buNone/>
            </a:pPr>
            <a:r>
              <a:rPr lang="en-US" sz="2600" b="1" u="sng" dirty="0">
                <a:effectLst/>
                <a:ea typeface="Calibri" panose="020F0502020204030204" pitchFamily="34" charset="0"/>
                <a:cs typeface="Times New Roman" panose="02020603050405020304" pitchFamily="18" charset="0"/>
              </a:rPr>
              <a:t>Rule 1.4</a:t>
            </a:r>
            <a:r>
              <a:rPr lang="en-US" sz="2600" u="sng" dirty="0">
                <a:effectLst/>
                <a:ea typeface="Calibri" panose="020F0502020204030204" pitchFamily="34" charset="0"/>
                <a:cs typeface="Times New Roman" panose="02020603050405020304" pitchFamily="18" charset="0"/>
              </a:rPr>
              <a:t> </a:t>
            </a:r>
            <a:r>
              <a:rPr lang="en-US" sz="2600" b="1" u="sng" dirty="0">
                <a:effectLst/>
                <a:ea typeface="Calibri" panose="020F0502020204030204" pitchFamily="34" charset="0"/>
                <a:cs typeface="Times New Roman" panose="02020603050405020304" pitchFamily="18" charset="0"/>
              </a:rPr>
              <a:t>- Communication between clients and attorneys</a:t>
            </a:r>
            <a:r>
              <a:rPr lang="en-US" sz="2600" dirty="0">
                <a:effectLst/>
                <a:ea typeface="Calibri" panose="020F0502020204030204" pitchFamily="34" charset="0"/>
                <a:cs typeface="Times New Roman" panose="02020603050405020304" pitchFamily="18" charset="0"/>
              </a:rPr>
              <a:t> </a:t>
            </a:r>
          </a:p>
          <a:p>
            <a:pPr marL="0" indent="0">
              <a:buNone/>
            </a:pPr>
            <a:r>
              <a:rPr lang="en-US" sz="2600" dirty="0">
                <a:effectLst/>
                <a:ea typeface="Calibri" panose="020F0502020204030204" pitchFamily="34" charset="0"/>
                <a:cs typeface="Times New Roman" panose="02020603050405020304" pitchFamily="18" charset="0"/>
              </a:rPr>
              <a:t>Specific issues related to modes of communication, promptness, lawyer conduct, and how to explain mistakes.</a:t>
            </a:r>
            <a:endParaRPr lang="en-US" sz="2600" dirty="0">
              <a:ea typeface="Calibri" panose="020F0502020204030204" pitchFamily="34" charset="0"/>
              <a:cs typeface="Times New Roman" panose="02020603050405020304" pitchFamily="18" charset="0"/>
            </a:endParaRPr>
          </a:p>
          <a:p>
            <a:pPr marL="0" indent="0">
              <a:buNone/>
            </a:pPr>
            <a:r>
              <a:rPr lang="en-US" sz="2600" dirty="0">
                <a:effectLst/>
                <a:ea typeface="Calibri" panose="020F0502020204030204" pitchFamily="34" charset="0"/>
                <a:cs typeface="Times New Roman" panose="02020603050405020304" pitchFamily="18" charset="0"/>
              </a:rPr>
              <a:t>Chapter 1.4 discusses communication between clients and attorneys, including the mode, frequency, and promptness of communication. In particular, this chapter addresses issues related to texts and emails, third parties, interpreters, missing clients, joint representation, withholding information, pandemics and crises, informed consent, lawyer conduct, and explaining mistakes. adverse consequences, and criminal action.</a:t>
            </a:r>
            <a:endParaRPr lang="en-US" sz="2600" dirty="0">
              <a:ea typeface="Calibri" panose="020F0502020204030204" pitchFamily="34" charset="0"/>
              <a:cs typeface="Times New Roman" panose="02020603050405020304" pitchFamily="18" charset="0"/>
            </a:endParaRPr>
          </a:p>
          <a:p>
            <a:pPr marL="400050" lvl="1" indent="0">
              <a:buNone/>
            </a:pPr>
            <a:endParaRPr lang="en-US" sz="2600" b="1" dirty="0">
              <a:effectLst/>
              <a:ea typeface="Calibri" panose="020F0502020204030204" pitchFamily="34" charset="0"/>
              <a:cs typeface="Times New Roman" panose="02020603050405020304" pitchFamily="18" charset="0"/>
            </a:endParaRPr>
          </a:p>
          <a:p>
            <a:pPr marL="0" indent="0">
              <a:buNone/>
            </a:pPr>
            <a:r>
              <a:rPr lang="en-US" sz="2600" b="1" u="sng" dirty="0">
                <a:effectLst/>
                <a:ea typeface="Calibri" panose="020F0502020204030204" pitchFamily="34" charset="0"/>
                <a:cs typeface="Times New Roman" panose="02020603050405020304" pitchFamily="18" charset="0"/>
              </a:rPr>
              <a:t>Rule 1.5 – Fees</a:t>
            </a:r>
            <a:endParaRPr lang="en-US" sz="2600" b="1" u="sng" dirty="0">
              <a:ea typeface="Calibri" panose="020F0502020204030204" pitchFamily="34" charset="0"/>
              <a:cs typeface="Times New Roman" panose="02020603050405020304" pitchFamily="18" charset="0"/>
            </a:endParaRPr>
          </a:p>
          <a:p>
            <a:pPr marL="0" indent="0">
              <a:buNone/>
            </a:pPr>
            <a:r>
              <a:rPr lang="en-US" sz="2600" dirty="0">
                <a:effectLst/>
                <a:ea typeface="Calibri" panose="020F0502020204030204" pitchFamily="34" charset="0"/>
                <a:cs typeface="Times New Roman" panose="02020603050405020304" pitchFamily="18" charset="0"/>
              </a:rPr>
              <a:t>Chapter 1.5 addresses fees, including the terminology, timing, and the denomination of fee agreements. This chapter explores the reasonableness of fees, communication.</a:t>
            </a:r>
            <a:endParaRPr lang="en-US" sz="260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7255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31F6-A7E9-4FCB-8B42-5FD278472FAF}"/>
              </a:ext>
            </a:extLst>
          </p:cNvPr>
          <p:cNvSpPr>
            <a:spLocks noGrp="1"/>
          </p:cNvSpPr>
          <p:nvPr>
            <p:ph type="title"/>
          </p:nvPr>
        </p:nvSpPr>
        <p:spPr/>
        <p:txBody>
          <a:bodyPr>
            <a:normAutofit/>
          </a:bodyPr>
          <a:lstStyle/>
          <a:p>
            <a:r>
              <a:rPr lang="en-US" sz="2800" b="1" dirty="0"/>
              <a:t>MODEL RULES OF </a:t>
            </a:r>
            <a:br>
              <a:rPr lang="en-US" sz="2800" b="1" dirty="0"/>
            </a:br>
            <a:r>
              <a:rPr lang="en-US" sz="2800" b="1" dirty="0"/>
              <a:t>PROFESSIONAL RESPONSIBILITY Cont’d</a:t>
            </a:r>
          </a:p>
        </p:txBody>
      </p:sp>
      <p:sp>
        <p:nvSpPr>
          <p:cNvPr id="3" name="Content Placeholder 2">
            <a:extLst>
              <a:ext uri="{FF2B5EF4-FFF2-40B4-BE49-F238E27FC236}">
                <a16:creationId xmlns:a16="http://schemas.microsoft.com/office/drawing/2014/main" id="{E88D671E-CBE6-4CF1-9F0B-AB60011057E4}"/>
              </a:ext>
            </a:extLst>
          </p:cNvPr>
          <p:cNvSpPr>
            <a:spLocks noGrp="1"/>
          </p:cNvSpPr>
          <p:nvPr>
            <p:ph idx="1"/>
          </p:nvPr>
        </p:nvSpPr>
        <p:spPr>
          <a:xfrm>
            <a:off x="457200" y="1981200"/>
            <a:ext cx="8229600" cy="4144963"/>
          </a:xfrm>
        </p:spPr>
        <p:txBody>
          <a:bodyPr>
            <a:normAutofit fontScale="70000" lnSpcReduction="20000"/>
          </a:bodyPr>
          <a:lstStyle/>
          <a:p>
            <a:pPr marL="0" indent="0">
              <a:buNone/>
            </a:pPr>
            <a:r>
              <a:rPr lang="en-US" sz="2700" b="1" u="sng" dirty="0">
                <a:effectLst/>
                <a:ea typeface="Calibri" panose="020F0502020204030204" pitchFamily="34" charset="0"/>
                <a:cs typeface="Times New Roman" panose="02020603050405020304" pitchFamily="18" charset="0"/>
              </a:rPr>
              <a:t>Rule 3.3 – Candor toward the Tribunal</a:t>
            </a:r>
          </a:p>
          <a:p>
            <a:pPr marL="400050" lvl="1" indent="0">
              <a:buNone/>
            </a:pPr>
            <a:endParaRPr lang="en-US" sz="2300" u="sng" dirty="0">
              <a:ea typeface="Calibri" panose="020F0502020204030204" pitchFamily="34" charset="0"/>
              <a:cs typeface="Times New Roman" panose="02020603050405020304" pitchFamily="18" charset="0"/>
            </a:endParaRPr>
          </a:p>
          <a:p>
            <a:pPr marL="400050" lvl="1" indent="0">
              <a:buNone/>
            </a:pPr>
            <a:endParaRPr lang="en-US" sz="2300" u="sng" dirty="0">
              <a:ea typeface="Calibri" panose="020F0502020204030204" pitchFamily="34" charset="0"/>
              <a:cs typeface="Times New Roman" panose="02020603050405020304" pitchFamily="18" charset="0"/>
            </a:endParaRPr>
          </a:p>
          <a:p>
            <a:pPr marL="0" indent="0">
              <a:buNone/>
            </a:pPr>
            <a:r>
              <a:rPr lang="en-US" sz="2700" b="1" u="sng" dirty="0">
                <a:effectLst/>
                <a:ea typeface="Calibri" panose="020F0502020204030204" pitchFamily="34" charset="0"/>
                <a:cs typeface="Times New Roman" panose="02020603050405020304" pitchFamily="18" charset="0"/>
              </a:rPr>
              <a:t>Rule 4.1 – Truthfulness in Statements to Others</a:t>
            </a:r>
            <a:endParaRPr lang="en-US" sz="2700" u="sng" dirty="0">
              <a:ea typeface="Calibri" panose="020F0502020204030204" pitchFamily="34" charset="0"/>
              <a:cs typeface="Times New Roman" panose="02020603050405020304" pitchFamily="18" charset="0"/>
            </a:endParaRPr>
          </a:p>
          <a:p>
            <a:pPr marL="400050" lvl="1" indent="0">
              <a:buNone/>
            </a:pPr>
            <a:endParaRPr lang="en-US" sz="2300" b="1" dirty="0">
              <a:effectLst/>
              <a:ea typeface="Calibri" panose="020F0502020204030204" pitchFamily="34" charset="0"/>
              <a:cs typeface="Times New Roman" panose="02020603050405020304" pitchFamily="18" charset="0"/>
            </a:endParaRPr>
          </a:p>
          <a:p>
            <a:pPr marL="400050" lvl="1" indent="0">
              <a:buNone/>
            </a:pPr>
            <a:endParaRPr lang="en-US" sz="2300" b="1" dirty="0">
              <a:effectLst/>
              <a:ea typeface="Calibri" panose="020F0502020204030204" pitchFamily="34" charset="0"/>
              <a:cs typeface="Times New Roman" panose="02020603050405020304" pitchFamily="18" charset="0"/>
            </a:endParaRPr>
          </a:p>
          <a:p>
            <a:pPr marL="0" indent="0">
              <a:buNone/>
            </a:pPr>
            <a:r>
              <a:rPr lang="en-US" sz="2700" b="1" u="sng" dirty="0">
                <a:effectLst/>
                <a:ea typeface="Calibri" panose="020F0502020204030204" pitchFamily="34" charset="0"/>
                <a:cs typeface="Times New Roman" panose="02020603050405020304" pitchFamily="18" charset="0"/>
              </a:rPr>
              <a:t>Rule 5.3 - Responsibilities Regarding Nonlawyer Assistants</a:t>
            </a:r>
          </a:p>
          <a:p>
            <a:pPr marL="400050" lvl="1" indent="0">
              <a:buNone/>
            </a:pPr>
            <a:endParaRPr lang="en-US" sz="2300" b="1" u="sng" dirty="0">
              <a:ea typeface="Calibri" panose="020F0502020204030204" pitchFamily="34" charset="0"/>
              <a:cs typeface="Times New Roman" panose="02020603050405020304" pitchFamily="18" charset="0"/>
            </a:endParaRPr>
          </a:p>
          <a:p>
            <a:pPr marL="400050" lvl="1" indent="0">
              <a:buNone/>
            </a:pPr>
            <a:endParaRPr lang="en-US" sz="2300" b="1" u="sng" dirty="0">
              <a:ea typeface="Calibri" panose="020F0502020204030204" pitchFamily="34" charset="0"/>
              <a:cs typeface="Times New Roman" panose="02020603050405020304" pitchFamily="18" charset="0"/>
            </a:endParaRPr>
          </a:p>
          <a:p>
            <a:pPr marL="0" indent="0">
              <a:buNone/>
            </a:pPr>
            <a:r>
              <a:rPr lang="en-US" sz="2700" b="1" u="sng" dirty="0">
                <a:effectLst/>
                <a:ea typeface="Calibri" panose="020F0502020204030204" pitchFamily="34" charset="0"/>
                <a:cs typeface="Times New Roman" panose="02020603050405020304" pitchFamily="18" charset="0"/>
              </a:rPr>
              <a:t>Rule 8.4 – Maintaining the Integrity of the Profession </a:t>
            </a:r>
            <a:endParaRPr lang="en-US" sz="2700" b="1" u="sng" dirty="0">
              <a:ea typeface="Calibri" panose="020F0502020204030204" pitchFamily="34" charset="0"/>
              <a:cs typeface="Times New Roman" panose="02020603050405020304" pitchFamily="18" charset="0"/>
            </a:endParaRPr>
          </a:p>
          <a:p>
            <a:pPr marL="0" indent="0">
              <a:buNone/>
            </a:pPr>
            <a:r>
              <a:rPr lang="en-US" sz="2700" dirty="0">
                <a:effectLst/>
                <a:ea typeface="Calibri" panose="020F0502020204030204" pitchFamily="34" charset="0"/>
                <a:cs typeface="Times New Roman" panose="02020603050405020304" pitchFamily="18" charset="0"/>
              </a:rPr>
              <a:t>It is professional misconduct for a lawyer to:</a:t>
            </a:r>
            <a:endParaRPr lang="en-US" sz="2700" dirty="0">
              <a:ea typeface="Calibri" panose="020F0502020204030204" pitchFamily="34" charset="0"/>
              <a:cs typeface="Times New Roman" panose="02020603050405020304" pitchFamily="18" charset="0"/>
            </a:endParaRPr>
          </a:p>
          <a:p>
            <a:pPr marL="0" indent="0">
              <a:buNone/>
            </a:pPr>
            <a:r>
              <a:rPr lang="en-US" sz="2700" dirty="0">
                <a:effectLst/>
                <a:ea typeface="Times New Roman" panose="02020603050405020304" pitchFamily="18" charset="0"/>
              </a:rPr>
              <a:t>(a) violate or attempt to violate the Rules of Professional Conduct.</a:t>
            </a:r>
          </a:p>
          <a:p>
            <a:endParaRPr lang="en-US" dirty="0"/>
          </a:p>
        </p:txBody>
      </p:sp>
    </p:spTree>
    <p:extLst>
      <p:ext uri="{BB962C8B-B14F-4D97-AF65-F5344CB8AC3E}">
        <p14:creationId xmlns:p14="http://schemas.microsoft.com/office/powerpoint/2010/main" val="4226844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Autofit/>
          </a:bodyPr>
          <a:lstStyle/>
          <a:p>
            <a:r>
              <a:rPr lang="en-US" sz="2800" b="1" dirty="0"/>
              <a:t>AILA RESOURCES &amp; SUGGESTED READING </a:t>
            </a:r>
          </a:p>
        </p:txBody>
      </p:sp>
      <p:sp>
        <p:nvSpPr>
          <p:cNvPr id="3" name="Content Placeholder 2"/>
          <p:cNvSpPr>
            <a:spLocks noGrp="1"/>
          </p:cNvSpPr>
          <p:nvPr>
            <p:ph idx="1"/>
          </p:nvPr>
        </p:nvSpPr>
        <p:spPr>
          <a:xfrm>
            <a:off x="457200" y="1066800"/>
            <a:ext cx="8229600" cy="5059363"/>
          </a:xfrm>
        </p:spPr>
        <p:txBody>
          <a:bodyPr>
            <a:normAutofit fontScale="25000" lnSpcReduction="20000"/>
          </a:bodyPr>
          <a:lstStyle/>
          <a:p>
            <a:pPr marL="0" marR="0">
              <a:lnSpc>
                <a:spcPct val="107000"/>
              </a:lnSpc>
              <a:spcBef>
                <a:spcPts val="0"/>
              </a:spcBef>
              <a:spcAft>
                <a:spcPts val="800"/>
              </a:spcAft>
            </a:pPr>
            <a:r>
              <a:rPr lang="en-US" sz="5500" b="1" dirty="0" err="1">
                <a:effectLst/>
                <a:ea typeface="Calibri" panose="020F0502020204030204" pitchFamily="34" charset="0"/>
                <a:cs typeface="Calibri" panose="020F0502020204030204" pitchFamily="34" charset="0"/>
              </a:rPr>
              <a:t>AILA's</a:t>
            </a:r>
            <a:r>
              <a:rPr lang="en-US" sz="5500" b="1" dirty="0">
                <a:effectLst/>
                <a:ea typeface="Calibri" panose="020F0502020204030204" pitchFamily="34" charset="0"/>
                <a:cs typeface="Calibri" panose="020F0502020204030204" pitchFamily="34" charset="0"/>
              </a:rPr>
              <a:t> </a:t>
            </a:r>
            <a:r>
              <a:rPr lang="en-US" sz="5500" dirty="0">
                <a:effectLst/>
                <a:ea typeface="Calibri" panose="020F0502020204030204" pitchFamily="34" charset="0"/>
                <a:cs typeface="Calibri" panose="020F0502020204030204" pitchFamily="34" charset="0"/>
                <a:hlinkClick r:id="rId2"/>
              </a:rPr>
              <a:t>Lawyer Well-Being Center</a:t>
            </a:r>
            <a:r>
              <a:rPr lang="en-US" sz="5500" b="1" dirty="0">
                <a:ea typeface="Calibri" panose="020F0502020204030204" pitchFamily="34" charset="0"/>
                <a:cs typeface="Calibri" panose="020F0502020204030204" pitchFamily="34" charset="0"/>
              </a:rPr>
              <a:t> </a:t>
            </a:r>
            <a:r>
              <a:rPr lang="en-US" sz="5500" dirty="0">
                <a:ea typeface="Calibri" panose="020F0502020204030204" pitchFamily="34" charset="0"/>
                <a:cs typeface="Calibri" panose="020F0502020204030204" pitchFamily="34" charset="0"/>
              </a:rPr>
              <a:t>(</a:t>
            </a:r>
            <a:r>
              <a:rPr lang="en-US" sz="5500" dirty="0">
                <a:effectLst/>
                <a:ea typeface="Calibri" panose="020F0502020204030204" pitchFamily="34" charset="0"/>
                <a:cs typeface="Calibri" panose="020F0502020204030204" pitchFamily="34" charset="0"/>
              </a:rPr>
              <a:t>https://</a:t>
            </a:r>
            <a:r>
              <a:rPr lang="en-US" sz="5500" dirty="0" err="1">
                <a:effectLst/>
                <a:ea typeface="Calibri" panose="020F0502020204030204" pitchFamily="34" charset="0"/>
                <a:cs typeface="Calibri" panose="020F0502020204030204" pitchFamily="34" charset="0"/>
              </a:rPr>
              <a:t>www.aila.org</a:t>
            </a:r>
            <a:r>
              <a:rPr lang="en-US" sz="5500" dirty="0">
                <a:effectLst/>
                <a:ea typeface="Calibri" panose="020F0502020204030204" pitchFamily="34" charset="0"/>
                <a:cs typeface="Calibri" panose="020F0502020204030204" pitchFamily="34" charset="0"/>
              </a:rPr>
              <a:t>/practice/lawyer-well-being-center; under Law Practice heading at </a:t>
            </a:r>
            <a:r>
              <a:rPr lang="en-US" sz="5500" dirty="0" err="1">
                <a:effectLst/>
                <a:ea typeface="Calibri" panose="020F0502020204030204" pitchFamily="34" charset="0"/>
                <a:cs typeface="Calibri" panose="020F0502020204030204" pitchFamily="34" charset="0"/>
              </a:rPr>
              <a:t>AILA.org</a:t>
            </a:r>
            <a:r>
              <a:rPr lang="en-US" sz="5500" dirty="0">
                <a:ea typeface="Calibri" panose="020F0502020204030204" pitchFamily="34" charset="0"/>
                <a:cs typeface="Calibri" panose="020F0502020204030204" pitchFamily="34" charset="0"/>
              </a:rPr>
              <a:t>; </a:t>
            </a:r>
            <a:r>
              <a:rPr lang="en-US" sz="5500" dirty="0">
                <a:effectLst/>
                <a:ea typeface="Calibri" panose="020F0502020204030204" pitchFamily="34" charset="0"/>
                <a:cs typeface="Calibri" panose="020F0502020204030204" pitchFamily="34" charset="0"/>
              </a:rPr>
              <a:t>limited to AILA members).</a:t>
            </a:r>
            <a:endParaRPr lang="en-US" sz="5500" dirty="0">
              <a:effectLst/>
              <a:ea typeface="Calibri" panose="020F0502020204030204" pitchFamily="34" charset="0"/>
              <a:cs typeface="Times New Roman" panose="02020603050405020304" pitchFamily="18" charset="0"/>
            </a:endParaRPr>
          </a:p>
          <a:p>
            <a:pPr marL="0" marR="0" fontAlgn="base">
              <a:lnSpc>
                <a:spcPct val="107000"/>
              </a:lnSpc>
              <a:spcBef>
                <a:spcPts val="0"/>
              </a:spcBef>
              <a:spcAft>
                <a:spcPts val="1500"/>
              </a:spcAft>
            </a:pPr>
            <a:r>
              <a:rPr lang="en-US" sz="5500" kern="1800" dirty="0">
                <a:solidFill>
                  <a:srgbClr val="000000"/>
                </a:solidFill>
                <a:effectLst/>
                <a:ea typeface="Times New Roman" panose="02020603050405020304" pitchFamily="18" charset="0"/>
                <a:cs typeface="Calibri" panose="020F0502020204030204" pitchFamily="34" charset="0"/>
                <a:hlinkClick r:id="rId3"/>
              </a:rPr>
              <a:t>Addressing Burnout, Plus Well-Being Resource Highlights</a:t>
            </a:r>
            <a:r>
              <a:rPr lang="en-US" sz="5500" b="1" kern="1800" dirty="0">
                <a:effectLst/>
                <a:ea typeface="Times New Roman" panose="02020603050405020304" pitchFamily="18" charset="0"/>
                <a:cs typeface="Calibri" panose="020F0502020204030204" pitchFamily="34" charset="0"/>
              </a:rPr>
              <a:t>, </a:t>
            </a:r>
            <a:r>
              <a:rPr lang="en-US" sz="5500" i="1" dirty="0">
                <a:effectLst/>
                <a:ea typeface="Times New Roman" panose="02020603050405020304" pitchFamily="18" charset="0"/>
                <a:cs typeface="Calibri" panose="020F0502020204030204" pitchFamily="34" charset="0"/>
              </a:rPr>
              <a:t>AILA Doc. No. 21052035 (May 20, 2021) (</a:t>
            </a:r>
            <a:r>
              <a:rPr lang="en-US" sz="5500" dirty="0">
                <a:effectLst/>
                <a:ea typeface="Times New Roman" panose="02020603050405020304" pitchFamily="18" charset="0"/>
                <a:cs typeface="Calibri" panose="020F0502020204030204" pitchFamily="34" charset="0"/>
              </a:rPr>
              <a:t>https://</a:t>
            </a:r>
            <a:r>
              <a:rPr lang="en-US" sz="5500" dirty="0" err="1">
                <a:effectLst/>
                <a:ea typeface="Times New Roman" panose="02020603050405020304" pitchFamily="18" charset="0"/>
                <a:cs typeface="Calibri" panose="020F0502020204030204" pitchFamily="34" charset="0"/>
              </a:rPr>
              <a:t>www.aila.org</a:t>
            </a:r>
            <a:r>
              <a:rPr lang="en-US" sz="5500" dirty="0">
                <a:effectLst/>
                <a:ea typeface="Times New Roman" panose="02020603050405020304" pitchFamily="18" charset="0"/>
                <a:cs typeface="Calibri" panose="020F0502020204030204" pitchFamily="34" charset="0"/>
              </a:rPr>
              <a:t>/practice/management/tips/2021/addressing-burnout-plus-well-being-resource).</a:t>
            </a:r>
          </a:p>
          <a:p>
            <a:pPr marL="0" marR="0" fontAlgn="base">
              <a:lnSpc>
                <a:spcPct val="107000"/>
              </a:lnSpc>
              <a:spcBef>
                <a:spcPts val="0"/>
              </a:spcBef>
              <a:spcAft>
                <a:spcPts val="1500"/>
              </a:spcAft>
            </a:pPr>
            <a:r>
              <a:rPr lang="en-US" sz="5500" dirty="0"/>
              <a:t>Hannah C. Cartwright, Lindsay M. Harris, Liana M. </a:t>
            </a:r>
            <a:r>
              <a:rPr lang="en-US" sz="5500" dirty="0" err="1"/>
              <a:t>Montecinos</a:t>
            </a:r>
            <a:r>
              <a:rPr lang="en-US" sz="5500" dirty="0"/>
              <a:t>, &amp; </a:t>
            </a:r>
            <a:r>
              <a:rPr lang="en-US" sz="5500" dirty="0" err="1"/>
              <a:t>Anam</a:t>
            </a:r>
            <a:r>
              <a:rPr lang="en-US" sz="5500" dirty="0"/>
              <a:t> Rahman, </a:t>
            </a:r>
            <a:r>
              <a:rPr lang="en-US" sz="5500" i="1" dirty="0">
                <a:hlinkClick r:id="rId4"/>
              </a:rPr>
              <a:t>Vicarious Trauma and Ethical Obligations for Attorneys Representing Immigrant Clients</a:t>
            </a:r>
            <a:r>
              <a:rPr lang="en-US" sz="5500" i="1" dirty="0"/>
              <a:t>,</a:t>
            </a:r>
            <a:r>
              <a:rPr lang="en-US" sz="5500" dirty="0"/>
              <a:t> 2 AILA Law Journal 1, 23-40 (2020) (https://</a:t>
            </a:r>
            <a:r>
              <a:rPr lang="en-US" sz="5500" dirty="0" err="1"/>
              <a:t>digitalcommons.law.udc.edu</a:t>
            </a:r>
            <a:r>
              <a:rPr lang="en-US" sz="5500" dirty="0"/>
              <a:t>/</a:t>
            </a:r>
            <a:r>
              <a:rPr lang="en-US" sz="5500" dirty="0" err="1"/>
              <a:t>cgi</a:t>
            </a:r>
            <a:r>
              <a:rPr lang="en-US" sz="5500" dirty="0"/>
              <a:t>/</a:t>
            </a:r>
            <a:r>
              <a:rPr lang="en-US" sz="5500" dirty="0" err="1"/>
              <a:t>viewcontent.cgi?article</a:t>
            </a:r>
            <a:r>
              <a:rPr lang="en-US" sz="5500" dirty="0"/>
              <a:t>=</a:t>
            </a:r>
            <a:r>
              <a:rPr lang="en-US" sz="5500" dirty="0" err="1"/>
              <a:t>1030&amp;context</a:t>
            </a:r>
            <a:r>
              <a:rPr lang="en-US" sz="5500" dirty="0"/>
              <a:t>=</a:t>
            </a:r>
            <a:r>
              <a:rPr lang="en-US" sz="5500" dirty="0" err="1"/>
              <a:t>fac_journal_articles</a:t>
            </a:r>
            <a:r>
              <a:rPr lang="en-US" sz="5500" dirty="0"/>
              <a:t>).</a:t>
            </a:r>
          </a:p>
          <a:p>
            <a:pPr marL="0" marR="0">
              <a:lnSpc>
                <a:spcPct val="107000"/>
              </a:lnSpc>
              <a:spcBef>
                <a:spcPts val="0"/>
              </a:spcBef>
              <a:spcAft>
                <a:spcPts val="800"/>
              </a:spcAft>
            </a:pPr>
            <a:r>
              <a:rPr lang="en-US" sz="5500" dirty="0">
                <a:effectLst/>
                <a:ea typeface="Calibri" panose="020F0502020204030204" pitchFamily="34" charset="0"/>
                <a:cs typeface="Calibri" panose="020F0502020204030204" pitchFamily="34" charset="0"/>
              </a:rPr>
              <a:t>Joan </a:t>
            </a:r>
            <a:r>
              <a:rPr lang="en-US" sz="5500" dirty="0" err="1">
                <a:effectLst/>
                <a:ea typeface="Calibri" panose="020F0502020204030204" pitchFamily="34" charset="0"/>
                <a:cs typeface="Calibri" panose="020F0502020204030204" pitchFamily="34" charset="0"/>
              </a:rPr>
              <a:t>Bibelhausen</a:t>
            </a:r>
            <a:r>
              <a:rPr lang="en-US" sz="5500" dirty="0">
                <a:effectLst/>
                <a:ea typeface="Calibri" panose="020F0502020204030204" pitchFamily="34" charset="0"/>
                <a:cs typeface="Calibri" panose="020F0502020204030204" pitchFamily="34" charset="0"/>
              </a:rPr>
              <a:t>, Executive Director of Lawyers Concerned for Lawyers, and Robin M. Wolpert, Attorney, </a:t>
            </a:r>
            <a:r>
              <a:rPr lang="en-US" sz="5500" dirty="0" err="1">
                <a:effectLst/>
                <a:ea typeface="Calibri" panose="020F0502020204030204" pitchFamily="34" charset="0"/>
                <a:cs typeface="Calibri" panose="020F0502020204030204" pitchFamily="34" charset="0"/>
              </a:rPr>
              <a:t>Sapientia</a:t>
            </a:r>
            <a:r>
              <a:rPr lang="en-US" sz="5500" dirty="0">
                <a:effectLst/>
                <a:ea typeface="Calibri" panose="020F0502020204030204" pitchFamily="34" charset="0"/>
                <a:cs typeface="Calibri" panose="020F0502020204030204" pitchFamily="34" charset="0"/>
              </a:rPr>
              <a:t> Law Group, </a:t>
            </a:r>
            <a:r>
              <a:rPr lang="en-US" sz="5500" dirty="0">
                <a:effectLst/>
                <a:ea typeface="Calibri" panose="020F0502020204030204" pitchFamily="34" charset="0"/>
                <a:cs typeface="Calibri" panose="020F0502020204030204" pitchFamily="34" charset="0"/>
                <a:hlinkClick r:id="rId5"/>
              </a:rPr>
              <a:t>The Neuroscience of Sleep and Why We Need It</a:t>
            </a:r>
            <a:r>
              <a:rPr lang="en-US" sz="5500" dirty="0">
                <a:effectLst/>
                <a:ea typeface="Calibri" panose="020F0502020204030204" pitchFamily="34" charset="0"/>
                <a:cs typeface="Calibri" panose="020F0502020204030204" pitchFamily="34" charset="0"/>
              </a:rPr>
              <a:t>, </a:t>
            </a:r>
            <a:r>
              <a:rPr lang="en-US" sz="5500" dirty="0">
                <a:ea typeface="Calibri" panose="020F0502020204030204" pitchFamily="34" charset="0"/>
                <a:cs typeface="Calibri" panose="020F0502020204030204" pitchFamily="34" charset="0"/>
              </a:rPr>
              <a:t>r</a:t>
            </a:r>
            <a:r>
              <a:rPr lang="en-US" sz="5500" dirty="0">
                <a:effectLst/>
                <a:ea typeface="Calibri" panose="020F0502020204030204" pitchFamily="34" charset="0"/>
                <a:cs typeface="Calibri" panose="020F0502020204030204" pitchFamily="34" charset="0"/>
              </a:rPr>
              <a:t>ecording from Sept. 1 Video Roundtable (free to download: https://</a:t>
            </a:r>
            <a:r>
              <a:rPr lang="en-US" sz="5500" dirty="0" err="1">
                <a:effectLst/>
                <a:ea typeface="Calibri" panose="020F0502020204030204" pitchFamily="34" charset="0"/>
                <a:cs typeface="Calibri" panose="020F0502020204030204" pitchFamily="34" charset="0"/>
              </a:rPr>
              <a:t>agora.aila.org</a:t>
            </a:r>
            <a:r>
              <a:rPr lang="en-US" sz="5500" dirty="0">
                <a:effectLst/>
                <a:ea typeface="Calibri" panose="020F0502020204030204" pitchFamily="34" charset="0"/>
                <a:cs typeface="Calibri" panose="020F0502020204030204" pitchFamily="34" charset="0"/>
              </a:rPr>
              <a:t>/product/detail/4944).</a:t>
            </a:r>
            <a:endParaRPr lang="en-US" sz="55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5500" b="1" dirty="0" err="1">
                <a:effectLst/>
                <a:ea typeface="Calibri" panose="020F0502020204030204" pitchFamily="34" charset="0"/>
                <a:cs typeface="Calibri" panose="020F0502020204030204" pitchFamily="34" charset="0"/>
              </a:rPr>
              <a:t>AILA’s</a:t>
            </a:r>
            <a:r>
              <a:rPr lang="en-US" sz="5500" b="1" dirty="0">
                <a:effectLst/>
                <a:ea typeface="Calibri" panose="020F0502020204030204" pitchFamily="34" charset="0"/>
                <a:cs typeface="Calibri" panose="020F0502020204030204" pitchFamily="34" charset="0"/>
              </a:rPr>
              <a:t> </a:t>
            </a:r>
            <a:r>
              <a:rPr lang="en-US" sz="5500" dirty="0">
                <a:solidFill>
                  <a:srgbClr val="201F1E"/>
                </a:solidFill>
                <a:effectLst/>
                <a:ea typeface="Calibri" panose="020F0502020204030204" pitchFamily="34" charset="0"/>
                <a:cs typeface="Calibri" panose="020F0502020204030204" pitchFamily="34" charset="0"/>
                <a:hlinkClick r:id="rId6"/>
              </a:rPr>
              <a:t>Ethics Compendium</a:t>
            </a:r>
            <a:r>
              <a:rPr lang="en-US" sz="5500" dirty="0">
                <a:solidFill>
                  <a:srgbClr val="201F1E"/>
                </a:solidFill>
                <a:effectLst/>
                <a:ea typeface="Calibri" panose="020F0502020204030204" pitchFamily="34" charset="0"/>
                <a:cs typeface="Calibri" panose="020F0502020204030204" pitchFamily="34" charset="0"/>
              </a:rPr>
              <a:t> </a:t>
            </a:r>
            <a:r>
              <a:rPr lang="en-US" sz="5500" dirty="0">
                <a:ea typeface="Calibri" panose="020F0502020204030204" pitchFamily="34" charset="0"/>
                <a:cs typeface="Calibri" panose="020F0502020204030204" pitchFamily="34" charset="0"/>
              </a:rPr>
              <a:t>(</a:t>
            </a:r>
            <a:r>
              <a:rPr lang="en-US" sz="5500" dirty="0">
                <a:effectLst/>
                <a:ea typeface="Calibri" panose="020F0502020204030204" pitchFamily="34" charset="0"/>
                <a:cs typeface="Calibri" panose="020F0502020204030204" pitchFamily="34" charset="0"/>
              </a:rPr>
              <a:t>https://</a:t>
            </a:r>
            <a:r>
              <a:rPr lang="en-US" sz="5500" dirty="0" err="1">
                <a:effectLst/>
                <a:ea typeface="Calibri" panose="020F0502020204030204" pitchFamily="34" charset="0"/>
                <a:cs typeface="Calibri" panose="020F0502020204030204" pitchFamily="34" charset="0"/>
              </a:rPr>
              <a:t>www.aila.org</a:t>
            </a:r>
            <a:r>
              <a:rPr lang="en-US" sz="5500" dirty="0">
                <a:effectLst/>
                <a:ea typeface="Calibri" panose="020F0502020204030204" pitchFamily="34" charset="0"/>
                <a:cs typeface="Calibri" panose="020F0502020204030204" pitchFamily="34" charset="0"/>
              </a:rPr>
              <a:t>/practice/ethics/compendium).</a:t>
            </a:r>
          </a:p>
        </p:txBody>
      </p:sp>
    </p:spTree>
    <p:extLst>
      <p:ext uri="{BB962C8B-B14F-4D97-AF65-F5344CB8AC3E}">
        <p14:creationId xmlns:p14="http://schemas.microsoft.com/office/powerpoint/2010/main" val="2971966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5928-B55D-4B8F-8F12-855DD9B89F96}"/>
              </a:ext>
            </a:extLst>
          </p:cNvPr>
          <p:cNvSpPr>
            <a:spLocks noGrp="1"/>
          </p:cNvSpPr>
          <p:nvPr>
            <p:ph type="title"/>
          </p:nvPr>
        </p:nvSpPr>
        <p:spPr>
          <a:xfrm>
            <a:off x="457200" y="152400"/>
            <a:ext cx="8229600" cy="838200"/>
          </a:xfrm>
        </p:spPr>
        <p:txBody>
          <a:bodyPr>
            <a:normAutofit fontScale="90000"/>
          </a:bodyPr>
          <a:lstStyle/>
          <a:p>
            <a:r>
              <a:rPr lang="en-US" sz="2800" b="1" dirty="0"/>
              <a:t>OTHER RESOURCES &amp; SUGGESTED READING </a:t>
            </a:r>
            <a:br>
              <a:rPr lang="en-US" sz="2800" b="1" dirty="0"/>
            </a:br>
            <a:r>
              <a:rPr lang="en-US" sz="2800" b="1" dirty="0"/>
              <a:t>Cont’d  </a:t>
            </a:r>
          </a:p>
        </p:txBody>
      </p:sp>
      <p:sp>
        <p:nvSpPr>
          <p:cNvPr id="3" name="Content Placeholder 2">
            <a:extLst>
              <a:ext uri="{FF2B5EF4-FFF2-40B4-BE49-F238E27FC236}">
                <a16:creationId xmlns:a16="http://schemas.microsoft.com/office/drawing/2014/main" id="{5B46F7B4-6B39-40DE-B6E5-6330F8CC1104}"/>
              </a:ext>
            </a:extLst>
          </p:cNvPr>
          <p:cNvSpPr>
            <a:spLocks noGrp="1"/>
          </p:cNvSpPr>
          <p:nvPr>
            <p:ph idx="1"/>
          </p:nvPr>
        </p:nvSpPr>
        <p:spPr>
          <a:xfrm>
            <a:off x="457200" y="1295400"/>
            <a:ext cx="8229600" cy="5105400"/>
          </a:xfrm>
        </p:spPr>
        <p:txBody>
          <a:bodyPr>
            <a:normAutofit fontScale="92500" lnSpcReduction="20000"/>
          </a:bodyPr>
          <a:lstStyle/>
          <a:p>
            <a:pPr marL="0" indent="0">
              <a:buNone/>
            </a:pPr>
            <a:r>
              <a:rPr lang="en-US" sz="1900" b="0" i="0" dirty="0">
                <a:effectLst/>
                <a:hlinkClick r:id="rId2"/>
              </a:rPr>
              <a:t>Alcohol: Balancing Risks and Benefits</a:t>
            </a:r>
            <a:r>
              <a:rPr lang="en-US" sz="1900" b="0" i="0" dirty="0">
                <a:effectLst/>
              </a:rPr>
              <a:t>, </a:t>
            </a:r>
            <a:r>
              <a:rPr lang="en-US" sz="1900" dirty="0"/>
              <a:t>https://</a:t>
            </a:r>
            <a:r>
              <a:rPr lang="en-US" sz="1900" dirty="0" err="1"/>
              <a:t>www.hsph.harvard.edu</a:t>
            </a:r>
            <a:r>
              <a:rPr lang="en-US" sz="1900" dirty="0"/>
              <a:t>/</a:t>
            </a:r>
            <a:r>
              <a:rPr lang="en-US" sz="1900" dirty="0" err="1"/>
              <a:t>nutritionsource</a:t>
            </a:r>
            <a:r>
              <a:rPr lang="en-US" sz="1900" dirty="0"/>
              <a:t>/healthy-drinks/drinks-to-consume-in-moderation/alcohol-full-story/.</a:t>
            </a:r>
          </a:p>
          <a:p>
            <a:pPr marL="0" indent="0">
              <a:buNone/>
            </a:pPr>
            <a:endParaRPr lang="en-US" sz="1900" dirty="0"/>
          </a:p>
          <a:p>
            <a:pPr marL="0" indent="0">
              <a:buNone/>
            </a:pPr>
            <a:r>
              <a:rPr lang="en-US" sz="1900" dirty="0">
                <a:hlinkClick r:id="rId3"/>
              </a:rPr>
              <a:t>CDC, Alcohol and Public Health, FAQs</a:t>
            </a:r>
            <a:r>
              <a:rPr lang="en-US" sz="1900" dirty="0"/>
              <a:t>, https://</a:t>
            </a:r>
            <a:r>
              <a:rPr lang="en-US" sz="1900" dirty="0" err="1"/>
              <a:t>www.cdc.gov</a:t>
            </a:r>
            <a:r>
              <a:rPr lang="en-US" sz="1900" dirty="0"/>
              <a:t>/alcohol/</a:t>
            </a:r>
            <a:r>
              <a:rPr lang="en-US" sz="1900" dirty="0" err="1"/>
              <a:t>faqs.htm</a:t>
            </a:r>
            <a:r>
              <a:rPr lang="en-US" sz="1900" dirty="0"/>
              <a:t>#:~:text=According%20to%20the%20Dietary%20Guidelines,women%2C%20when%20alcohol%20is%20consumed.</a:t>
            </a:r>
          </a:p>
          <a:p>
            <a:pPr marL="0" indent="0" fontAlgn="base">
              <a:lnSpc>
                <a:spcPct val="107000"/>
              </a:lnSpc>
              <a:spcBef>
                <a:spcPts val="0"/>
              </a:spcBef>
              <a:spcAft>
                <a:spcPts val="1500"/>
              </a:spcAft>
              <a:buNone/>
            </a:pPr>
            <a:endParaRPr lang="en-US" sz="1900" i="1" dirty="0">
              <a:hlinkClick r:id="rId4"/>
            </a:endParaRPr>
          </a:p>
          <a:p>
            <a:pPr marL="0" indent="0" fontAlgn="base">
              <a:lnSpc>
                <a:spcPct val="107000"/>
              </a:lnSpc>
              <a:spcBef>
                <a:spcPts val="0"/>
              </a:spcBef>
              <a:spcAft>
                <a:spcPts val="1500"/>
              </a:spcAft>
              <a:buNone/>
            </a:pPr>
            <a:r>
              <a:rPr lang="en-US" sz="1900" i="1" dirty="0">
                <a:hlinkClick r:id="rId4"/>
              </a:rPr>
              <a:t>HBR Guide to Beating Burnout</a:t>
            </a:r>
            <a:r>
              <a:rPr lang="en-US" sz="1900" dirty="0"/>
              <a:t>, Harvard Business Review (2021).</a:t>
            </a:r>
          </a:p>
          <a:p>
            <a:pPr marL="0" indent="-285750" fontAlgn="base">
              <a:lnSpc>
                <a:spcPct val="107000"/>
              </a:lnSpc>
              <a:spcBef>
                <a:spcPts val="0"/>
              </a:spcBef>
              <a:spcAft>
                <a:spcPts val="1500"/>
              </a:spcAft>
              <a:buNone/>
            </a:pPr>
            <a:r>
              <a:rPr lang="en-US" sz="1900" dirty="0"/>
              <a:t>Mayo Clinic, “</a:t>
            </a:r>
            <a:r>
              <a:rPr lang="en-US" sz="1900" dirty="0">
                <a:hlinkClick r:id="rId5"/>
              </a:rPr>
              <a:t>Job Burnout: How to Spot It and Take Action</a:t>
            </a:r>
            <a:r>
              <a:rPr lang="en-US" sz="1900" dirty="0"/>
              <a:t>,” November 21, 2018, (https://</a:t>
            </a:r>
            <a:r>
              <a:rPr lang="en-US" sz="1900" dirty="0" err="1"/>
              <a:t>www.mayoclinic.org</a:t>
            </a:r>
            <a:r>
              <a:rPr lang="en-US" sz="1900" dirty="0"/>
              <a:t>/healthy-lifestyle/adult-health/in-depth/burnout/art-20046642).</a:t>
            </a:r>
          </a:p>
          <a:p>
            <a:pPr marL="0" indent="0">
              <a:buNone/>
            </a:pPr>
            <a:r>
              <a:rPr lang="en-US" sz="1900" dirty="0"/>
              <a:t>Nance, </a:t>
            </a:r>
            <a:r>
              <a:rPr lang="en-US" sz="1900" dirty="0" err="1"/>
              <a:t>Sharise</a:t>
            </a:r>
            <a:r>
              <a:rPr lang="en-US" sz="1900" dirty="0"/>
              <a:t> M., </a:t>
            </a:r>
            <a:r>
              <a:rPr lang="en-US" sz="1900" i="1" dirty="0">
                <a:hlinkClick r:id="rId6"/>
              </a:rPr>
              <a:t>Overcoming Compassion Fatigue, When Helping Hurts</a:t>
            </a:r>
            <a:r>
              <a:rPr lang="en-US" sz="1900" dirty="0"/>
              <a:t>, </a:t>
            </a:r>
            <a:r>
              <a:rPr lang="en-US" sz="1900" b="0" i="0" dirty="0">
                <a:effectLst/>
              </a:rPr>
              <a:t>CreateSpace Independent Publishing Platform (</a:t>
            </a:r>
            <a:r>
              <a:rPr lang="en-US" sz="1900" dirty="0"/>
              <a:t>2017) (https://</a:t>
            </a:r>
            <a:r>
              <a:rPr lang="en-US" sz="1900" dirty="0" err="1"/>
              <a:t>www.vitaminchealing.com</a:t>
            </a:r>
            <a:r>
              <a:rPr lang="en-US" sz="1900" dirty="0"/>
              <a:t>/compassion-fatigue; https://</a:t>
            </a:r>
            <a:r>
              <a:rPr lang="en-US" sz="1900" dirty="0" err="1"/>
              <a:t>www.amazon.com</a:t>
            </a:r>
            <a:r>
              <a:rPr lang="en-US" sz="1900" dirty="0"/>
              <a:t>/Overcoming-Compassion-Fatigue-Helping-Hurts/</a:t>
            </a:r>
            <a:r>
              <a:rPr lang="en-US" sz="1900" dirty="0" err="1"/>
              <a:t>dp</a:t>
            </a:r>
            <a:r>
              <a:rPr lang="en-US" sz="1900" dirty="0"/>
              <a:t>/1983445487).</a:t>
            </a:r>
          </a:p>
          <a:p>
            <a:pPr marL="0" indent="0">
              <a:buNone/>
            </a:pPr>
            <a:endParaRPr lang="en-US" sz="4900" dirty="0"/>
          </a:p>
          <a:p>
            <a:pPr marL="0" indent="0">
              <a:buNone/>
            </a:pPr>
            <a:endParaRPr lang="en-US" sz="4300" b="0" i="0" dirty="0">
              <a:effectLst/>
            </a:endParaRPr>
          </a:p>
        </p:txBody>
      </p:sp>
    </p:spTree>
    <p:extLst>
      <p:ext uri="{BB962C8B-B14F-4D97-AF65-F5344CB8AC3E}">
        <p14:creationId xmlns:p14="http://schemas.microsoft.com/office/powerpoint/2010/main" val="1739325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CBB45-DC46-49F4-B765-8C55DF141789}"/>
              </a:ext>
            </a:extLst>
          </p:cNvPr>
          <p:cNvSpPr>
            <a:spLocks noGrp="1"/>
          </p:cNvSpPr>
          <p:nvPr>
            <p:ph type="title"/>
          </p:nvPr>
        </p:nvSpPr>
        <p:spPr>
          <a:xfrm>
            <a:off x="457200" y="76200"/>
            <a:ext cx="8229600" cy="914400"/>
          </a:xfrm>
        </p:spPr>
        <p:txBody>
          <a:bodyPr>
            <a:noAutofit/>
          </a:bodyPr>
          <a:lstStyle/>
          <a:p>
            <a:r>
              <a:rPr lang="en-US" sz="2800" b="1" dirty="0"/>
              <a:t>OTHER RESOURCES &amp; SUGGESTED READING Cont’d</a:t>
            </a:r>
          </a:p>
        </p:txBody>
      </p:sp>
      <p:sp>
        <p:nvSpPr>
          <p:cNvPr id="3" name="Content Placeholder 2">
            <a:extLst>
              <a:ext uri="{FF2B5EF4-FFF2-40B4-BE49-F238E27FC236}">
                <a16:creationId xmlns:a16="http://schemas.microsoft.com/office/drawing/2014/main" id="{830F8404-8EA3-491B-A004-9B7C232A1CE4}"/>
              </a:ext>
            </a:extLst>
          </p:cNvPr>
          <p:cNvSpPr>
            <a:spLocks noGrp="1"/>
          </p:cNvSpPr>
          <p:nvPr>
            <p:ph idx="1"/>
          </p:nvPr>
        </p:nvSpPr>
        <p:spPr>
          <a:xfrm>
            <a:off x="457200" y="1143000"/>
            <a:ext cx="8229600" cy="5181600"/>
          </a:xfrm>
        </p:spPr>
        <p:txBody>
          <a:bodyPr>
            <a:normAutofit fontScale="92500" lnSpcReduction="20000"/>
          </a:bodyPr>
          <a:lstStyle/>
          <a:p>
            <a:pPr marL="0" indent="0">
              <a:buNone/>
            </a:pPr>
            <a:r>
              <a:rPr lang="en-US" sz="1900" dirty="0"/>
              <a:t>Newell, Jason M. &amp; Gordon A. MacNeil, </a:t>
            </a:r>
            <a:r>
              <a:rPr lang="en-US" sz="1900" i="1" dirty="0">
                <a:hlinkClick r:id="rId2"/>
              </a:rPr>
              <a:t>Professional Burnout, Vicarious Trauma, Secondary Traumatic Stress, and Compassion Fatigue: A Review of Theoretical Terms, Risk Factors, and Preventive Methods for Clinicians and Researchers</a:t>
            </a:r>
            <a:r>
              <a:rPr lang="en-US" sz="1900" i="1" dirty="0"/>
              <a:t>, </a:t>
            </a:r>
            <a:r>
              <a:rPr lang="en-US" sz="1900" dirty="0"/>
              <a:t>6 Best Practice in Mental Health 2, 57-68 (2010) (https://</a:t>
            </a:r>
            <a:r>
              <a:rPr lang="en-US" sz="1900" dirty="0" err="1"/>
              <a:t>calio.org</a:t>
            </a:r>
            <a:r>
              <a:rPr lang="en-US" sz="1900" dirty="0"/>
              <a:t>/wp-content/uploads/2020/04/Professional-burnout-vicarious-trauma-secondary-stress-and-compassion-fatigue-A-review-of-theoretical-terms-risk-factors-and-preventive-methods-for-clinicians-and-researchers.pdf).</a:t>
            </a:r>
          </a:p>
          <a:p>
            <a:pPr marL="0" indent="0">
              <a:buNone/>
            </a:pPr>
            <a:endParaRPr lang="en-US" sz="1900" dirty="0"/>
          </a:p>
          <a:p>
            <a:pPr marL="0" indent="0">
              <a:buNone/>
            </a:pPr>
            <a:r>
              <a:rPr lang="en-US" sz="1900" dirty="0" err="1"/>
              <a:t>Skovholt</a:t>
            </a:r>
            <a:r>
              <a:rPr lang="en-US" sz="1900" dirty="0"/>
              <a:t>, Thomas M., </a:t>
            </a:r>
            <a:r>
              <a:rPr lang="en-US" sz="1900" i="1" dirty="0">
                <a:hlinkClick r:id="rId3"/>
              </a:rPr>
              <a:t>The Resilient Practitioner, Burnout and Compassion Fatigue Prevention and Self-Care Strategies for the Helping Professionals, 3</a:t>
            </a:r>
            <a:r>
              <a:rPr lang="en-US" sz="1900" i="1" baseline="30000" dirty="0">
                <a:hlinkClick r:id="rId3"/>
              </a:rPr>
              <a:t>rd</a:t>
            </a:r>
            <a:r>
              <a:rPr lang="en-US" sz="1900" i="1" dirty="0">
                <a:hlinkClick r:id="rId3"/>
              </a:rPr>
              <a:t> Edition</a:t>
            </a:r>
            <a:r>
              <a:rPr lang="en-US" sz="1900" dirty="0"/>
              <a:t>, </a:t>
            </a:r>
            <a:r>
              <a:rPr lang="en-US" sz="1900" b="0" i="0" dirty="0">
                <a:effectLst/>
              </a:rPr>
              <a:t>Routledge (2016) (https://</a:t>
            </a:r>
            <a:r>
              <a:rPr lang="en-US" sz="1900" b="0" i="0" dirty="0" err="1">
                <a:effectLst/>
              </a:rPr>
              <a:t>experts.umn.edu</a:t>
            </a:r>
            <a:r>
              <a:rPr lang="en-US" sz="1900" b="0" i="0" dirty="0">
                <a:effectLst/>
              </a:rPr>
              <a:t>/</a:t>
            </a:r>
            <a:r>
              <a:rPr lang="en-US" sz="1900" b="0" i="0" dirty="0" err="1">
                <a:effectLst/>
              </a:rPr>
              <a:t>en</a:t>
            </a:r>
            <a:r>
              <a:rPr lang="en-US" sz="1900" b="0" i="0" dirty="0">
                <a:effectLst/>
              </a:rPr>
              <a:t>/publications/the-resilient-practitioner-burnout-and-compassion-fatigue-prevent; https://</a:t>
            </a:r>
            <a:r>
              <a:rPr lang="en-US" sz="1900" b="0" i="0" dirty="0" err="1">
                <a:effectLst/>
              </a:rPr>
              <a:t>www.amazon.com</a:t>
            </a:r>
            <a:r>
              <a:rPr lang="en-US" sz="1900" b="0" i="0" dirty="0">
                <a:effectLst/>
              </a:rPr>
              <a:t>/Resilient-Practitioner-Thomas-M-</a:t>
            </a:r>
            <a:r>
              <a:rPr lang="en-US" sz="1900" b="0" i="0" dirty="0" err="1">
                <a:effectLst/>
              </a:rPr>
              <a:t>Skovholt</a:t>
            </a:r>
            <a:r>
              <a:rPr lang="en-US" sz="1900" b="0" i="0" dirty="0">
                <a:effectLst/>
              </a:rPr>
              <a:t>/</a:t>
            </a:r>
            <a:r>
              <a:rPr lang="en-US" sz="1900" b="0" i="0" dirty="0" err="1">
                <a:effectLst/>
              </a:rPr>
              <a:t>dp</a:t>
            </a:r>
            <a:r>
              <a:rPr lang="en-US" sz="1900" b="0" i="0" dirty="0">
                <a:effectLst/>
              </a:rPr>
              <a:t>/1138830070).</a:t>
            </a:r>
          </a:p>
          <a:p>
            <a:pPr marL="0" indent="0">
              <a:buNone/>
            </a:pPr>
            <a:endParaRPr lang="en-US" sz="1900" i="1" dirty="0">
              <a:hlinkClick r:id="rId4"/>
            </a:endParaRPr>
          </a:p>
          <a:p>
            <a:pPr marL="0" indent="0">
              <a:buNone/>
            </a:pPr>
            <a:r>
              <a:rPr lang="en-US" sz="1900" dirty="0"/>
              <a:t>Walker, Matthew, PhD, </a:t>
            </a:r>
            <a:r>
              <a:rPr lang="en-US" sz="1900" i="1" dirty="0">
                <a:hlinkClick r:id="rId5"/>
              </a:rPr>
              <a:t>Why We Sleep, Unlocking the Power of Sleep and Dreams</a:t>
            </a:r>
            <a:r>
              <a:rPr lang="en-US" sz="1900" dirty="0"/>
              <a:t>, Scribner (2017) (https://</a:t>
            </a:r>
            <a:r>
              <a:rPr lang="en-US" sz="1900" dirty="0" err="1"/>
              <a:t>www.amazon.com</a:t>
            </a:r>
            <a:r>
              <a:rPr lang="en-US" sz="1900" dirty="0"/>
              <a:t>/Why-We-Sleep-Unlocking-Dreams/</a:t>
            </a:r>
            <a:r>
              <a:rPr lang="en-US" sz="1900" dirty="0" err="1"/>
              <a:t>dp</a:t>
            </a:r>
            <a:r>
              <a:rPr lang="en-US" sz="1900" dirty="0"/>
              <a:t>/1501144316).</a:t>
            </a:r>
          </a:p>
          <a:p>
            <a:pPr marL="0" indent="0">
              <a:buNone/>
            </a:pPr>
            <a:endParaRPr lang="en-US" sz="1900" dirty="0"/>
          </a:p>
          <a:p>
            <a:endParaRPr lang="en-US" dirty="0"/>
          </a:p>
        </p:txBody>
      </p:sp>
    </p:spTree>
    <p:extLst>
      <p:ext uri="{BB962C8B-B14F-4D97-AF65-F5344CB8AC3E}">
        <p14:creationId xmlns:p14="http://schemas.microsoft.com/office/powerpoint/2010/main" val="4015572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ad.fosterllp.com\users\Houston Users\ocano\Desktop\Why-Lawyers-are-Superhero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008" y="152400"/>
            <a:ext cx="7696413" cy="6594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50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D1DC0-D1F9-4274-B572-9E7337E8E694}"/>
              </a:ext>
            </a:extLst>
          </p:cNvPr>
          <p:cNvSpPr>
            <a:spLocks noGrp="1"/>
          </p:cNvSpPr>
          <p:nvPr>
            <p:ph type="title"/>
          </p:nvPr>
        </p:nvSpPr>
        <p:spPr>
          <a:xfrm>
            <a:off x="457200" y="228600"/>
            <a:ext cx="8229600" cy="1600200"/>
          </a:xfrm>
        </p:spPr>
        <p:txBody>
          <a:bodyPr>
            <a:normAutofit fontScale="90000"/>
          </a:bodyPr>
          <a:lstStyle/>
          <a:p>
            <a:r>
              <a:rPr lang="en-US" sz="4000" b="1" dirty="0"/>
              <a:t>SECONDARY (VICARIOUS) TRAUMA or SECONDARY TRAUMATIC STRESS</a:t>
            </a:r>
            <a:br>
              <a:rPr lang="en-US" sz="4000" dirty="0"/>
            </a:br>
            <a:endParaRPr lang="en-US" sz="4000" dirty="0"/>
          </a:p>
        </p:txBody>
      </p:sp>
      <p:sp>
        <p:nvSpPr>
          <p:cNvPr id="3" name="Content Placeholder 2">
            <a:extLst>
              <a:ext uri="{FF2B5EF4-FFF2-40B4-BE49-F238E27FC236}">
                <a16:creationId xmlns:a16="http://schemas.microsoft.com/office/drawing/2014/main" id="{03C3BA55-2349-4D95-8967-B05B431E854E}"/>
              </a:ext>
            </a:extLst>
          </p:cNvPr>
          <p:cNvSpPr>
            <a:spLocks noGrp="1"/>
          </p:cNvSpPr>
          <p:nvPr>
            <p:ph idx="1"/>
          </p:nvPr>
        </p:nvSpPr>
        <p:spPr>
          <a:xfrm>
            <a:off x="457200" y="2209800"/>
            <a:ext cx="8229600" cy="3916363"/>
          </a:xfrm>
        </p:spPr>
        <p:txBody>
          <a:bodyPr/>
          <a:lstStyle/>
          <a:p>
            <a:r>
              <a:rPr lang="en-US" dirty="0"/>
              <a:t>Occurs as a result of direct practice or exposure to victims of trauma</a:t>
            </a:r>
          </a:p>
          <a:p>
            <a:endParaRPr lang="en-US" dirty="0"/>
          </a:p>
          <a:p>
            <a:r>
              <a:rPr lang="en-US" dirty="0"/>
              <a:t>Immediate reaction/onset</a:t>
            </a:r>
          </a:p>
          <a:p>
            <a:endParaRPr lang="en-US" dirty="0"/>
          </a:p>
          <a:p>
            <a:r>
              <a:rPr lang="en-US" dirty="0"/>
              <a:t>Think of PTSD</a:t>
            </a:r>
          </a:p>
        </p:txBody>
      </p:sp>
    </p:spTree>
    <p:extLst>
      <p:ext uri="{BB962C8B-B14F-4D97-AF65-F5344CB8AC3E}">
        <p14:creationId xmlns:p14="http://schemas.microsoft.com/office/powerpoint/2010/main" val="364079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2D271-9CA9-4160-90C2-5652A3561A03}"/>
              </a:ext>
            </a:extLst>
          </p:cNvPr>
          <p:cNvSpPr>
            <a:spLocks noGrp="1"/>
          </p:cNvSpPr>
          <p:nvPr>
            <p:ph type="title"/>
          </p:nvPr>
        </p:nvSpPr>
        <p:spPr>
          <a:xfrm>
            <a:off x="457200" y="274638"/>
            <a:ext cx="8229600" cy="868362"/>
          </a:xfrm>
        </p:spPr>
        <p:txBody>
          <a:bodyPr>
            <a:normAutofit/>
          </a:bodyPr>
          <a:lstStyle/>
          <a:p>
            <a:r>
              <a:rPr lang="en-US" sz="4000" b="1" dirty="0"/>
              <a:t>COMPASSION FATIGUE</a:t>
            </a:r>
          </a:p>
        </p:txBody>
      </p:sp>
      <p:sp>
        <p:nvSpPr>
          <p:cNvPr id="3" name="Content Placeholder 2">
            <a:extLst>
              <a:ext uri="{FF2B5EF4-FFF2-40B4-BE49-F238E27FC236}">
                <a16:creationId xmlns:a16="http://schemas.microsoft.com/office/drawing/2014/main" id="{654E227C-91F2-4E38-AF4A-5718707A1689}"/>
              </a:ext>
            </a:extLst>
          </p:cNvPr>
          <p:cNvSpPr>
            <a:spLocks noGrp="1"/>
          </p:cNvSpPr>
          <p:nvPr>
            <p:ph idx="1"/>
          </p:nvPr>
        </p:nvSpPr>
        <p:spPr/>
        <p:txBody>
          <a:bodyPr>
            <a:normAutofit fontScale="77500" lnSpcReduction="20000"/>
          </a:bodyPr>
          <a:lstStyle/>
          <a:p>
            <a:r>
              <a:rPr lang="en-US" sz="3000" dirty="0"/>
              <a:t>Chronic use of empathy (when representing suffering clients) resulting in emotional and physical fatigue</a:t>
            </a:r>
            <a:endParaRPr lang="en-US" sz="1600" dirty="0"/>
          </a:p>
          <a:p>
            <a:endParaRPr lang="en-US" sz="900" dirty="0"/>
          </a:p>
          <a:p>
            <a:r>
              <a:rPr lang="en-US" sz="3000" dirty="0"/>
              <a:t>Exposure to traumatic stories and events</a:t>
            </a:r>
          </a:p>
          <a:p>
            <a:endParaRPr lang="en-US" sz="900" dirty="0"/>
          </a:p>
          <a:p>
            <a:r>
              <a:rPr lang="en-US" sz="3000" dirty="0"/>
              <a:t>Sacrificing one’s own needs for others vs. “feeling” for others</a:t>
            </a:r>
          </a:p>
          <a:p>
            <a:pPr marL="0" indent="0">
              <a:buNone/>
            </a:pPr>
            <a:endParaRPr lang="en-US" sz="1000" dirty="0"/>
          </a:p>
          <a:p>
            <a:r>
              <a:rPr lang="en-US" sz="3000" dirty="0"/>
              <a:t>Exacerbated by low pay</a:t>
            </a:r>
          </a:p>
          <a:p>
            <a:endParaRPr lang="en-US" sz="1000" dirty="0"/>
          </a:p>
          <a:p>
            <a:r>
              <a:rPr lang="en-US" sz="3000" dirty="0"/>
              <a:t>Tends to occur cumulatively over time</a:t>
            </a:r>
          </a:p>
        </p:txBody>
      </p:sp>
    </p:spTree>
    <p:extLst>
      <p:ext uri="{BB962C8B-B14F-4D97-AF65-F5344CB8AC3E}">
        <p14:creationId xmlns:p14="http://schemas.microsoft.com/office/powerpoint/2010/main" val="753222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D343-A9B6-42E9-B597-5A4978B69C09}"/>
              </a:ext>
            </a:extLst>
          </p:cNvPr>
          <p:cNvSpPr>
            <a:spLocks noGrp="1"/>
          </p:cNvSpPr>
          <p:nvPr>
            <p:ph type="title"/>
          </p:nvPr>
        </p:nvSpPr>
        <p:spPr/>
        <p:txBody>
          <a:bodyPr/>
          <a:lstStyle/>
          <a:p>
            <a:r>
              <a:rPr lang="en-US" b="1" dirty="0"/>
              <a:t>BURNOUT</a:t>
            </a:r>
          </a:p>
        </p:txBody>
      </p:sp>
      <p:sp>
        <p:nvSpPr>
          <p:cNvPr id="3" name="Content Placeholder 2">
            <a:extLst>
              <a:ext uri="{FF2B5EF4-FFF2-40B4-BE49-F238E27FC236}">
                <a16:creationId xmlns:a16="http://schemas.microsoft.com/office/drawing/2014/main" id="{38FF4EFF-8AD2-46BD-8B38-F8EA8E7A89ED}"/>
              </a:ext>
            </a:extLst>
          </p:cNvPr>
          <p:cNvSpPr>
            <a:spLocks noGrp="1"/>
          </p:cNvSpPr>
          <p:nvPr>
            <p:ph idx="1"/>
          </p:nvPr>
        </p:nvSpPr>
        <p:spPr/>
        <p:txBody>
          <a:bodyPr/>
          <a:lstStyle/>
          <a:p>
            <a:r>
              <a:rPr lang="en-US" dirty="0"/>
              <a:t>Results From Chronic Workplace Stress That Has Not Been Managed (WHO ICD-11)</a:t>
            </a:r>
          </a:p>
          <a:p>
            <a:endParaRPr lang="en-US" dirty="0"/>
          </a:p>
          <a:p>
            <a:r>
              <a:rPr lang="en-US" dirty="0"/>
              <a:t>Emphasis Is On Dynamics of the </a:t>
            </a:r>
            <a:r>
              <a:rPr lang="en-US" i="1" dirty="0"/>
              <a:t>Workplace</a:t>
            </a:r>
            <a:r>
              <a:rPr lang="en-US" dirty="0"/>
              <a:t> </a:t>
            </a:r>
          </a:p>
          <a:p>
            <a:endParaRPr lang="en-US" dirty="0"/>
          </a:p>
          <a:p>
            <a:r>
              <a:rPr lang="en-US" dirty="0"/>
              <a:t>Employer Carries Some Responsibility</a:t>
            </a:r>
          </a:p>
        </p:txBody>
      </p:sp>
    </p:spTree>
    <p:extLst>
      <p:ext uri="{BB962C8B-B14F-4D97-AF65-F5344CB8AC3E}">
        <p14:creationId xmlns:p14="http://schemas.microsoft.com/office/powerpoint/2010/main" val="1571616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AB56E-3A72-41CC-87B5-947D2EA31683}"/>
              </a:ext>
            </a:extLst>
          </p:cNvPr>
          <p:cNvSpPr>
            <a:spLocks noGrp="1"/>
          </p:cNvSpPr>
          <p:nvPr>
            <p:ph type="title"/>
          </p:nvPr>
        </p:nvSpPr>
        <p:spPr>
          <a:xfrm>
            <a:off x="457200" y="274638"/>
            <a:ext cx="8229600" cy="792162"/>
          </a:xfrm>
        </p:spPr>
        <p:txBody>
          <a:bodyPr>
            <a:normAutofit/>
          </a:bodyPr>
          <a:lstStyle/>
          <a:p>
            <a:r>
              <a:rPr lang="en-US" sz="4000" b="1" dirty="0"/>
              <a:t>BURNOUT Cont’d</a:t>
            </a:r>
          </a:p>
        </p:txBody>
      </p:sp>
      <p:sp>
        <p:nvSpPr>
          <p:cNvPr id="3" name="Content Placeholder 2">
            <a:extLst>
              <a:ext uri="{FF2B5EF4-FFF2-40B4-BE49-F238E27FC236}">
                <a16:creationId xmlns:a16="http://schemas.microsoft.com/office/drawing/2014/main" id="{EC4855DE-568E-4B18-BF66-F34BB64AC531}"/>
              </a:ext>
            </a:extLst>
          </p:cNvPr>
          <p:cNvSpPr>
            <a:spLocks noGrp="1"/>
          </p:cNvSpPr>
          <p:nvPr>
            <p:ph idx="1"/>
          </p:nvPr>
        </p:nvSpPr>
        <p:spPr>
          <a:xfrm>
            <a:off x="457200" y="1295400"/>
            <a:ext cx="8229600" cy="5287962"/>
          </a:xfrm>
        </p:spPr>
        <p:txBody>
          <a:bodyPr>
            <a:normAutofit/>
          </a:bodyPr>
          <a:lstStyle/>
          <a:p>
            <a:pPr marL="0" indent="0">
              <a:buNone/>
            </a:pPr>
            <a:r>
              <a:rPr lang="en-US" dirty="0"/>
              <a:t>Risk factors include:</a:t>
            </a:r>
          </a:p>
          <a:p>
            <a:r>
              <a:rPr lang="en-US" dirty="0"/>
              <a:t>Strong identification with work; purpose driven work; work in a helping profession</a:t>
            </a:r>
          </a:p>
          <a:p>
            <a:r>
              <a:rPr lang="en-US" dirty="0"/>
              <a:t>High workload and unrealistic deadlines</a:t>
            </a:r>
          </a:p>
          <a:p>
            <a:r>
              <a:rPr lang="en-US" dirty="0"/>
              <a:t>Bureaucratic constraints</a:t>
            </a:r>
          </a:p>
          <a:p>
            <a:r>
              <a:rPr lang="en-US" dirty="0"/>
              <a:t>Trying to be everything to everyone</a:t>
            </a:r>
          </a:p>
          <a:p>
            <a:r>
              <a:rPr lang="en-US" dirty="0"/>
              <a:t>Feeling of having little or no control over your work</a:t>
            </a:r>
          </a:p>
          <a:p>
            <a:r>
              <a:rPr lang="en-US" dirty="0"/>
              <a:t>Poorly defined job requirements</a:t>
            </a:r>
          </a:p>
          <a:p>
            <a:r>
              <a:rPr lang="en-US" dirty="0"/>
              <a:t>Inadequate supervision</a:t>
            </a:r>
          </a:p>
          <a:p>
            <a:r>
              <a:rPr lang="en-US" dirty="0"/>
              <a:t>Low levels of social or professional support</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472002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5FD91-1E3A-4D15-9DCE-3DEF3D09E771}"/>
              </a:ext>
            </a:extLst>
          </p:cNvPr>
          <p:cNvSpPr>
            <a:spLocks noGrp="1"/>
          </p:cNvSpPr>
          <p:nvPr>
            <p:ph type="title"/>
          </p:nvPr>
        </p:nvSpPr>
        <p:spPr>
          <a:xfrm>
            <a:off x="457200" y="152400"/>
            <a:ext cx="8229600" cy="1265238"/>
          </a:xfrm>
        </p:spPr>
        <p:txBody>
          <a:bodyPr>
            <a:normAutofit/>
          </a:bodyPr>
          <a:lstStyle/>
          <a:p>
            <a:r>
              <a:rPr lang="en-US" sz="4000" b="1" dirty="0"/>
              <a:t>LEGAL CULTURE</a:t>
            </a:r>
          </a:p>
        </p:txBody>
      </p:sp>
      <p:sp>
        <p:nvSpPr>
          <p:cNvPr id="3" name="Content Placeholder 2">
            <a:extLst>
              <a:ext uri="{FF2B5EF4-FFF2-40B4-BE49-F238E27FC236}">
                <a16:creationId xmlns:a16="http://schemas.microsoft.com/office/drawing/2014/main" id="{C9EE55DD-7B67-4E53-9169-8A9194889CE9}"/>
              </a:ext>
            </a:extLst>
          </p:cNvPr>
          <p:cNvSpPr>
            <a:spLocks noGrp="1"/>
          </p:cNvSpPr>
          <p:nvPr>
            <p:ph idx="1"/>
          </p:nvPr>
        </p:nvSpPr>
        <p:spPr>
          <a:xfrm>
            <a:off x="457200" y="1524000"/>
            <a:ext cx="8229600" cy="4602163"/>
          </a:xfrm>
        </p:spPr>
        <p:txBody>
          <a:bodyPr>
            <a:normAutofit/>
          </a:bodyPr>
          <a:lstStyle/>
          <a:p>
            <a:r>
              <a:rPr lang="en-US" dirty="0"/>
              <a:t>Rigid</a:t>
            </a:r>
          </a:p>
          <a:p>
            <a:endParaRPr lang="en-US" dirty="0"/>
          </a:p>
          <a:p>
            <a:r>
              <a:rPr lang="en-US" dirty="0"/>
              <a:t>Cautious and reactive</a:t>
            </a:r>
          </a:p>
          <a:p>
            <a:endParaRPr lang="en-US" dirty="0"/>
          </a:p>
          <a:p>
            <a:r>
              <a:rPr lang="en-US" dirty="0"/>
              <a:t>Discourages personal vulnerability and disclosure of struggles</a:t>
            </a:r>
          </a:p>
          <a:p>
            <a:endParaRPr lang="en-US" dirty="0"/>
          </a:p>
          <a:p>
            <a:r>
              <a:rPr lang="en-US" dirty="0"/>
              <a:t>Stigma and fear about seeking help for mental health and substance abuse issues</a:t>
            </a:r>
          </a:p>
        </p:txBody>
      </p:sp>
    </p:spTree>
    <p:extLst>
      <p:ext uri="{BB962C8B-B14F-4D97-AF65-F5344CB8AC3E}">
        <p14:creationId xmlns:p14="http://schemas.microsoft.com/office/powerpoint/2010/main" val="354117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D0751-87DB-476E-9271-2BAE008DD6A0}"/>
              </a:ext>
            </a:extLst>
          </p:cNvPr>
          <p:cNvSpPr>
            <a:spLocks noGrp="1"/>
          </p:cNvSpPr>
          <p:nvPr>
            <p:ph type="title"/>
          </p:nvPr>
        </p:nvSpPr>
        <p:spPr>
          <a:xfrm>
            <a:off x="457200" y="76200"/>
            <a:ext cx="8229600" cy="914400"/>
          </a:xfrm>
        </p:spPr>
        <p:txBody>
          <a:bodyPr>
            <a:normAutofit/>
          </a:bodyPr>
          <a:lstStyle/>
          <a:p>
            <a:r>
              <a:rPr lang="en-US" sz="4000" b="1" dirty="0"/>
              <a:t>SYMPTOMS</a:t>
            </a:r>
          </a:p>
        </p:txBody>
      </p:sp>
      <p:sp>
        <p:nvSpPr>
          <p:cNvPr id="3" name="Content Placeholder 2">
            <a:extLst>
              <a:ext uri="{FF2B5EF4-FFF2-40B4-BE49-F238E27FC236}">
                <a16:creationId xmlns:a16="http://schemas.microsoft.com/office/drawing/2014/main" id="{75509C24-9350-44BF-8140-0D7E0B2F5A3C}"/>
              </a:ext>
            </a:extLst>
          </p:cNvPr>
          <p:cNvSpPr>
            <a:spLocks noGrp="1"/>
          </p:cNvSpPr>
          <p:nvPr>
            <p:ph idx="1"/>
          </p:nvPr>
        </p:nvSpPr>
        <p:spPr>
          <a:xfrm>
            <a:off x="457200" y="1143000"/>
            <a:ext cx="8229600" cy="5410200"/>
          </a:xfrm>
        </p:spPr>
        <p:txBody>
          <a:bodyPr>
            <a:noAutofit/>
          </a:bodyPr>
          <a:lstStyle/>
          <a:p>
            <a:r>
              <a:rPr lang="en-US" sz="2600" dirty="0"/>
              <a:t>Overwhelmed</a:t>
            </a:r>
          </a:p>
          <a:p>
            <a:r>
              <a:rPr lang="en-US" sz="2600" dirty="0"/>
              <a:t>Exhausted – physical, cognitive, and emotional fatigue</a:t>
            </a:r>
          </a:p>
          <a:p>
            <a:r>
              <a:rPr lang="en-US" sz="2600" dirty="0"/>
              <a:t>Feeling hopeless or dreading work</a:t>
            </a:r>
          </a:p>
          <a:p>
            <a:r>
              <a:rPr lang="en-US" sz="2600" dirty="0"/>
              <a:t>Inefficacy - becoming demoralized and questioning competence and effectiveness</a:t>
            </a:r>
          </a:p>
          <a:p>
            <a:r>
              <a:rPr lang="en-US" sz="2600" dirty="0"/>
              <a:t>Disturbing images from cases intrude into thoughts and dreams (secondary trauma)</a:t>
            </a:r>
          </a:p>
          <a:p>
            <a:r>
              <a:rPr lang="en-US" sz="2600" dirty="0"/>
              <a:t>Inability to embrace complexity, diminished creativity</a:t>
            </a:r>
          </a:p>
          <a:p>
            <a:r>
              <a:rPr lang="en-US" sz="2600" dirty="0"/>
              <a:t>Avoidance and inability to listen</a:t>
            </a:r>
          </a:p>
          <a:p>
            <a:r>
              <a:rPr lang="en-US" sz="2600" dirty="0"/>
              <a:t>Inability to empathize</a:t>
            </a:r>
          </a:p>
        </p:txBody>
      </p:sp>
    </p:spTree>
    <p:extLst>
      <p:ext uri="{BB962C8B-B14F-4D97-AF65-F5344CB8AC3E}">
        <p14:creationId xmlns:p14="http://schemas.microsoft.com/office/powerpoint/2010/main" val="3134670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31FBE-7F70-4D77-8263-8DA43BE8CA30}"/>
              </a:ext>
            </a:extLst>
          </p:cNvPr>
          <p:cNvSpPr>
            <a:spLocks noGrp="1"/>
          </p:cNvSpPr>
          <p:nvPr>
            <p:ph type="title"/>
          </p:nvPr>
        </p:nvSpPr>
        <p:spPr>
          <a:xfrm>
            <a:off x="457200" y="274638"/>
            <a:ext cx="8229600" cy="792162"/>
          </a:xfrm>
        </p:spPr>
        <p:txBody>
          <a:bodyPr>
            <a:normAutofit/>
          </a:bodyPr>
          <a:lstStyle/>
          <a:p>
            <a:r>
              <a:rPr lang="en-US" sz="4000" b="1" dirty="0"/>
              <a:t>SYMPTOMS Cont’d</a:t>
            </a:r>
          </a:p>
        </p:txBody>
      </p:sp>
      <p:sp>
        <p:nvSpPr>
          <p:cNvPr id="3" name="Content Placeholder 2">
            <a:extLst>
              <a:ext uri="{FF2B5EF4-FFF2-40B4-BE49-F238E27FC236}">
                <a16:creationId xmlns:a16="http://schemas.microsoft.com/office/drawing/2014/main" id="{E390A120-C072-45D0-840D-D34AE5F7A48B}"/>
              </a:ext>
            </a:extLst>
          </p:cNvPr>
          <p:cNvSpPr>
            <a:spLocks noGrp="1"/>
          </p:cNvSpPr>
          <p:nvPr>
            <p:ph idx="1"/>
          </p:nvPr>
        </p:nvSpPr>
        <p:spPr>
          <a:xfrm>
            <a:off x="457200" y="1219200"/>
            <a:ext cx="8229600" cy="5364162"/>
          </a:xfrm>
        </p:spPr>
        <p:txBody>
          <a:bodyPr>
            <a:normAutofit fontScale="77500" lnSpcReduction="20000"/>
          </a:bodyPr>
          <a:lstStyle/>
          <a:p>
            <a:r>
              <a:rPr lang="en-US" sz="3200" dirty="0"/>
              <a:t>Inflated sense of self-importance related to work (I’m the only one who can do it)</a:t>
            </a:r>
          </a:p>
          <a:p>
            <a:r>
              <a:rPr lang="en-US" sz="3200" dirty="0"/>
              <a:t>Overreacting</a:t>
            </a:r>
          </a:p>
          <a:p>
            <a:r>
              <a:rPr lang="en-US" sz="3200" dirty="0"/>
              <a:t>Forgetfulness</a:t>
            </a:r>
          </a:p>
          <a:p>
            <a:r>
              <a:rPr lang="en-US" sz="3200" dirty="0"/>
              <a:t>Pessimistic, cynical, irritable, prone to anger</a:t>
            </a:r>
          </a:p>
          <a:p>
            <a:r>
              <a:rPr lang="en-US" sz="3200" dirty="0"/>
              <a:t>Guilt</a:t>
            </a:r>
          </a:p>
          <a:p>
            <a:r>
              <a:rPr lang="en-US" sz="3200" dirty="0"/>
              <a:t>Hypervigilance</a:t>
            </a:r>
          </a:p>
          <a:p>
            <a:r>
              <a:rPr lang="en-US" sz="3200" dirty="0"/>
              <a:t>Becoming emotionally detached in professional and personal life; increased problems in personal relationships; withdrawing socially</a:t>
            </a:r>
          </a:p>
          <a:p>
            <a:r>
              <a:rPr lang="en-US" sz="3200" dirty="0"/>
              <a:t>Physical symptoms: from headaches and stomachaches to more severe physical ailments</a:t>
            </a:r>
          </a:p>
          <a:p>
            <a:r>
              <a:rPr lang="en-US" sz="3200" dirty="0"/>
              <a:t>Increased alcohol or other substance use</a:t>
            </a:r>
          </a:p>
          <a:p>
            <a:endParaRPr lang="en-US" dirty="0"/>
          </a:p>
        </p:txBody>
      </p:sp>
    </p:spTree>
    <p:extLst>
      <p:ext uri="{BB962C8B-B14F-4D97-AF65-F5344CB8AC3E}">
        <p14:creationId xmlns:p14="http://schemas.microsoft.com/office/powerpoint/2010/main" val="1695199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7319</TotalTime>
  <Words>2029</Words>
  <Application>Microsoft Office PowerPoint</Application>
  <PresentationFormat>On-screen Show (4:3)</PresentationFormat>
  <Paragraphs>234</Paragraphs>
  <Slides>29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Century Gothic</vt:lpstr>
      <vt:lpstr>Elephant</vt:lpstr>
      <vt:lpstr>Seaford Display</vt:lpstr>
      <vt:lpstr>Verdana</vt:lpstr>
      <vt:lpstr>Wingdings 3</vt:lpstr>
      <vt:lpstr>Ion</vt:lpstr>
      <vt:lpstr>  WAYS OUT OF THE WILDERNESS: MANAGING STRESS AND TRAUMA</vt:lpstr>
      <vt:lpstr>WHAT’S WRONG WITH ME? </vt:lpstr>
      <vt:lpstr>SECONDARY (VICARIOUS) TRAUMA or SECONDARY TRAUMATIC STRESS </vt:lpstr>
      <vt:lpstr>COMPASSION FATIGUE</vt:lpstr>
      <vt:lpstr>BURNOUT</vt:lpstr>
      <vt:lpstr>BURNOUT Cont’d</vt:lpstr>
      <vt:lpstr>LEGAL CULTURE</vt:lpstr>
      <vt:lpstr>SYMPTOMS</vt:lpstr>
      <vt:lpstr>SYMPTOMS Cont’d</vt:lpstr>
      <vt:lpstr>YOU HAVE AN ETHICAL DUTY TO TAKE CARE OF YOURSELF!</vt:lpstr>
      <vt:lpstr>SELF CARE STRATEGIES</vt:lpstr>
      <vt:lpstr>SELF-CARE STRATEGIES Cont’d</vt:lpstr>
      <vt:lpstr>SELF-CARE STRATEGIES Cont’d</vt:lpstr>
      <vt:lpstr>EXPECTATIONS AND BOUNDARIES</vt:lpstr>
      <vt:lpstr>REALISTIC REFLECTION</vt:lpstr>
      <vt:lpstr>REALISTIC REFLECTION Cont’d</vt:lpstr>
      <vt:lpstr>MAKE A CHANGE - BE INTENTIONAL !</vt:lpstr>
      <vt:lpstr>TAKING CARE OF STAFF</vt:lpstr>
      <vt:lpstr>TAKING CARE OF STAFF Cont’d</vt:lpstr>
      <vt:lpstr>TAKING CARE OF STAFF Cont’d</vt:lpstr>
      <vt:lpstr>RESOURCES AND  SUGGESTED READING</vt:lpstr>
      <vt:lpstr>LAWYERS ASSISTANCE PROGRAMS</vt:lpstr>
      <vt:lpstr>MODEL RULES OF  PROFESSIONAL RESPONSIBILITY</vt:lpstr>
      <vt:lpstr>MODEL RULES OF  PROFESSIONAL RESPONSIBILITY Cont’d</vt:lpstr>
      <vt:lpstr>MODEL RULES OF  PROFESSIONAL RESPONSIBILITY Cont’d</vt:lpstr>
      <vt:lpstr>AILA RESOURCES &amp; SUGGESTED READING </vt:lpstr>
      <vt:lpstr>OTHER RESOURCES &amp; SUGGESTED READING  Cont’d  </vt:lpstr>
      <vt:lpstr>OTHER RESOURCES &amp; SUGGESTED READING Cont’d</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Olsen</dc:creator>
  <cp:lastModifiedBy>Rebecca Kitson</cp:lastModifiedBy>
  <cp:revision>228</cp:revision>
  <cp:lastPrinted>2021-10-29T02:56:14Z</cp:lastPrinted>
  <dcterms:created xsi:type="dcterms:W3CDTF">2014-08-14T16:09:22Z</dcterms:created>
  <dcterms:modified xsi:type="dcterms:W3CDTF">2021-11-18T22:30:00Z</dcterms:modified>
</cp:coreProperties>
</file>