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6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4" r:id="rId3"/>
    <p:sldId id="257" r:id="rId4"/>
    <p:sldId id="258" r:id="rId5"/>
    <p:sldId id="270" r:id="rId6"/>
    <p:sldId id="271" r:id="rId7"/>
    <p:sldId id="272" r:id="rId8"/>
    <p:sldId id="273" r:id="rId9"/>
    <p:sldId id="274" r:id="rId10"/>
    <p:sldId id="275" r:id="rId11"/>
    <p:sldId id="259" r:id="rId12"/>
    <p:sldId id="276" r:id="rId13"/>
    <p:sldId id="260" r:id="rId14"/>
    <p:sldId id="277" r:id="rId15"/>
    <p:sldId id="278" r:id="rId16"/>
    <p:sldId id="262" r:id="rId17"/>
    <p:sldId id="263" r:id="rId18"/>
    <p:sldId id="282" r:id="rId19"/>
    <p:sldId id="283" r:id="rId20"/>
    <p:sldId id="261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3" r:id="rId29"/>
    <p:sldId id="294" r:id="rId30"/>
    <p:sldId id="295" r:id="rId31"/>
    <p:sldId id="297" r:id="rId32"/>
    <p:sldId id="300" r:id="rId33"/>
    <p:sldId id="302" r:id="rId34"/>
    <p:sldId id="304" r:id="rId35"/>
    <p:sldId id="305" r:id="rId36"/>
    <p:sldId id="307" r:id="rId37"/>
    <p:sldId id="316" r:id="rId38"/>
    <p:sldId id="299" r:id="rId39"/>
    <p:sldId id="308" r:id="rId40"/>
    <p:sldId id="309" r:id="rId41"/>
    <p:sldId id="311" r:id="rId42"/>
    <p:sldId id="267" r:id="rId43"/>
    <p:sldId id="317" r:id="rId44"/>
    <p:sldId id="318" r:id="rId45"/>
    <p:sldId id="319" r:id="rId46"/>
    <p:sldId id="320" r:id="rId47"/>
    <p:sldId id="31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B63598-5064-4115-93FC-EF9D92E68017}" v="1" dt="2021-11-08T22:01:55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/>
    <p:restoredTop sz="94674"/>
  </p:normalViewPr>
  <p:slideViewPr>
    <p:cSldViewPr snapToGrid="0" snapToObjects="1">
      <p:cViewPr varScale="1">
        <p:scale>
          <a:sx n="76" d="100"/>
          <a:sy n="76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ali Candler" userId="ec0f2fcb-26c3-4fd9-94e6-16ebae9f3535" providerId="ADAL" clId="{93B63598-5064-4115-93FC-EF9D92E68017}"/>
    <pc:docChg chg="undo custSel modSld">
      <pc:chgData name="Magali Candler" userId="ec0f2fcb-26c3-4fd9-94e6-16ebae9f3535" providerId="ADAL" clId="{93B63598-5064-4115-93FC-EF9D92E68017}" dt="2021-11-08T22:03:33.136" v="25" actId="113"/>
      <pc:docMkLst>
        <pc:docMk/>
      </pc:docMkLst>
      <pc:sldChg chg="modSp mod">
        <pc:chgData name="Magali Candler" userId="ec0f2fcb-26c3-4fd9-94e6-16ebae9f3535" providerId="ADAL" clId="{93B63598-5064-4115-93FC-EF9D92E68017}" dt="2021-11-08T22:03:33.136" v="25" actId="113"/>
        <pc:sldMkLst>
          <pc:docMk/>
          <pc:sldMk cId="1069456649" sldId="256"/>
        </pc:sldMkLst>
        <pc:spChg chg="mod">
          <ac:chgData name="Magali Candler" userId="ec0f2fcb-26c3-4fd9-94e6-16ebae9f3535" providerId="ADAL" clId="{93B63598-5064-4115-93FC-EF9D92E68017}" dt="2021-11-08T22:03:33.136" v="25" actId="113"/>
          <ac:spMkLst>
            <pc:docMk/>
            <pc:sldMk cId="1069456649" sldId="256"/>
            <ac:spMk id="3" creationId="{00000000-0000-0000-0000-000000000000}"/>
          </ac:spMkLst>
        </pc:spChg>
      </pc:sldChg>
      <pc:sldChg chg="addSp modSp mod">
        <pc:chgData name="Magali Candler" userId="ec0f2fcb-26c3-4fd9-94e6-16ebae9f3535" providerId="ADAL" clId="{93B63598-5064-4115-93FC-EF9D92E68017}" dt="2021-11-08T22:02:14.024" v="24" actId="14100"/>
        <pc:sldMkLst>
          <pc:docMk/>
          <pc:sldMk cId="868754073" sldId="315"/>
        </pc:sldMkLst>
        <pc:spChg chg="mod">
          <ac:chgData name="Magali Candler" userId="ec0f2fcb-26c3-4fd9-94e6-16ebae9f3535" providerId="ADAL" clId="{93B63598-5064-4115-93FC-EF9D92E68017}" dt="2021-11-08T22:01:36.245" v="17" actId="20577"/>
          <ac:spMkLst>
            <pc:docMk/>
            <pc:sldMk cId="868754073" sldId="315"/>
            <ac:spMk id="3" creationId="{00000000-0000-0000-0000-000000000000}"/>
          </ac:spMkLst>
        </pc:spChg>
        <pc:picChg chg="add mod">
          <ac:chgData name="Magali Candler" userId="ec0f2fcb-26c3-4fd9-94e6-16ebae9f3535" providerId="ADAL" clId="{93B63598-5064-4115-93FC-EF9D92E68017}" dt="2021-11-08T22:02:14.024" v="24" actId="14100"/>
          <ac:picMkLst>
            <pc:docMk/>
            <pc:sldMk cId="868754073" sldId="315"/>
            <ac:picMk id="4" creationId="{85BEC642-DDC4-45D7-B910-F696D27E52B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D7A4A-1893-F644-BD4E-1089B5E54B40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1B8D8-C140-624F-91F6-9B4005EA7ACA}">
      <dgm:prSet phldrT="[Text]"/>
      <dgm:spPr/>
      <dgm:t>
        <a:bodyPr/>
        <a:lstStyle/>
        <a:p>
          <a:r>
            <a:rPr lang="en-US" dirty="0"/>
            <a:t>Vision</a:t>
          </a:r>
        </a:p>
      </dgm:t>
    </dgm:pt>
    <dgm:pt modelId="{5DC186FF-39ED-354C-9296-435D360B3B8A}" type="parTrans" cxnId="{A1902BCF-FEFE-FB4A-B54C-CC7494BCA3AE}">
      <dgm:prSet/>
      <dgm:spPr/>
      <dgm:t>
        <a:bodyPr/>
        <a:lstStyle/>
        <a:p>
          <a:endParaRPr lang="en-US"/>
        </a:p>
      </dgm:t>
    </dgm:pt>
    <dgm:pt modelId="{B5D8DF8D-777B-C440-A8B9-A0B163FDCD43}" type="sibTrans" cxnId="{A1902BCF-FEFE-FB4A-B54C-CC7494BCA3AE}">
      <dgm:prSet/>
      <dgm:spPr/>
      <dgm:t>
        <a:bodyPr/>
        <a:lstStyle/>
        <a:p>
          <a:endParaRPr lang="en-US"/>
        </a:p>
      </dgm:t>
    </dgm:pt>
    <dgm:pt modelId="{D5BA391D-FFBE-E842-8343-12A83A6A7BD8}">
      <dgm:prSet phldrT="[Text]"/>
      <dgm:spPr/>
      <dgm:t>
        <a:bodyPr/>
        <a:lstStyle/>
        <a:p>
          <a:r>
            <a:rPr lang="en-US" dirty="0"/>
            <a:t>Values</a:t>
          </a:r>
        </a:p>
      </dgm:t>
    </dgm:pt>
    <dgm:pt modelId="{6842C9BB-B585-324D-9DF6-D5DA55728C3C}" type="parTrans" cxnId="{FFD5D77A-966D-3E47-B4B2-22B62E67287D}">
      <dgm:prSet/>
      <dgm:spPr/>
      <dgm:t>
        <a:bodyPr/>
        <a:lstStyle/>
        <a:p>
          <a:endParaRPr lang="en-US"/>
        </a:p>
      </dgm:t>
    </dgm:pt>
    <dgm:pt modelId="{7B893C01-02A0-574E-A2A6-152A71155238}" type="sibTrans" cxnId="{FFD5D77A-966D-3E47-B4B2-22B62E67287D}">
      <dgm:prSet/>
      <dgm:spPr/>
      <dgm:t>
        <a:bodyPr/>
        <a:lstStyle/>
        <a:p>
          <a:endParaRPr lang="en-US"/>
        </a:p>
      </dgm:t>
    </dgm:pt>
    <dgm:pt modelId="{369C16FB-ACEC-F248-AD2E-853F1AAECDE2}">
      <dgm:prSet phldrT="[Text]"/>
      <dgm:spPr/>
      <dgm:t>
        <a:bodyPr/>
        <a:lstStyle/>
        <a:p>
          <a:r>
            <a:rPr lang="en-US" dirty="0"/>
            <a:t>Assessment</a:t>
          </a:r>
        </a:p>
      </dgm:t>
    </dgm:pt>
    <dgm:pt modelId="{969872DD-B750-2E44-A003-481F4438F7DC}" type="parTrans" cxnId="{C2AEE5A4-156F-C141-B39B-354BBC9FA0A8}">
      <dgm:prSet/>
      <dgm:spPr/>
      <dgm:t>
        <a:bodyPr/>
        <a:lstStyle/>
        <a:p>
          <a:endParaRPr lang="en-US"/>
        </a:p>
      </dgm:t>
    </dgm:pt>
    <dgm:pt modelId="{B0F26838-06B7-3C40-BE8F-55F5E3324ACE}" type="sibTrans" cxnId="{C2AEE5A4-156F-C141-B39B-354BBC9FA0A8}">
      <dgm:prSet/>
      <dgm:spPr/>
      <dgm:t>
        <a:bodyPr/>
        <a:lstStyle/>
        <a:p>
          <a:endParaRPr lang="en-US"/>
        </a:p>
      </dgm:t>
    </dgm:pt>
    <dgm:pt modelId="{DB73AADD-DBA0-C244-90E4-568661A71C63}">
      <dgm:prSet phldrT="[Text]"/>
      <dgm:spPr/>
      <dgm:t>
        <a:bodyPr/>
        <a:lstStyle/>
        <a:p>
          <a:r>
            <a:rPr lang="en-US" dirty="0"/>
            <a:t>Action</a:t>
          </a:r>
        </a:p>
      </dgm:t>
    </dgm:pt>
    <dgm:pt modelId="{2F50A2AF-A0B2-CA4C-BC57-F0C008574A36}" type="parTrans" cxnId="{889488B8-7984-7048-B66F-5CFD946B7074}">
      <dgm:prSet/>
      <dgm:spPr/>
      <dgm:t>
        <a:bodyPr/>
        <a:lstStyle/>
        <a:p>
          <a:endParaRPr lang="en-US"/>
        </a:p>
      </dgm:t>
    </dgm:pt>
    <dgm:pt modelId="{B3980E7A-6745-0E4C-BF2C-3280EA2582BF}" type="sibTrans" cxnId="{889488B8-7984-7048-B66F-5CFD946B7074}">
      <dgm:prSet/>
      <dgm:spPr/>
      <dgm:t>
        <a:bodyPr/>
        <a:lstStyle/>
        <a:p>
          <a:endParaRPr lang="en-US"/>
        </a:p>
      </dgm:t>
    </dgm:pt>
    <dgm:pt modelId="{762F840A-AA15-0248-BA29-E83E67B7C12E}">
      <dgm:prSet phldrT="[Text]"/>
      <dgm:spPr/>
      <dgm:t>
        <a:bodyPr/>
        <a:lstStyle/>
        <a:p>
          <a:r>
            <a:rPr lang="en-US" dirty="0"/>
            <a:t>Maintenance</a:t>
          </a:r>
        </a:p>
      </dgm:t>
    </dgm:pt>
    <dgm:pt modelId="{C5F64F64-3646-BF4D-BB9A-14FDBB2A5265}" type="parTrans" cxnId="{2810950C-1707-A348-A4D6-7862DBC05CA8}">
      <dgm:prSet/>
      <dgm:spPr/>
      <dgm:t>
        <a:bodyPr/>
        <a:lstStyle/>
        <a:p>
          <a:endParaRPr lang="en-US"/>
        </a:p>
      </dgm:t>
    </dgm:pt>
    <dgm:pt modelId="{C0D548D0-408B-914D-BC69-C86C5C670F00}" type="sibTrans" cxnId="{2810950C-1707-A348-A4D6-7862DBC05CA8}">
      <dgm:prSet/>
      <dgm:spPr/>
      <dgm:t>
        <a:bodyPr/>
        <a:lstStyle/>
        <a:p>
          <a:endParaRPr lang="en-US"/>
        </a:p>
      </dgm:t>
    </dgm:pt>
    <dgm:pt modelId="{83DC8423-A75A-9040-8687-E9B9D3D1C6B9}">
      <dgm:prSet/>
      <dgm:spPr/>
      <dgm:t>
        <a:bodyPr/>
        <a:lstStyle/>
        <a:p>
          <a:r>
            <a:rPr lang="en-US" dirty="0"/>
            <a:t>Focus</a:t>
          </a:r>
        </a:p>
      </dgm:t>
    </dgm:pt>
    <dgm:pt modelId="{9297D982-638D-E94B-BCF9-6FC59E43160A}" type="parTrans" cxnId="{41EA6D62-652D-3448-AE21-E37B008181A4}">
      <dgm:prSet/>
      <dgm:spPr/>
      <dgm:t>
        <a:bodyPr/>
        <a:lstStyle/>
        <a:p>
          <a:endParaRPr lang="en-US"/>
        </a:p>
      </dgm:t>
    </dgm:pt>
    <dgm:pt modelId="{9182742F-7AB4-574D-91C6-871D356E8B90}" type="sibTrans" cxnId="{41EA6D62-652D-3448-AE21-E37B008181A4}">
      <dgm:prSet/>
      <dgm:spPr/>
      <dgm:t>
        <a:bodyPr/>
        <a:lstStyle/>
        <a:p>
          <a:endParaRPr lang="en-US"/>
        </a:p>
      </dgm:t>
    </dgm:pt>
    <dgm:pt modelId="{11AF4582-D959-A54A-800A-45973D8D8821}">
      <dgm:prSet/>
      <dgm:spPr/>
      <dgm:t>
        <a:bodyPr/>
        <a:lstStyle/>
        <a:p>
          <a:r>
            <a:rPr lang="en-US" dirty="0"/>
            <a:t>Readiness to Change</a:t>
          </a:r>
        </a:p>
      </dgm:t>
    </dgm:pt>
    <dgm:pt modelId="{9A43F8E7-8FC1-8C4F-B9FC-F982F2F243F1}" type="parTrans" cxnId="{55C231AE-9D11-F244-B939-38661718E254}">
      <dgm:prSet/>
      <dgm:spPr/>
      <dgm:t>
        <a:bodyPr/>
        <a:lstStyle/>
        <a:p>
          <a:endParaRPr lang="en-US"/>
        </a:p>
      </dgm:t>
    </dgm:pt>
    <dgm:pt modelId="{FA25A08B-4529-814C-93C2-27DFCB139D3F}" type="sibTrans" cxnId="{55C231AE-9D11-F244-B939-38661718E254}">
      <dgm:prSet/>
      <dgm:spPr/>
      <dgm:t>
        <a:bodyPr/>
        <a:lstStyle/>
        <a:p>
          <a:endParaRPr lang="en-US"/>
        </a:p>
      </dgm:t>
    </dgm:pt>
    <dgm:pt modelId="{6AF26D11-E0A3-594E-B378-126F5974362E}">
      <dgm:prSet/>
      <dgm:spPr/>
      <dgm:t>
        <a:bodyPr/>
        <a:lstStyle/>
        <a:p>
          <a:r>
            <a:rPr lang="en-US" dirty="0"/>
            <a:t>Goal Setting</a:t>
          </a:r>
        </a:p>
      </dgm:t>
    </dgm:pt>
    <dgm:pt modelId="{D0065499-F43D-CA4C-90F3-F747458D34BB}" type="parTrans" cxnId="{FD8E42CF-A3EE-3245-B44E-984EBC11095E}">
      <dgm:prSet/>
      <dgm:spPr/>
      <dgm:t>
        <a:bodyPr/>
        <a:lstStyle/>
        <a:p>
          <a:endParaRPr lang="en-US"/>
        </a:p>
      </dgm:t>
    </dgm:pt>
    <dgm:pt modelId="{A78F42B6-405A-294C-A4D1-37FF16515CDC}" type="sibTrans" cxnId="{FD8E42CF-A3EE-3245-B44E-984EBC11095E}">
      <dgm:prSet/>
      <dgm:spPr/>
      <dgm:t>
        <a:bodyPr/>
        <a:lstStyle/>
        <a:p>
          <a:endParaRPr lang="en-US"/>
        </a:p>
      </dgm:t>
    </dgm:pt>
    <dgm:pt modelId="{F323D2FA-0500-2449-9686-BFFA606AB24C}">
      <dgm:prSet/>
      <dgm:spPr/>
      <dgm:t>
        <a:bodyPr/>
        <a:lstStyle/>
        <a:p>
          <a:r>
            <a:rPr lang="en-US" dirty="0"/>
            <a:t>Preparation for Action</a:t>
          </a:r>
        </a:p>
      </dgm:t>
    </dgm:pt>
    <dgm:pt modelId="{F9A54F25-63BE-334B-A96A-1E393476D1AE}" type="parTrans" cxnId="{43DD66BF-A528-1A42-9C8B-070028A125BC}">
      <dgm:prSet/>
      <dgm:spPr/>
      <dgm:t>
        <a:bodyPr/>
        <a:lstStyle/>
        <a:p>
          <a:endParaRPr lang="en-US"/>
        </a:p>
      </dgm:t>
    </dgm:pt>
    <dgm:pt modelId="{77AF2BA2-01E2-6545-96BD-C4AC2D7BF10E}" type="sibTrans" cxnId="{43DD66BF-A528-1A42-9C8B-070028A125BC}">
      <dgm:prSet/>
      <dgm:spPr/>
      <dgm:t>
        <a:bodyPr/>
        <a:lstStyle/>
        <a:p>
          <a:endParaRPr lang="en-US"/>
        </a:p>
      </dgm:t>
    </dgm:pt>
    <dgm:pt modelId="{BA284E2A-6E56-0F47-8961-7620B78C7D3F}" type="pres">
      <dgm:prSet presAssocID="{F52D7A4A-1893-F644-BD4E-1089B5E54B40}" presName="Name0" presStyleCnt="0">
        <dgm:presLayoutVars>
          <dgm:dir/>
          <dgm:resizeHandles val="exact"/>
        </dgm:presLayoutVars>
      </dgm:prSet>
      <dgm:spPr/>
    </dgm:pt>
    <dgm:pt modelId="{54A5F3CF-E623-DB4B-93BE-A0EBDE14BD6B}" type="pres">
      <dgm:prSet presAssocID="{F52D7A4A-1893-F644-BD4E-1089B5E54B40}" presName="cycle" presStyleCnt="0"/>
      <dgm:spPr/>
    </dgm:pt>
    <dgm:pt modelId="{8ADA136B-89D2-4B44-964F-0C0502EC2FB7}" type="pres">
      <dgm:prSet presAssocID="{2A01B8D8-C140-624F-91F6-9B4005EA7ACA}" presName="nodeFirstNode" presStyleLbl="node1" presStyleIdx="0" presStyleCnt="9">
        <dgm:presLayoutVars>
          <dgm:bulletEnabled val="1"/>
        </dgm:presLayoutVars>
      </dgm:prSet>
      <dgm:spPr/>
    </dgm:pt>
    <dgm:pt modelId="{6399A755-8910-A74C-95FE-865874C6C93E}" type="pres">
      <dgm:prSet presAssocID="{B5D8DF8D-777B-C440-A8B9-A0B163FDCD43}" presName="sibTransFirstNode" presStyleLbl="bgShp" presStyleIdx="0" presStyleCnt="1"/>
      <dgm:spPr/>
    </dgm:pt>
    <dgm:pt modelId="{53CBE2EE-B4C6-AC43-9310-0F5E18420616}" type="pres">
      <dgm:prSet presAssocID="{D5BA391D-FFBE-E842-8343-12A83A6A7BD8}" presName="nodeFollowingNodes" presStyleLbl="node1" presStyleIdx="1" presStyleCnt="9">
        <dgm:presLayoutVars>
          <dgm:bulletEnabled val="1"/>
        </dgm:presLayoutVars>
      </dgm:prSet>
      <dgm:spPr/>
    </dgm:pt>
    <dgm:pt modelId="{2A74F4EB-DC66-9E48-B066-437E6D016759}" type="pres">
      <dgm:prSet presAssocID="{369C16FB-ACEC-F248-AD2E-853F1AAECDE2}" presName="nodeFollowingNodes" presStyleLbl="node1" presStyleIdx="2" presStyleCnt="9">
        <dgm:presLayoutVars>
          <dgm:bulletEnabled val="1"/>
        </dgm:presLayoutVars>
      </dgm:prSet>
      <dgm:spPr/>
    </dgm:pt>
    <dgm:pt modelId="{E5532142-422B-D14C-BE9B-309A3FE66C6A}" type="pres">
      <dgm:prSet presAssocID="{83DC8423-A75A-9040-8687-E9B9D3D1C6B9}" presName="nodeFollowingNodes" presStyleLbl="node1" presStyleIdx="3" presStyleCnt="9">
        <dgm:presLayoutVars>
          <dgm:bulletEnabled val="1"/>
        </dgm:presLayoutVars>
      </dgm:prSet>
      <dgm:spPr/>
    </dgm:pt>
    <dgm:pt modelId="{2223E8D9-591F-884C-9588-3C84F7DF9E90}" type="pres">
      <dgm:prSet presAssocID="{11AF4582-D959-A54A-800A-45973D8D8821}" presName="nodeFollowingNodes" presStyleLbl="node1" presStyleIdx="4" presStyleCnt="9">
        <dgm:presLayoutVars>
          <dgm:bulletEnabled val="1"/>
        </dgm:presLayoutVars>
      </dgm:prSet>
      <dgm:spPr/>
    </dgm:pt>
    <dgm:pt modelId="{63B544F8-4BCA-194A-8198-1F7A1DB46245}" type="pres">
      <dgm:prSet presAssocID="{6AF26D11-E0A3-594E-B378-126F5974362E}" presName="nodeFollowingNodes" presStyleLbl="node1" presStyleIdx="5" presStyleCnt="9">
        <dgm:presLayoutVars>
          <dgm:bulletEnabled val="1"/>
        </dgm:presLayoutVars>
      </dgm:prSet>
      <dgm:spPr/>
    </dgm:pt>
    <dgm:pt modelId="{4777054B-CC20-694F-8307-C43B5935D417}" type="pres">
      <dgm:prSet presAssocID="{F323D2FA-0500-2449-9686-BFFA606AB24C}" presName="nodeFollowingNodes" presStyleLbl="node1" presStyleIdx="6" presStyleCnt="9">
        <dgm:presLayoutVars>
          <dgm:bulletEnabled val="1"/>
        </dgm:presLayoutVars>
      </dgm:prSet>
      <dgm:spPr/>
    </dgm:pt>
    <dgm:pt modelId="{9881BEE7-CAC3-D146-A17A-241F3B972625}" type="pres">
      <dgm:prSet presAssocID="{DB73AADD-DBA0-C244-90E4-568661A71C63}" presName="nodeFollowingNodes" presStyleLbl="node1" presStyleIdx="7" presStyleCnt="9">
        <dgm:presLayoutVars>
          <dgm:bulletEnabled val="1"/>
        </dgm:presLayoutVars>
      </dgm:prSet>
      <dgm:spPr/>
    </dgm:pt>
    <dgm:pt modelId="{F444D2B1-D290-8946-85DB-2BEB9578D719}" type="pres">
      <dgm:prSet presAssocID="{762F840A-AA15-0248-BA29-E83E67B7C12E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2810950C-1707-A348-A4D6-7862DBC05CA8}" srcId="{F52D7A4A-1893-F644-BD4E-1089B5E54B40}" destId="{762F840A-AA15-0248-BA29-E83E67B7C12E}" srcOrd="8" destOrd="0" parTransId="{C5F64F64-3646-BF4D-BB9A-14FDBB2A5265}" sibTransId="{C0D548D0-408B-914D-BC69-C86C5C670F00}"/>
    <dgm:cxn modelId="{AD6A011F-E0FD-4748-8CA5-C8519873D151}" type="presOf" srcId="{B5D8DF8D-777B-C440-A8B9-A0B163FDCD43}" destId="{6399A755-8910-A74C-95FE-865874C6C93E}" srcOrd="0" destOrd="0" presId="urn:microsoft.com/office/officeart/2005/8/layout/cycle3"/>
    <dgm:cxn modelId="{EE08DA31-DABF-7A44-8FB7-0000B0B78156}" type="presOf" srcId="{83DC8423-A75A-9040-8687-E9B9D3D1C6B9}" destId="{E5532142-422B-D14C-BE9B-309A3FE66C6A}" srcOrd="0" destOrd="0" presId="urn:microsoft.com/office/officeart/2005/8/layout/cycle3"/>
    <dgm:cxn modelId="{07759334-948C-E748-B014-0D193526F895}" type="presOf" srcId="{369C16FB-ACEC-F248-AD2E-853F1AAECDE2}" destId="{2A74F4EB-DC66-9E48-B066-437E6D016759}" srcOrd="0" destOrd="0" presId="urn:microsoft.com/office/officeart/2005/8/layout/cycle3"/>
    <dgm:cxn modelId="{41EA6D62-652D-3448-AE21-E37B008181A4}" srcId="{F52D7A4A-1893-F644-BD4E-1089B5E54B40}" destId="{83DC8423-A75A-9040-8687-E9B9D3D1C6B9}" srcOrd="3" destOrd="0" parTransId="{9297D982-638D-E94B-BCF9-6FC59E43160A}" sibTransId="{9182742F-7AB4-574D-91C6-871D356E8B90}"/>
    <dgm:cxn modelId="{667C5D69-5F8E-3042-AEE2-CCD9174A855F}" type="presOf" srcId="{D5BA391D-FFBE-E842-8343-12A83A6A7BD8}" destId="{53CBE2EE-B4C6-AC43-9310-0F5E18420616}" srcOrd="0" destOrd="0" presId="urn:microsoft.com/office/officeart/2005/8/layout/cycle3"/>
    <dgm:cxn modelId="{F0E9E949-E85F-0F47-A6B8-8A078215F936}" type="presOf" srcId="{DB73AADD-DBA0-C244-90E4-568661A71C63}" destId="{9881BEE7-CAC3-D146-A17A-241F3B972625}" srcOrd="0" destOrd="0" presId="urn:microsoft.com/office/officeart/2005/8/layout/cycle3"/>
    <dgm:cxn modelId="{DC48454B-48FE-C246-9E29-5D362C5E023D}" type="presOf" srcId="{2A01B8D8-C140-624F-91F6-9B4005EA7ACA}" destId="{8ADA136B-89D2-4B44-964F-0C0502EC2FB7}" srcOrd="0" destOrd="0" presId="urn:microsoft.com/office/officeart/2005/8/layout/cycle3"/>
    <dgm:cxn modelId="{22E79E77-34FF-D147-A2FE-45C0D9930F25}" type="presOf" srcId="{F52D7A4A-1893-F644-BD4E-1089B5E54B40}" destId="{BA284E2A-6E56-0F47-8961-7620B78C7D3F}" srcOrd="0" destOrd="0" presId="urn:microsoft.com/office/officeart/2005/8/layout/cycle3"/>
    <dgm:cxn modelId="{FFD5D77A-966D-3E47-B4B2-22B62E67287D}" srcId="{F52D7A4A-1893-F644-BD4E-1089B5E54B40}" destId="{D5BA391D-FFBE-E842-8343-12A83A6A7BD8}" srcOrd="1" destOrd="0" parTransId="{6842C9BB-B585-324D-9DF6-D5DA55728C3C}" sibTransId="{7B893C01-02A0-574E-A2A6-152A71155238}"/>
    <dgm:cxn modelId="{A1AEB58F-30A9-044F-9656-3F919BCF815C}" type="presOf" srcId="{6AF26D11-E0A3-594E-B378-126F5974362E}" destId="{63B544F8-4BCA-194A-8198-1F7A1DB46245}" srcOrd="0" destOrd="0" presId="urn:microsoft.com/office/officeart/2005/8/layout/cycle3"/>
    <dgm:cxn modelId="{1BBE5A9B-B291-FF4C-8EC5-25555CAEA8AD}" type="presOf" srcId="{F323D2FA-0500-2449-9686-BFFA606AB24C}" destId="{4777054B-CC20-694F-8307-C43B5935D417}" srcOrd="0" destOrd="0" presId="urn:microsoft.com/office/officeart/2005/8/layout/cycle3"/>
    <dgm:cxn modelId="{C2AEE5A4-156F-C141-B39B-354BBC9FA0A8}" srcId="{F52D7A4A-1893-F644-BD4E-1089B5E54B40}" destId="{369C16FB-ACEC-F248-AD2E-853F1AAECDE2}" srcOrd="2" destOrd="0" parTransId="{969872DD-B750-2E44-A003-481F4438F7DC}" sibTransId="{B0F26838-06B7-3C40-BE8F-55F5E3324ACE}"/>
    <dgm:cxn modelId="{55C231AE-9D11-F244-B939-38661718E254}" srcId="{F52D7A4A-1893-F644-BD4E-1089B5E54B40}" destId="{11AF4582-D959-A54A-800A-45973D8D8821}" srcOrd="4" destOrd="0" parTransId="{9A43F8E7-8FC1-8C4F-B9FC-F982F2F243F1}" sibTransId="{FA25A08B-4529-814C-93C2-27DFCB139D3F}"/>
    <dgm:cxn modelId="{95B860B6-B2E8-8E40-B07C-B9A3E3822E8C}" type="presOf" srcId="{11AF4582-D959-A54A-800A-45973D8D8821}" destId="{2223E8D9-591F-884C-9588-3C84F7DF9E90}" srcOrd="0" destOrd="0" presId="urn:microsoft.com/office/officeart/2005/8/layout/cycle3"/>
    <dgm:cxn modelId="{889488B8-7984-7048-B66F-5CFD946B7074}" srcId="{F52D7A4A-1893-F644-BD4E-1089B5E54B40}" destId="{DB73AADD-DBA0-C244-90E4-568661A71C63}" srcOrd="7" destOrd="0" parTransId="{2F50A2AF-A0B2-CA4C-BC57-F0C008574A36}" sibTransId="{B3980E7A-6745-0E4C-BF2C-3280EA2582BF}"/>
    <dgm:cxn modelId="{43DD66BF-A528-1A42-9C8B-070028A125BC}" srcId="{F52D7A4A-1893-F644-BD4E-1089B5E54B40}" destId="{F323D2FA-0500-2449-9686-BFFA606AB24C}" srcOrd="6" destOrd="0" parTransId="{F9A54F25-63BE-334B-A96A-1E393476D1AE}" sibTransId="{77AF2BA2-01E2-6545-96BD-C4AC2D7BF10E}"/>
    <dgm:cxn modelId="{A1902BCF-FEFE-FB4A-B54C-CC7494BCA3AE}" srcId="{F52D7A4A-1893-F644-BD4E-1089B5E54B40}" destId="{2A01B8D8-C140-624F-91F6-9B4005EA7ACA}" srcOrd="0" destOrd="0" parTransId="{5DC186FF-39ED-354C-9296-435D360B3B8A}" sibTransId="{B5D8DF8D-777B-C440-A8B9-A0B163FDCD43}"/>
    <dgm:cxn modelId="{FD8E42CF-A3EE-3245-B44E-984EBC11095E}" srcId="{F52D7A4A-1893-F644-BD4E-1089B5E54B40}" destId="{6AF26D11-E0A3-594E-B378-126F5974362E}" srcOrd="5" destOrd="0" parTransId="{D0065499-F43D-CA4C-90F3-F747458D34BB}" sibTransId="{A78F42B6-405A-294C-A4D1-37FF16515CDC}"/>
    <dgm:cxn modelId="{27DAEDE7-1697-7F4B-9DAD-91D9778A7F77}" type="presOf" srcId="{762F840A-AA15-0248-BA29-E83E67B7C12E}" destId="{F444D2B1-D290-8946-85DB-2BEB9578D719}" srcOrd="0" destOrd="0" presId="urn:microsoft.com/office/officeart/2005/8/layout/cycle3"/>
    <dgm:cxn modelId="{D3D120A5-D79F-F445-B7DA-2AA1B92998AB}" type="presParOf" srcId="{BA284E2A-6E56-0F47-8961-7620B78C7D3F}" destId="{54A5F3CF-E623-DB4B-93BE-A0EBDE14BD6B}" srcOrd="0" destOrd="0" presId="urn:microsoft.com/office/officeart/2005/8/layout/cycle3"/>
    <dgm:cxn modelId="{B5048DC4-C111-DE43-864C-B0E5834D2BD9}" type="presParOf" srcId="{54A5F3CF-E623-DB4B-93BE-A0EBDE14BD6B}" destId="{8ADA136B-89D2-4B44-964F-0C0502EC2FB7}" srcOrd="0" destOrd="0" presId="urn:microsoft.com/office/officeart/2005/8/layout/cycle3"/>
    <dgm:cxn modelId="{A29C52F0-3A67-3046-8138-87B45761CC07}" type="presParOf" srcId="{54A5F3CF-E623-DB4B-93BE-A0EBDE14BD6B}" destId="{6399A755-8910-A74C-95FE-865874C6C93E}" srcOrd="1" destOrd="0" presId="urn:microsoft.com/office/officeart/2005/8/layout/cycle3"/>
    <dgm:cxn modelId="{26E4271E-9E4D-FC40-928F-0E02164675E4}" type="presParOf" srcId="{54A5F3CF-E623-DB4B-93BE-A0EBDE14BD6B}" destId="{53CBE2EE-B4C6-AC43-9310-0F5E18420616}" srcOrd="2" destOrd="0" presId="urn:microsoft.com/office/officeart/2005/8/layout/cycle3"/>
    <dgm:cxn modelId="{25816AFB-9888-B441-8746-CC5DBFBC4918}" type="presParOf" srcId="{54A5F3CF-E623-DB4B-93BE-A0EBDE14BD6B}" destId="{2A74F4EB-DC66-9E48-B066-437E6D016759}" srcOrd="3" destOrd="0" presId="urn:microsoft.com/office/officeart/2005/8/layout/cycle3"/>
    <dgm:cxn modelId="{68DD2680-4A47-EB48-ADDB-D7650D74B2DB}" type="presParOf" srcId="{54A5F3CF-E623-DB4B-93BE-A0EBDE14BD6B}" destId="{E5532142-422B-D14C-BE9B-309A3FE66C6A}" srcOrd="4" destOrd="0" presId="urn:microsoft.com/office/officeart/2005/8/layout/cycle3"/>
    <dgm:cxn modelId="{00E68456-580D-B04F-917F-C8C0580248EC}" type="presParOf" srcId="{54A5F3CF-E623-DB4B-93BE-A0EBDE14BD6B}" destId="{2223E8D9-591F-884C-9588-3C84F7DF9E90}" srcOrd="5" destOrd="0" presId="urn:microsoft.com/office/officeart/2005/8/layout/cycle3"/>
    <dgm:cxn modelId="{0C9CE302-B65A-5D45-BD14-E4BC555EA4B9}" type="presParOf" srcId="{54A5F3CF-E623-DB4B-93BE-A0EBDE14BD6B}" destId="{63B544F8-4BCA-194A-8198-1F7A1DB46245}" srcOrd="6" destOrd="0" presId="urn:microsoft.com/office/officeart/2005/8/layout/cycle3"/>
    <dgm:cxn modelId="{E9D9B0AD-B942-224D-A374-4E35F095B093}" type="presParOf" srcId="{54A5F3CF-E623-DB4B-93BE-A0EBDE14BD6B}" destId="{4777054B-CC20-694F-8307-C43B5935D417}" srcOrd="7" destOrd="0" presId="urn:microsoft.com/office/officeart/2005/8/layout/cycle3"/>
    <dgm:cxn modelId="{DF361335-0DC7-2A4E-A6E0-864044D04EDF}" type="presParOf" srcId="{54A5F3CF-E623-DB4B-93BE-A0EBDE14BD6B}" destId="{9881BEE7-CAC3-D146-A17A-241F3B972625}" srcOrd="8" destOrd="0" presId="urn:microsoft.com/office/officeart/2005/8/layout/cycle3"/>
    <dgm:cxn modelId="{B556015B-6F44-3D41-B1D4-A853E7F722E3}" type="presParOf" srcId="{54A5F3CF-E623-DB4B-93BE-A0EBDE14BD6B}" destId="{F444D2B1-D290-8946-85DB-2BEB9578D71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B3EC7-892A-DF43-9B99-543BEAB4409F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BDC40D9C-F00D-4647-B209-DB7AC2C74B5E}">
      <dgm:prSet phldrT="[Text]"/>
      <dgm:spPr/>
      <dgm:t>
        <a:bodyPr/>
        <a:lstStyle/>
        <a:p>
          <a:r>
            <a:rPr lang="en-US" dirty="0"/>
            <a:t>Your Values</a:t>
          </a:r>
        </a:p>
      </dgm:t>
    </dgm:pt>
    <dgm:pt modelId="{5CDD5304-810D-7349-8E65-A118EE780421}" type="parTrans" cxnId="{3062598E-D7F1-DC45-AD9D-913AA83FC74C}">
      <dgm:prSet/>
      <dgm:spPr/>
      <dgm:t>
        <a:bodyPr/>
        <a:lstStyle/>
        <a:p>
          <a:endParaRPr lang="en-US"/>
        </a:p>
      </dgm:t>
    </dgm:pt>
    <dgm:pt modelId="{5F95F713-F270-D34B-9313-F855CB88749E}" type="sibTrans" cxnId="{3062598E-D7F1-DC45-AD9D-913AA83FC74C}">
      <dgm:prSet/>
      <dgm:spPr/>
      <dgm:t>
        <a:bodyPr/>
        <a:lstStyle/>
        <a:p>
          <a:endParaRPr lang="en-US"/>
        </a:p>
      </dgm:t>
    </dgm:pt>
    <dgm:pt modelId="{A291DACA-4A70-D14F-88AE-53AC25CB7F62}">
      <dgm:prSet phldrT="[Text]"/>
      <dgm:spPr/>
      <dgm:t>
        <a:bodyPr/>
        <a:lstStyle/>
        <a:p>
          <a:r>
            <a:rPr lang="en-US" dirty="0"/>
            <a:t>Your Agenda</a:t>
          </a:r>
        </a:p>
      </dgm:t>
    </dgm:pt>
    <dgm:pt modelId="{0D45EA45-B17F-8145-A048-4AE167E84A2D}" type="parTrans" cxnId="{5B973267-E26F-0A42-9611-217B8DBC1A87}">
      <dgm:prSet/>
      <dgm:spPr/>
      <dgm:t>
        <a:bodyPr/>
        <a:lstStyle/>
        <a:p>
          <a:endParaRPr lang="en-US"/>
        </a:p>
      </dgm:t>
    </dgm:pt>
    <dgm:pt modelId="{8C14C224-3CDB-FD43-BC0A-B1A9CDE63E45}" type="sibTrans" cxnId="{5B973267-E26F-0A42-9611-217B8DBC1A87}">
      <dgm:prSet/>
      <dgm:spPr/>
      <dgm:t>
        <a:bodyPr/>
        <a:lstStyle/>
        <a:p>
          <a:endParaRPr lang="en-US"/>
        </a:p>
      </dgm:t>
    </dgm:pt>
    <dgm:pt modelId="{F58FFB3B-7438-974D-93D7-F40D5D3AF675}">
      <dgm:prSet phldrT="[Text]"/>
      <dgm:spPr/>
      <dgm:t>
        <a:bodyPr/>
        <a:lstStyle/>
        <a:p>
          <a:r>
            <a:rPr lang="en-US" dirty="0"/>
            <a:t>Your Goals</a:t>
          </a:r>
        </a:p>
      </dgm:t>
    </dgm:pt>
    <dgm:pt modelId="{A76DC77E-013A-C944-A99C-803F195C6682}" type="parTrans" cxnId="{F19DA63C-C5EB-6347-B23D-F9F7437AC6DA}">
      <dgm:prSet/>
      <dgm:spPr/>
      <dgm:t>
        <a:bodyPr/>
        <a:lstStyle/>
        <a:p>
          <a:endParaRPr lang="en-US"/>
        </a:p>
      </dgm:t>
    </dgm:pt>
    <dgm:pt modelId="{CECFA9B4-ED82-ED48-A022-78E9BC55877E}" type="sibTrans" cxnId="{F19DA63C-C5EB-6347-B23D-F9F7437AC6DA}">
      <dgm:prSet/>
      <dgm:spPr/>
      <dgm:t>
        <a:bodyPr/>
        <a:lstStyle/>
        <a:p>
          <a:endParaRPr lang="en-US"/>
        </a:p>
      </dgm:t>
    </dgm:pt>
    <dgm:pt modelId="{4686FAF2-948A-0D4C-8A48-40A77274E72E}" type="pres">
      <dgm:prSet presAssocID="{31AB3EC7-892A-DF43-9B99-543BEAB4409F}" presName="compositeShape" presStyleCnt="0">
        <dgm:presLayoutVars>
          <dgm:dir/>
          <dgm:resizeHandles/>
        </dgm:presLayoutVars>
      </dgm:prSet>
      <dgm:spPr/>
    </dgm:pt>
    <dgm:pt modelId="{893AAF2E-5E42-D44F-9A9E-2962C6449F77}" type="pres">
      <dgm:prSet presAssocID="{31AB3EC7-892A-DF43-9B99-543BEAB4409F}" presName="pyramid" presStyleLbl="node1" presStyleIdx="0" presStyleCnt="1"/>
      <dgm:spPr/>
    </dgm:pt>
    <dgm:pt modelId="{27D49328-B997-274F-A926-1706DBE708E9}" type="pres">
      <dgm:prSet presAssocID="{31AB3EC7-892A-DF43-9B99-543BEAB4409F}" presName="theList" presStyleCnt="0"/>
      <dgm:spPr/>
    </dgm:pt>
    <dgm:pt modelId="{C9334E45-EE5C-A44D-A2AA-721D7A2CB378}" type="pres">
      <dgm:prSet presAssocID="{BDC40D9C-F00D-4647-B209-DB7AC2C74B5E}" presName="aNode" presStyleLbl="fgAcc1" presStyleIdx="0" presStyleCnt="3">
        <dgm:presLayoutVars>
          <dgm:bulletEnabled val="1"/>
        </dgm:presLayoutVars>
      </dgm:prSet>
      <dgm:spPr/>
    </dgm:pt>
    <dgm:pt modelId="{C99D5719-24C2-5042-A840-3F01FA2DEBC3}" type="pres">
      <dgm:prSet presAssocID="{BDC40D9C-F00D-4647-B209-DB7AC2C74B5E}" presName="aSpace" presStyleCnt="0"/>
      <dgm:spPr/>
    </dgm:pt>
    <dgm:pt modelId="{5EB6165A-E3F8-E64E-BE13-581C8BB7FCCF}" type="pres">
      <dgm:prSet presAssocID="{A291DACA-4A70-D14F-88AE-53AC25CB7F62}" presName="aNode" presStyleLbl="fgAcc1" presStyleIdx="1" presStyleCnt="3">
        <dgm:presLayoutVars>
          <dgm:bulletEnabled val="1"/>
        </dgm:presLayoutVars>
      </dgm:prSet>
      <dgm:spPr/>
    </dgm:pt>
    <dgm:pt modelId="{8C7C720D-E526-3645-B096-1A3901642D35}" type="pres">
      <dgm:prSet presAssocID="{A291DACA-4A70-D14F-88AE-53AC25CB7F62}" presName="aSpace" presStyleCnt="0"/>
      <dgm:spPr/>
    </dgm:pt>
    <dgm:pt modelId="{D0F60FCE-1AF3-344E-91DF-97979CA559D8}" type="pres">
      <dgm:prSet presAssocID="{F58FFB3B-7438-974D-93D7-F40D5D3AF675}" presName="aNode" presStyleLbl="fgAcc1" presStyleIdx="2" presStyleCnt="3">
        <dgm:presLayoutVars>
          <dgm:bulletEnabled val="1"/>
        </dgm:presLayoutVars>
      </dgm:prSet>
      <dgm:spPr/>
    </dgm:pt>
    <dgm:pt modelId="{4EA87814-B7E4-934A-8D7A-4DDC7AD7C2EF}" type="pres">
      <dgm:prSet presAssocID="{F58FFB3B-7438-974D-93D7-F40D5D3AF675}" presName="aSpace" presStyleCnt="0"/>
      <dgm:spPr/>
    </dgm:pt>
  </dgm:ptLst>
  <dgm:cxnLst>
    <dgm:cxn modelId="{F3C5F331-C5C4-8648-BB56-05D702BEDA2F}" type="presOf" srcId="{F58FFB3B-7438-974D-93D7-F40D5D3AF675}" destId="{D0F60FCE-1AF3-344E-91DF-97979CA559D8}" srcOrd="0" destOrd="0" presId="urn:microsoft.com/office/officeart/2005/8/layout/pyramid2"/>
    <dgm:cxn modelId="{F19DA63C-C5EB-6347-B23D-F9F7437AC6DA}" srcId="{31AB3EC7-892A-DF43-9B99-543BEAB4409F}" destId="{F58FFB3B-7438-974D-93D7-F40D5D3AF675}" srcOrd="2" destOrd="0" parTransId="{A76DC77E-013A-C944-A99C-803F195C6682}" sibTransId="{CECFA9B4-ED82-ED48-A022-78E9BC55877E}"/>
    <dgm:cxn modelId="{123CC45F-FC19-1240-8A89-14BD6F3D84AD}" type="presOf" srcId="{A291DACA-4A70-D14F-88AE-53AC25CB7F62}" destId="{5EB6165A-E3F8-E64E-BE13-581C8BB7FCCF}" srcOrd="0" destOrd="0" presId="urn:microsoft.com/office/officeart/2005/8/layout/pyramid2"/>
    <dgm:cxn modelId="{5B973267-E26F-0A42-9611-217B8DBC1A87}" srcId="{31AB3EC7-892A-DF43-9B99-543BEAB4409F}" destId="{A291DACA-4A70-D14F-88AE-53AC25CB7F62}" srcOrd="1" destOrd="0" parTransId="{0D45EA45-B17F-8145-A048-4AE167E84A2D}" sibTransId="{8C14C224-3CDB-FD43-BC0A-B1A9CDE63E45}"/>
    <dgm:cxn modelId="{EE822272-A2FC-284E-9C75-2CB672BD2F48}" type="presOf" srcId="{BDC40D9C-F00D-4647-B209-DB7AC2C74B5E}" destId="{C9334E45-EE5C-A44D-A2AA-721D7A2CB378}" srcOrd="0" destOrd="0" presId="urn:microsoft.com/office/officeart/2005/8/layout/pyramid2"/>
    <dgm:cxn modelId="{3062598E-D7F1-DC45-AD9D-913AA83FC74C}" srcId="{31AB3EC7-892A-DF43-9B99-543BEAB4409F}" destId="{BDC40D9C-F00D-4647-B209-DB7AC2C74B5E}" srcOrd="0" destOrd="0" parTransId="{5CDD5304-810D-7349-8E65-A118EE780421}" sibTransId="{5F95F713-F270-D34B-9313-F855CB88749E}"/>
    <dgm:cxn modelId="{AD2B9FF0-5507-E74B-AE71-C7D2DC354674}" type="presOf" srcId="{31AB3EC7-892A-DF43-9B99-543BEAB4409F}" destId="{4686FAF2-948A-0D4C-8A48-40A77274E72E}" srcOrd="0" destOrd="0" presId="urn:microsoft.com/office/officeart/2005/8/layout/pyramid2"/>
    <dgm:cxn modelId="{3E1E40F8-ECE2-8C40-AEB5-7DE4932BC380}" type="presParOf" srcId="{4686FAF2-948A-0D4C-8A48-40A77274E72E}" destId="{893AAF2E-5E42-D44F-9A9E-2962C6449F77}" srcOrd="0" destOrd="0" presId="urn:microsoft.com/office/officeart/2005/8/layout/pyramid2"/>
    <dgm:cxn modelId="{D2AAAC86-E91F-7D47-805A-A4B7B53C454F}" type="presParOf" srcId="{4686FAF2-948A-0D4C-8A48-40A77274E72E}" destId="{27D49328-B997-274F-A926-1706DBE708E9}" srcOrd="1" destOrd="0" presId="urn:microsoft.com/office/officeart/2005/8/layout/pyramid2"/>
    <dgm:cxn modelId="{767E9B42-4B32-474F-AD7A-E0965EC3CDBA}" type="presParOf" srcId="{27D49328-B997-274F-A926-1706DBE708E9}" destId="{C9334E45-EE5C-A44D-A2AA-721D7A2CB378}" srcOrd="0" destOrd="0" presId="urn:microsoft.com/office/officeart/2005/8/layout/pyramid2"/>
    <dgm:cxn modelId="{0780ED01-DAFE-F447-B47D-A035B0820604}" type="presParOf" srcId="{27D49328-B997-274F-A926-1706DBE708E9}" destId="{C99D5719-24C2-5042-A840-3F01FA2DEBC3}" srcOrd="1" destOrd="0" presId="urn:microsoft.com/office/officeart/2005/8/layout/pyramid2"/>
    <dgm:cxn modelId="{D9CC19ED-B0EE-3646-878B-784FE9C7AC92}" type="presParOf" srcId="{27D49328-B997-274F-A926-1706DBE708E9}" destId="{5EB6165A-E3F8-E64E-BE13-581C8BB7FCCF}" srcOrd="2" destOrd="0" presId="urn:microsoft.com/office/officeart/2005/8/layout/pyramid2"/>
    <dgm:cxn modelId="{EAFE02DF-388B-E04F-961A-00094F56905B}" type="presParOf" srcId="{27D49328-B997-274F-A926-1706DBE708E9}" destId="{8C7C720D-E526-3645-B096-1A3901642D35}" srcOrd="3" destOrd="0" presId="urn:microsoft.com/office/officeart/2005/8/layout/pyramid2"/>
    <dgm:cxn modelId="{AB3BB674-3828-E64B-AC58-6FCC47C95D45}" type="presParOf" srcId="{27D49328-B997-274F-A926-1706DBE708E9}" destId="{D0F60FCE-1AF3-344E-91DF-97979CA559D8}" srcOrd="4" destOrd="0" presId="urn:microsoft.com/office/officeart/2005/8/layout/pyramid2"/>
    <dgm:cxn modelId="{00FA82EE-A844-6C48-B7C0-1D8581057D3D}" type="presParOf" srcId="{27D49328-B997-274F-A926-1706DBE708E9}" destId="{4EA87814-B7E4-934A-8D7A-4DDC7AD7C2E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9A755-8910-A74C-95FE-865874C6C93E}">
      <dsp:nvSpPr>
        <dsp:cNvPr id="0" name=""/>
        <dsp:cNvSpPr/>
      </dsp:nvSpPr>
      <dsp:spPr>
        <a:xfrm>
          <a:off x="1317485" y="-44286"/>
          <a:ext cx="3956328" cy="3956328"/>
        </a:xfrm>
        <a:prstGeom prst="circularArrow">
          <a:avLst>
            <a:gd name="adj1" fmla="val 5544"/>
            <a:gd name="adj2" fmla="val 330680"/>
            <a:gd name="adj3" fmla="val 14771518"/>
            <a:gd name="adj4" fmla="val 1680517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DA136B-89D2-4B44-964F-0C0502EC2FB7}">
      <dsp:nvSpPr>
        <dsp:cNvPr id="0" name=""/>
        <dsp:cNvSpPr/>
      </dsp:nvSpPr>
      <dsp:spPr>
        <a:xfrm>
          <a:off x="2792773" y="1426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Vision</a:t>
          </a:r>
        </a:p>
      </dsp:txBody>
      <dsp:txXfrm>
        <a:off x="2817321" y="25974"/>
        <a:ext cx="956656" cy="453780"/>
      </dsp:txXfrm>
    </dsp:sp>
    <dsp:sp modelId="{53CBE2EE-B4C6-AC43-9310-0F5E18420616}">
      <dsp:nvSpPr>
        <dsp:cNvPr id="0" name=""/>
        <dsp:cNvSpPr/>
      </dsp:nvSpPr>
      <dsp:spPr>
        <a:xfrm>
          <a:off x="3877242" y="396140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Values</a:t>
          </a:r>
        </a:p>
      </dsp:txBody>
      <dsp:txXfrm>
        <a:off x="3901790" y="420688"/>
        <a:ext cx="956656" cy="453780"/>
      </dsp:txXfrm>
    </dsp:sp>
    <dsp:sp modelId="{2A74F4EB-DC66-9E48-B066-437E6D016759}">
      <dsp:nvSpPr>
        <dsp:cNvPr id="0" name=""/>
        <dsp:cNvSpPr/>
      </dsp:nvSpPr>
      <dsp:spPr>
        <a:xfrm>
          <a:off x="4454275" y="1395592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Assessment</a:t>
          </a:r>
        </a:p>
      </dsp:txBody>
      <dsp:txXfrm>
        <a:off x="4478823" y="1420140"/>
        <a:ext cx="956656" cy="453780"/>
      </dsp:txXfrm>
    </dsp:sp>
    <dsp:sp modelId="{E5532142-422B-D14C-BE9B-309A3FE66C6A}">
      <dsp:nvSpPr>
        <dsp:cNvPr id="0" name=""/>
        <dsp:cNvSpPr/>
      </dsp:nvSpPr>
      <dsp:spPr>
        <a:xfrm>
          <a:off x="4253874" y="2532126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Focus</a:t>
          </a:r>
        </a:p>
      </dsp:txBody>
      <dsp:txXfrm>
        <a:off x="4278422" y="2556674"/>
        <a:ext cx="956656" cy="453780"/>
      </dsp:txXfrm>
    </dsp:sp>
    <dsp:sp modelId="{2223E8D9-591F-884C-9588-3C84F7DF9E90}">
      <dsp:nvSpPr>
        <dsp:cNvPr id="0" name=""/>
        <dsp:cNvSpPr/>
      </dsp:nvSpPr>
      <dsp:spPr>
        <a:xfrm>
          <a:off x="3369807" y="3273947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Readiness to Change</a:t>
          </a:r>
        </a:p>
      </dsp:txBody>
      <dsp:txXfrm>
        <a:off x="3394355" y="3298495"/>
        <a:ext cx="956656" cy="453780"/>
      </dsp:txXfrm>
    </dsp:sp>
    <dsp:sp modelId="{63B544F8-4BCA-194A-8198-1F7A1DB46245}">
      <dsp:nvSpPr>
        <dsp:cNvPr id="0" name=""/>
        <dsp:cNvSpPr/>
      </dsp:nvSpPr>
      <dsp:spPr>
        <a:xfrm>
          <a:off x="2215740" y="3273947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Goal Setting</a:t>
          </a:r>
        </a:p>
      </dsp:txBody>
      <dsp:txXfrm>
        <a:off x="2240288" y="3298495"/>
        <a:ext cx="956656" cy="453780"/>
      </dsp:txXfrm>
    </dsp:sp>
    <dsp:sp modelId="{4777054B-CC20-694F-8307-C43B5935D417}">
      <dsp:nvSpPr>
        <dsp:cNvPr id="0" name=""/>
        <dsp:cNvSpPr/>
      </dsp:nvSpPr>
      <dsp:spPr>
        <a:xfrm>
          <a:off x="1331673" y="2532126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Preparation for Action</a:t>
          </a:r>
        </a:p>
      </dsp:txBody>
      <dsp:txXfrm>
        <a:off x="1356221" y="2556674"/>
        <a:ext cx="956656" cy="453780"/>
      </dsp:txXfrm>
    </dsp:sp>
    <dsp:sp modelId="{9881BEE7-CAC3-D146-A17A-241F3B972625}">
      <dsp:nvSpPr>
        <dsp:cNvPr id="0" name=""/>
        <dsp:cNvSpPr/>
      </dsp:nvSpPr>
      <dsp:spPr>
        <a:xfrm>
          <a:off x="1131271" y="1395592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Action</a:t>
          </a:r>
        </a:p>
      </dsp:txBody>
      <dsp:txXfrm>
        <a:off x="1155819" y="1420140"/>
        <a:ext cx="956656" cy="453780"/>
      </dsp:txXfrm>
    </dsp:sp>
    <dsp:sp modelId="{F444D2B1-D290-8946-85DB-2BEB9578D719}">
      <dsp:nvSpPr>
        <dsp:cNvPr id="0" name=""/>
        <dsp:cNvSpPr/>
      </dsp:nvSpPr>
      <dsp:spPr>
        <a:xfrm>
          <a:off x="1708305" y="396140"/>
          <a:ext cx="1005752" cy="5028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Maintenance</a:t>
          </a:r>
        </a:p>
      </dsp:txBody>
      <dsp:txXfrm>
        <a:off x="1732853" y="420688"/>
        <a:ext cx="956656" cy="453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AAF2E-5E42-D44F-9A9E-2962C6449F77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34E45-EE5C-A44D-A2AA-721D7A2CB378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Values</a:t>
          </a:r>
        </a:p>
      </dsp:txBody>
      <dsp:txXfrm>
        <a:off x="2790161" y="455544"/>
        <a:ext cx="2547676" cy="868101"/>
      </dsp:txXfrm>
    </dsp:sp>
    <dsp:sp modelId="{5EB6165A-E3F8-E64E-BE13-581C8BB7FCCF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Agenda</a:t>
          </a:r>
        </a:p>
      </dsp:txBody>
      <dsp:txXfrm>
        <a:off x="2790161" y="1537822"/>
        <a:ext cx="2547676" cy="868101"/>
      </dsp:txXfrm>
    </dsp:sp>
    <dsp:sp modelId="{D0F60FCE-1AF3-344E-91DF-97979CA559D8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Your Goals</a:t>
          </a:r>
        </a:p>
      </dsp:txBody>
      <dsp:txXfrm>
        <a:off x="2790161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9EA56-0B6D-CE42-8639-1FDDD926E146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2BDE-7AFC-D841-9324-AE8EF488B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21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320FD-2008-444B-9F76-3E5A6C4E278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95687-D053-954F-B653-4FDDE5515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1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1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05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2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68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01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0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26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01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47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84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008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72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55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3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07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7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90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2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7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2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6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234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782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4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7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74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4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861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7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95687-D053-954F-B653-4FDDE5515A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6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3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7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5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49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1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9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6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4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536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8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86D7-16E3-3B46-BAD7-BF449D0C8D17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55EB6FC-D0EF-9040-A3C1-002C68F19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@dobson-law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mcandler@suarezcandlerlaw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1883617"/>
            <a:ext cx="6600451" cy="859583"/>
          </a:xfrm>
        </p:spPr>
        <p:txBody>
          <a:bodyPr>
            <a:noAutofit/>
          </a:bodyPr>
          <a:lstStyle/>
          <a:p>
            <a:r>
              <a:rPr lang="en-US" sz="3600" dirty="0"/>
              <a:t>Personal Finance for Lawyers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2743200"/>
            <a:ext cx="6600451" cy="41148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Achieving financial health through health coaching.</a:t>
            </a:r>
          </a:p>
          <a:p>
            <a:endParaRPr lang="en-US" sz="1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AILA Texas, New Mexico, and Oklahoma Fall Conference, 2021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/>
              <a:t>Cabo San Lucas, Mexico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Craig Dobson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National Board Certified Health &amp; Wellness Coach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chemeClr val="tx1"/>
                </a:solidFill>
              </a:rPr>
              <a:t>Ethics lawyer licensed in New York and Georgia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hlinkClick r:id="rId3"/>
              </a:rPr>
              <a:t>craig@dobson-law.com</a:t>
            </a:r>
            <a:r>
              <a:rPr lang="en-US" sz="1600" dirty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912-335-4488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Magali Suarez Candler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Suarez Candler Law, PLLC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hlinkClick r:id="rId4"/>
              </a:rPr>
              <a:t>mcandler@suarezcandlerlaw.com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/>
              <a:t>713-672-2624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80779"/>
            <a:ext cx="2574787" cy="1126283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8C29294-2DFD-427D-AE35-524ABA9E6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487" y="763412"/>
            <a:ext cx="2639350" cy="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5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Short Term/Long </a:t>
            </a:r>
            <a:r>
              <a:rPr lang="en-US"/>
              <a:t>Term Healthcare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Opportunities for Intervention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356532" y="3809896"/>
            <a:ext cx="2087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</a:rPr>
              <a:t>Disease Burden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5439" y="5082277"/>
            <a:ext cx="571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solidFill>
                  <a:schemeClr val="tx1"/>
                </a:solidFill>
                <a:latin typeface="Arial" charset="0"/>
              </a:rPr>
              <a:t>Time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7550289" y="3664640"/>
            <a:ext cx="1697037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90000"/>
              </a:spcAft>
            </a:pPr>
            <a:r>
              <a:rPr lang="en-US" altLang="en-US" sz="1600">
                <a:solidFill>
                  <a:schemeClr val="tx1"/>
                </a:solidFill>
                <a:latin typeface="Arial" charset="0"/>
              </a:rPr>
              <a:t>Cost</a:t>
            </a:r>
          </a:p>
          <a:p>
            <a:pPr algn="ctr" eaLnBrk="1" hangingPunct="1">
              <a:lnSpc>
                <a:spcPct val="70000"/>
              </a:lnSpc>
              <a:spcAft>
                <a:spcPct val="90000"/>
              </a:spcAft>
            </a:pPr>
            <a:r>
              <a:rPr lang="en-US" altLang="en-US" sz="1600">
                <a:solidFill>
                  <a:schemeClr val="tx1"/>
                </a:solidFill>
                <a:latin typeface="Arial" charset="0"/>
              </a:rPr>
              <a:t>1/reversibility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659077" y="2937564"/>
            <a:ext cx="1587" cy="2117725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679714" y="5045764"/>
            <a:ext cx="6205538" cy="11113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786077" y="3104252"/>
            <a:ext cx="5878512" cy="1797050"/>
          </a:xfrm>
          <a:custGeom>
            <a:avLst/>
            <a:gdLst>
              <a:gd name="T0" fmla="*/ 0 w 3703"/>
              <a:gd name="T1" fmla="*/ 2147483647 h 1132"/>
              <a:gd name="T2" fmla="*/ 2147483647 w 3703"/>
              <a:gd name="T3" fmla="*/ 2147483647 h 1132"/>
              <a:gd name="T4" fmla="*/ 2147483647 w 3703"/>
              <a:gd name="T5" fmla="*/ 2147483647 h 1132"/>
              <a:gd name="T6" fmla="*/ 2147483647 w 3703"/>
              <a:gd name="T7" fmla="*/ 2147483647 h 1132"/>
              <a:gd name="T8" fmla="*/ 2147483647 w 3703"/>
              <a:gd name="T9" fmla="*/ 2147483647 h 1132"/>
              <a:gd name="T10" fmla="*/ 2147483647 w 3703"/>
              <a:gd name="T11" fmla="*/ 2147483647 h 1132"/>
              <a:gd name="T12" fmla="*/ 2147483647 w 3703"/>
              <a:gd name="T13" fmla="*/ 2147483647 h 1132"/>
              <a:gd name="T14" fmla="*/ 2147483647 w 3703"/>
              <a:gd name="T15" fmla="*/ 2147483647 h 1132"/>
              <a:gd name="T16" fmla="*/ 2147483647 w 3703"/>
              <a:gd name="T17" fmla="*/ 2147483647 h 1132"/>
              <a:gd name="T18" fmla="*/ 2147483647 w 3703"/>
              <a:gd name="T19" fmla="*/ 2147483647 h 1132"/>
              <a:gd name="T20" fmla="*/ 2147483647 w 3703"/>
              <a:gd name="T21" fmla="*/ 2147483647 h 1132"/>
              <a:gd name="T22" fmla="*/ 2147483647 w 3703"/>
              <a:gd name="T23" fmla="*/ 2147483647 h 1132"/>
              <a:gd name="T24" fmla="*/ 2147483647 w 3703"/>
              <a:gd name="T25" fmla="*/ 2147483647 h 1132"/>
              <a:gd name="T26" fmla="*/ 2147483647 w 3703"/>
              <a:gd name="T27" fmla="*/ 2147483647 h 1132"/>
              <a:gd name="T28" fmla="*/ 2147483647 w 3703"/>
              <a:gd name="T29" fmla="*/ 2147483647 h 1132"/>
              <a:gd name="T30" fmla="*/ 2147483647 w 3703"/>
              <a:gd name="T31" fmla="*/ 2147483647 h 1132"/>
              <a:gd name="T32" fmla="*/ 2147483647 w 3703"/>
              <a:gd name="T33" fmla="*/ 2147483647 h 1132"/>
              <a:gd name="T34" fmla="*/ 2147483647 w 3703"/>
              <a:gd name="T35" fmla="*/ 2147483647 h 1132"/>
              <a:gd name="T36" fmla="*/ 2147483647 w 3703"/>
              <a:gd name="T37" fmla="*/ 2147483647 h 1132"/>
              <a:gd name="T38" fmla="*/ 2147483647 w 3703"/>
              <a:gd name="T39" fmla="*/ 2147483647 h 1132"/>
              <a:gd name="T40" fmla="*/ 2147483647 w 3703"/>
              <a:gd name="T41" fmla="*/ 2147483647 h 1132"/>
              <a:gd name="T42" fmla="*/ 2147483647 w 3703"/>
              <a:gd name="T43" fmla="*/ 2147483647 h 1132"/>
              <a:gd name="T44" fmla="*/ 2147483647 w 3703"/>
              <a:gd name="T45" fmla="*/ 2147483647 h 1132"/>
              <a:gd name="T46" fmla="*/ 2147483647 w 3703"/>
              <a:gd name="T47" fmla="*/ 0 h 1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703"/>
              <a:gd name="T73" fmla="*/ 0 h 1132"/>
              <a:gd name="T74" fmla="*/ 3703 w 3703"/>
              <a:gd name="T75" fmla="*/ 1132 h 1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703" h="1132">
                <a:moveTo>
                  <a:pt x="0" y="1116"/>
                </a:moveTo>
                <a:lnTo>
                  <a:pt x="547" y="1125"/>
                </a:lnTo>
                <a:lnTo>
                  <a:pt x="814" y="1128"/>
                </a:lnTo>
                <a:lnTo>
                  <a:pt x="1072" y="1130"/>
                </a:lnTo>
                <a:lnTo>
                  <a:pt x="1319" y="1131"/>
                </a:lnTo>
                <a:lnTo>
                  <a:pt x="1551" y="1128"/>
                </a:lnTo>
                <a:lnTo>
                  <a:pt x="1766" y="1124"/>
                </a:lnTo>
                <a:lnTo>
                  <a:pt x="1962" y="1116"/>
                </a:lnTo>
                <a:lnTo>
                  <a:pt x="2135" y="1106"/>
                </a:lnTo>
                <a:lnTo>
                  <a:pt x="2287" y="1094"/>
                </a:lnTo>
                <a:lnTo>
                  <a:pt x="2422" y="1081"/>
                </a:lnTo>
                <a:lnTo>
                  <a:pt x="2544" y="1065"/>
                </a:lnTo>
                <a:lnTo>
                  <a:pt x="2655" y="1045"/>
                </a:lnTo>
                <a:lnTo>
                  <a:pt x="2757" y="1022"/>
                </a:lnTo>
                <a:lnTo>
                  <a:pt x="2952" y="959"/>
                </a:lnTo>
                <a:lnTo>
                  <a:pt x="3133" y="872"/>
                </a:lnTo>
                <a:lnTo>
                  <a:pt x="3287" y="763"/>
                </a:lnTo>
                <a:lnTo>
                  <a:pt x="3417" y="643"/>
                </a:lnTo>
                <a:lnTo>
                  <a:pt x="3522" y="521"/>
                </a:lnTo>
                <a:lnTo>
                  <a:pt x="3565" y="460"/>
                </a:lnTo>
                <a:lnTo>
                  <a:pt x="3599" y="398"/>
                </a:lnTo>
                <a:lnTo>
                  <a:pt x="3648" y="268"/>
                </a:lnTo>
                <a:lnTo>
                  <a:pt x="3679" y="135"/>
                </a:lnTo>
                <a:lnTo>
                  <a:pt x="3702" y="0"/>
                </a:lnTo>
              </a:path>
            </a:pathLst>
          </a:custGeom>
          <a:noFill/>
          <a:ln w="25400" cap="rnd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7869377" y="2947089"/>
            <a:ext cx="1587" cy="2117725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8421827" y="2947089"/>
            <a:ext cx="1587" cy="2117725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6396177" y="2896289"/>
            <a:ext cx="1204912" cy="1300163"/>
            <a:chOff x="3787" y="1766"/>
            <a:chExt cx="759" cy="819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176" y="2299"/>
              <a:ext cx="2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87" y="1766"/>
              <a:ext cx="759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charset="0"/>
                </a:rPr>
                <a:t>Typical Current Intervention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42064" y="2910577"/>
            <a:ext cx="1071563" cy="1285875"/>
            <a:chOff x="3060" y="1775"/>
            <a:chExt cx="675" cy="810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060" y="1775"/>
              <a:ext cx="675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  <a:latin typeface="Arial" charset="0"/>
                </a:rPr>
                <a:t>Earliest Clinical Detection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3360" y="2299"/>
              <a:ext cx="2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4083189" y="2915339"/>
            <a:ext cx="1147763" cy="1281113"/>
            <a:chOff x="2330" y="1778"/>
            <a:chExt cx="723" cy="807"/>
          </a:xfrm>
        </p:grpSpPr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704" y="2299"/>
              <a:ext cx="2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330" y="1778"/>
              <a:ext cx="72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charset="0"/>
                </a:rPr>
                <a:t>Earliest Molecular Detection</a:t>
              </a:r>
            </a:p>
          </p:txBody>
        </p:sp>
      </p:grpSp>
      <p:grpSp>
        <p:nvGrpSpPr>
          <p:cNvPr id="22" name="Group 22"/>
          <p:cNvGrpSpPr>
            <a:grpSpLocks/>
          </p:cNvGrpSpPr>
          <p:nvPr/>
        </p:nvGrpSpPr>
        <p:grpSpPr bwMode="auto">
          <a:xfrm>
            <a:off x="2987814" y="2915339"/>
            <a:ext cx="1181100" cy="1268413"/>
            <a:chOff x="1640" y="1778"/>
            <a:chExt cx="744" cy="799"/>
          </a:xfrm>
        </p:grpSpPr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640" y="1778"/>
              <a:ext cx="7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charset="0"/>
                </a:rPr>
                <a:t>Initiating Events</a:t>
              </a: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000" y="2291"/>
              <a:ext cx="2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1921014" y="2915339"/>
            <a:ext cx="1181100" cy="1281113"/>
            <a:chOff x="968" y="1778"/>
            <a:chExt cx="744" cy="807"/>
          </a:xfrm>
        </p:grpSpPr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968" y="1778"/>
              <a:ext cx="7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Tahoma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Arial" charset="0"/>
                </a:rPr>
                <a:t>Baseline Risk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336" y="2299"/>
              <a:ext cx="2" cy="2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431" y="2308"/>
              <a:ext cx="100" cy="26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1137" y="2299"/>
              <a:ext cx="96" cy="27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432314" y="5579164"/>
            <a:ext cx="2971800" cy="15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chemeClr val="tx1"/>
                </a:solidFill>
              </a:rPr>
              <a:t>Source: Ralph </a:t>
            </a:r>
            <a:r>
              <a:rPr lang="en-US" altLang="en-US" sz="1200" dirty="0" err="1">
                <a:solidFill>
                  <a:schemeClr val="tx1"/>
                </a:solidFill>
              </a:rPr>
              <a:t>Snyderman</a:t>
            </a:r>
            <a:r>
              <a:rPr lang="en-US" altLang="en-US" sz="1200" dirty="0">
                <a:solidFill>
                  <a:schemeClr val="tx1"/>
                </a:solidFill>
              </a:rPr>
              <a:t>, MD, Chancellor Emeritus, Duke University</a:t>
            </a: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79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Integrative Medicine: </a:t>
            </a:r>
            <a:br>
              <a:rPr lang="en-US" dirty="0"/>
            </a:br>
            <a:r>
              <a:rPr lang="en-US" dirty="0"/>
              <a:t>A Transformative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Integrative Care</a:t>
            </a:r>
            <a:endParaRPr lang="en-US" sz="2600" b="1" dirty="0"/>
          </a:p>
          <a:p>
            <a:endParaRPr lang="en-US" dirty="0"/>
          </a:p>
          <a:p>
            <a:r>
              <a:rPr lang="en-US" sz="2600" dirty="0"/>
              <a:t>Health oriented</a:t>
            </a:r>
          </a:p>
          <a:p>
            <a:r>
              <a:rPr lang="en-US" sz="2600" dirty="0"/>
              <a:t>Treat symptoms &amp; whole person</a:t>
            </a:r>
          </a:p>
          <a:p>
            <a:r>
              <a:rPr lang="en-US" sz="2600" dirty="0"/>
              <a:t>Identify risk, minimize it</a:t>
            </a:r>
          </a:p>
          <a:p>
            <a:r>
              <a:rPr lang="en-US" sz="2600" dirty="0"/>
              <a:t>Whole person approach / high-touch</a:t>
            </a:r>
          </a:p>
          <a:p>
            <a:r>
              <a:rPr lang="en-US" sz="2600" dirty="0"/>
              <a:t>Proactive</a:t>
            </a:r>
          </a:p>
          <a:p>
            <a:r>
              <a:rPr lang="en-US" sz="2600" dirty="0"/>
              <a:t>Lifelong planning</a:t>
            </a:r>
          </a:p>
          <a:p>
            <a:r>
              <a:rPr lang="en-US" sz="2600" dirty="0"/>
              <a:t>Support in implementation</a:t>
            </a:r>
          </a:p>
          <a:p>
            <a:r>
              <a:rPr lang="en-US" sz="2600" dirty="0"/>
              <a:t>Partnership-based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945200" y="2039429"/>
            <a:ext cx="3197093" cy="3767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000" b="1" dirty="0"/>
              <a:t>Contemporary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sz="1600" dirty="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Disease oriented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Treat symptoms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Find it, fix it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Biomedical interventions/high-tech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Reactive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Sporadic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Individual left to enact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dirty="0"/>
              <a:t>Physician-directed</a:t>
            </a:r>
          </a:p>
        </p:txBody>
      </p:sp>
    </p:spTree>
    <p:extLst>
      <p:ext uri="{BB962C8B-B14F-4D97-AF65-F5344CB8AC3E}">
        <p14:creationId xmlns:p14="http://schemas.microsoft.com/office/powerpoint/2010/main" val="72831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Radical Departure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Our current model is problem based and disease oriented </a:t>
            </a:r>
          </a:p>
          <a:p>
            <a:r>
              <a:rPr lang="en-US" sz="2000" dirty="0"/>
              <a:t>Individuals do not change their lifestyle choices or health behaviors until we know </a:t>
            </a:r>
            <a:r>
              <a:rPr lang="en-US" sz="2000" b="1" i="1" dirty="0"/>
              <a:t>what matters to them</a:t>
            </a:r>
          </a:p>
          <a:p>
            <a:r>
              <a:rPr lang="en-US" sz="2000" dirty="0"/>
              <a:t>Behavior changes are sustainable when they have deeply personal significance</a:t>
            </a:r>
          </a:p>
          <a:p>
            <a:r>
              <a:rPr lang="en-US" sz="2000" dirty="0"/>
              <a:t>This calls for a complete change in the mindset and practice of healthcare</a:t>
            </a:r>
          </a:p>
        </p:txBody>
      </p:sp>
    </p:spTree>
    <p:extLst>
      <p:ext uri="{BB962C8B-B14F-4D97-AF65-F5344CB8AC3E}">
        <p14:creationId xmlns:p14="http://schemas.microsoft.com/office/powerpoint/2010/main" val="125222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Is Patient-centered vs. Disease-centered</a:t>
            </a:r>
          </a:p>
          <a:p>
            <a:r>
              <a:rPr lang="en-US" sz="2000" dirty="0"/>
              <a:t>Engages all aspects of the person: mind, spirit, body and community</a:t>
            </a:r>
          </a:p>
          <a:p>
            <a:r>
              <a:rPr lang="en-US" sz="2000" dirty="0"/>
              <a:t>Partners with patient in their care, honoring their values</a:t>
            </a:r>
          </a:p>
          <a:p>
            <a:r>
              <a:rPr lang="en-US" sz="2000" dirty="0"/>
              <a:t>Supports patient in lifestyle change processes</a:t>
            </a:r>
          </a:p>
          <a:p>
            <a:r>
              <a:rPr lang="en-US" sz="2000" dirty="0"/>
              <a:t>Is committed to the practice of best medicine, whether the origins are conventional or complementary</a:t>
            </a:r>
          </a:p>
        </p:txBody>
      </p:sp>
    </p:spTree>
    <p:extLst>
      <p:ext uri="{BB962C8B-B14F-4D97-AF65-F5344CB8AC3E}">
        <p14:creationId xmlns:p14="http://schemas.microsoft.com/office/powerpoint/2010/main" val="59830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Healthcare:  Key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Planning for Health</a:t>
            </a:r>
          </a:p>
          <a:p>
            <a:r>
              <a:rPr lang="en-US" sz="2000" dirty="0"/>
              <a:t>A Focus on Healing</a:t>
            </a:r>
          </a:p>
          <a:p>
            <a:r>
              <a:rPr lang="en-US" sz="2000" dirty="0"/>
              <a:t>Whole Person Strategies</a:t>
            </a:r>
          </a:p>
          <a:p>
            <a:r>
              <a:rPr lang="en-US" sz="2000" dirty="0"/>
              <a:t>Coordination of Health Care Across Time </a:t>
            </a:r>
          </a:p>
          <a:p>
            <a:r>
              <a:rPr lang="en-US" sz="2000" dirty="0"/>
              <a:t>Support in Behavior Changes</a:t>
            </a:r>
          </a:p>
        </p:txBody>
      </p:sp>
    </p:spTree>
    <p:extLst>
      <p:ext uri="{BB962C8B-B14F-4D97-AF65-F5344CB8AC3E}">
        <p14:creationId xmlns:p14="http://schemas.microsoft.com/office/powerpoint/2010/main" val="33171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the 21</a:t>
            </a:r>
            <a:r>
              <a:rPr lang="en-US" baseline="30000" dirty="0"/>
              <a:t>st</a:t>
            </a:r>
            <a:r>
              <a:rPr lang="en-US" dirty="0"/>
              <a:t> Century Health Care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Current Approach</a:t>
            </a:r>
            <a:br>
              <a:rPr lang="en-US" sz="2400" b="1" dirty="0"/>
            </a:br>
            <a:endParaRPr lang="en-US" sz="2400" b="1" dirty="0"/>
          </a:p>
          <a:p>
            <a:r>
              <a:rPr lang="en-US" dirty="0"/>
              <a:t>Care based on visits</a:t>
            </a:r>
          </a:p>
          <a:p>
            <a:r>
              <a:rPr lang="en-US" dirty="0"/>
              <a:t>Professional autonomy drives variability</a:t>
            </a:r>
          </a:p>
          <a:p>
            <a:r>
              <a:rPr lang="en-US" dirty="0"/>
              <a:t>Professionals control care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New Rule</a:t>
            </a:r>
            <a:br>
              <a:rPr lang="en-US" sz="2400" b="1" dirty="0"/>
            </a:br>
            <a:endParaRPr lang="en-US" sz="2400" b="1" dirty="0"/>
          </a:p>
          <a:p>
            <a:r>
              <a:rPr lang="en-US" dirty="0"/>
              <a:t>Care based on continuous healing relationships</a:t>
            </a:r>
          </a:p>
          <a:p>
            <a:r>
              <a:rPr lang="en-US" dirty="0"/>
              <a:t>Care is customized according to patient needs and values</a:t>
            </a:r>
          </a:p>
          <a:p>
            <a:r>
              <a:rPr lang="en-US" dirty="0"/>
              <a:t>Patient is source of control</a:t>
            </a:r>
          </a:p>
        </p:txBody>
      </p:sp>
      <p:sp>
        <p:nvSpPr>
          <p:cNvPr id="7" name="Rectangle 6"/>
          <p:cNvSpPr/>
          <p:nvPr/>
        </p:nvSpPr>
        <p:spPr>
          <a:xfrm>
            <a:off x="1942416" y="5904103"/>
            <a:ext cx="6591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Crossing the Quality Chasm, </a:t>
            </a:r>
            <a:r>
              <a:rPr lang="en-US" sz="1400" dirty="0"/>
              <a:t>Institute of Medicine, 2001</a:t>
            </a:r>
          </a:p>
        </p:txBody>
      </p:sp>
    </p:spTree>
    <p:extLst>
      <p:ext uri="{BB962C8B-B14F-4D97-AF65-F5344CB8AC3E}">
        <p14:creationId xmlns:p14="http://schemas.microsoft.com/office/powerpoint/2010/main" val="1456469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Integrative Health Coaching?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Coaches focus on assisting client to take action in realizing their optimal health goals.</a:t>
            </a:r>
          </a:p>
          <a:p>
            <a:r>
              <a:rPr lang="en-US" sz="2000" dirty="0"/>
              <a:t>Coaches guide clients through the process of creating a health plan for themselves, taking action, and following through on accomplishing the plan.</a:t>
            </a:r>
          </a:p>
          <a:p>
            <a:r>
              <a:rPr lang="en-US" sz="2000" dirty="0"/>
              <a:t>Coaches engage clients throughout the whole process by providing challenges and support while still holding the client accountable for meeting their goals.</a:t>
            </a:r>
          </a:p>
        </p:txBody>
      </p:sp>
    </p:spTree>
    <p:extLst>
      <p:ext uri="{BB962C8B-B14F-4D97-AF65-F5344CB8AC3E}">
        <p14:creationId xmlns:p14="http://schemas.microsoft.com/office/powerpoint/2010/main" val="207714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Integrative Health Coaching Process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11881"/>
              </p:ext>
            </p:extLst>
          </p:nvPr>
        </p:nvGraphicFramePr>
        <p:xfrm>
          <a:off x="1943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66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Personalized Health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“Personalized”</a:t>
            </a:r>
          </a:p>
          <a:p>
            <a:pPr marL="0" indent="0">
              <a:buNone/>
            </a:pPr>
            <a:r>
              <a:rPr lang="en-US" sz="1900" dirty="0"/>
              <a:t>To make individual, specifically to mark as property of a particular person </a:t>
            </a:r>
          </a:p>
          <a:p>
            <a:pPr marL="0" indent="0">
              <a:buNone/>
            </a:pPr>
            <a:r>
              <a:rPr lang="en-US" sz="2200" b="1" dirty="0"/>
              <a:t>“Health”</a:t>
            </a:r>
          </a:p>
          <a:p>
            <a:pPr marL="0" indent="0">
              <a:buNone/>
            </a:pPr>
            <a:r>
              <a:rPr lang="en-US" sz="1900" dirty="0"/>
              <a:t>State of complete physical, mental, and social well-being and not merely the absence of disease</a:t>
            </a:r>
          </a:p>
          <a:p>
            <a:pPr marL="0" indent="0">
              <a:buNone/>
            </a:pPr>
            <a:r>
              <a:rPr lang="en-US" sz="2200" b="1" dirty="0"/>
              <a:t>“Planning”</a:t>
            </a:r>
          </a:p>
          <a:p>
            <a:pPr marL="0" indent="0">
              <a:buNone/>
            </a:pPr>
            <a:r>
              <a:rPr lang="en-US" sz="1900" dirty="0"/>
              <a:t>The establishment of goals, policies, and procedures for a social or economic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i="1" dirty="0"/>
              <a:t>(Merriam Webster’s dictionary)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9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That…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human mind and body have essential capacities for self-repair that can be supported and enhanced by our life choices and appropriate therapies</a:t>
            </a:r>
          </a:p>
          <a:p>
            <a:r>
              <a:rPr lang="en-US" sz="2000" dirty="0"/>
              <a:t>Optimal health is a journey more than a destination that requires frequent reassessing and rebalancing</a:t>
            </a:r>
          </a:p>
        </p:txBody>
      </p:sp>
    </p:spTree>
    <p:extLst>
      <p:ext uri="{BB962C8B-B14F-4D97-AF65-F5344CB8AC3E}">
        <p14:creationId xmlns:p14="http://schemas.microsoft.com/office/powerpoint/2010/main" val="1816999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Philosophies of Lawyering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320827"/>
              </p:ext>
            </p:extLst>
          </p:nvPr>
        </p:nvGraphicFramePr>
        <p:xfrm>
          <a:off x="1945200" y="2265928"/>
          <a:ext cx="60960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Dimension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Philosophy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Personal</a:t>
                      </a:r>
                    </a:p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Personal Life 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Committed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Practice</a:t>
                      </a:r>
                    </a:p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Lawyer Self-Interest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Client-Centered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Moral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Institutional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Professional</a:t>
                      </a:r>
                    </a:p>
                    <a:p>
                      <a:endParaRPr lang="en-US" sz="1400" b="1" dirty="0"/>
                    </a:p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Removed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Involved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Dedicated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5200" y="5653669"/>
            <a:ext cx="609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Using the Concept of “A Philosophy of Lawyering” in Teaching Professional Responsibility, Nathan M. Crystal, St. Louis University Law Journal, Vol. 51:1235 at 1246 (Chart 4)</a:t>
            </a:r>
          </a:p>
        </p:txBody>
      </p:sp>
    </p:spTree>
    <p:extLst>
      <p:ext uri="{BB962C8B-B14F-4D97-AF65-F5344CB8AC3E}">
        <p14:creationId xmlns:p14="http://schemas.microsoft.com/office/powerpoint/2010/main" val="28318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81600" cy="6858000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006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starts with </a:t>
            </a:r>
            <a:r>
              <a:rPr lang="en-US" b="1" dirty="0"/>
              <a:t>YOU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0353219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164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Paying attention without judgment</a:t>
            </a:r>
          </a:p>
          <a:p>
            <a:r>
              <a:rPr lang="en-US" sz="2000" dirty="0"/>
              <a:t>Being mindful, being present</a:t>
            </a:r>
          </a:p>
          <a:p>
            <a:r>
              <a:rPr lang="en-US" sz="2000" dirty="0"/>
              <a:t>Reconnecting with your body and soul</a:t>
            </a:r>
          </a:p>
          <a:p>
            <a:r>
              <a:rPr lang="en-US" sz="2000" dirty="0"/>
              <a:t>Reconnecting with your life</a:t>
            </a:r>
          </a:p>
          <a:p>
            <a:r>
              <a:rPr lang="en-US" sz="2000" dirty="0"/>
              <a:t>You had the event, but did you have the experience?</a:t>
            </a:r>
          </a:p>
          <a:p>
            <a:r>
              <a:rPr lang="en-US" sz="2000" dirty="0"/>
              <a:t>Constructive, consistent and frequent introspection </a:t>
            </a:r>
          </a:p>
          <a:p>
            <a:r>
              <a:rPr lang="en-US" sz="2000" dirty="0"/>
              <a:t>Physical, mental, and spiritual self-engagement</a:t>
            </a:r>
          </a:p>
          <a:p>
            <a:r>
              <a:rPr lang="en-US" sz="2000" dirty="0"/>
              <a:t>Whole person awareness</a:t>
            </a:r>
          </a:p>
        </p:txBody>
      </p:sp>
    </p:spTree>
    <p:extLst>
      <p:ext uri="{BB962C8B-B14F-4D97-AF65-F5344CB8AC3E}">
        <p14:creationId xmlns:p14="http://schemas.microsoft.com/office/powerpoint/2010/main" val="201259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For the health of your body and your soul:</a:t>
            </a:r>
          </a:p>
          <a:p>
            <a:r>
              <a:rPr lang="en-US" sz="2000" dirty="0"/>
              <a:t>You can be proactive rather than reactive</a:t>
            </a:r>
          </a:p>
          <a:p>
            <a:r>
              <a:rPr lang="en-US" sz="2000" dirty="0"/>
              <a:t>You can be present for your life</a:t>
            </a:r>
          </a:p>
          <a:p>
            <a:r>
              <a:rPr lang="en-US" sz="2000" dirty="0"/>
              <a:t>You can align your outer life to your inner life and live a life that is grounded in a deep sense of meaning and purpose</a:t>
            </a:r>
          </a:p>
        </p:txBody>
      </p:sp>
    </p:spTree>
    <p:extLst>
      <p:ext uri="{BB962C8B-B14F-4D97-AF65-F5344CB8AC3E}">
        <p14:creationId xmlns:p14="http://schemas.microsoft.com/office/powerpoint/2010/main" val="42887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Health: Self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Movement, Exercise, and Rest</a:t>
            </a:r>
          </a:p>
          <a:p>
            <a:r>
              <a:rPr lang="en-US" sz="2000" dirty="0"/>
              <a:t>Nutrition</a:t>
            </a:r>
          </a:p>
          <a:p>
            <a:r>
              <a:rPr lang="en-US" sz="2000" dirty="0"/>
              <a:t>Personal and Professional Development</a:t>
            </a:r>
          </a:p>
          <a:p>
            <a:r>
              <a:rPr lang="en-US" sz="2000" dirty="0"/>
              <a:t>Physical Environment</a:t>
            </a:r>
          </a:p>
          <a:p>
            <a:r>
              <a:rPr lang="en-US" sz="2000" dirty="0"/>
              <a:t>Relationships and Communications</a:t>
            </a:r>
          </a:p>
          <a:p>
            <a:r>
              <a:rPr lang="en-US" sz="2000" dirty="0"/>
              <a:t>Spirituality</a:t>
            </a:r>
          </a:p>
          <a:p>
            <a:r>
              <a:rPr lang="en-US" sz="2000" dirty="0"/>
              <a:t>Mind Body Connection</a:t>
            </a:r>
          </a:p>
        </p:txBody>
      </p:sp>
    </p:spTree>
    <p:extLst>
      <p:ext uri="{BB962C8B-B14F-4D97-AF65-F5344CB8AC3E}">
        <p14:creationId xmlns:p14="http://schemas.microsoft.com/office/powerpoint/2010/main" val="89043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Domains of Health: Professional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Prevention and Intervention</a:t>
            </a:r>
          </a:p>
          <a:p>
            <a:r>
              <a:rPr lang="en-US" sz="2000" dirty="0"/>
              <a:t>Conventional and Complementary Approaches</a:t>
            </a:r>
          </a:p>
        </p:txBody>
      </p:sp>
    </p:spTree>
    <p:extLst>
      <p:ext uri="{BB962C8B-B14F-4D97-AF65-F5344CB8AC3E}">
        <p14:creationId xmlns:p14="http://schemas.microsoft.com/office/powerpoint/2010/main" val="58935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Movement, Exercise &amp; Rest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Enabling the performance of our bodies and minds though movement, exercise and rest</a:t>
            </a:r>
          </a:p>
          <a:p>
            <a:r>
              <a:rPr lang="en-US" sz="2000" dirty="0"/>
              <a:t>Working our bodies to produce needed strength, flexibility, and endurance</a:t>
            </a:r>
          </a:p>
          <a:p>
            <a:r>
              <a:rPr lang="en-US" sz="2000" dirty="0"/>
              <a:t>The concept of balance</a:t>
            </a:r>
          </a:p>
          <a:p>
            <a:r>
              <a:rPr lang="en-US" sz="2000" dirty="0"/>
              <a:t>Importance of restoration and sleep</a:t>
            </a:r>
          </a:p>
          <a:p>
            <a:r>
              <a:rPr lang="en-US" sz="2000" dirty="0"/>
              <a:t>The joy of movement</a:t>
            </a:r>
          </a:p>
        </p:txBody>
      </p:sp>
    </p:spTree>
    <p:extLst>
      <p:ext uri="{BB962C8B-B14F-4D97-AF65-F5344CB8AC3E}">
        <p14:creationId xmlns:p14="http://schemas.microsoft.com/office/powerpoint/2010/main" val="352383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Movement, Exercise &amp;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No drug, vitamin, mineral, herb has as many health benefits as exercise</a:t>
            </a:r>
          </a:p>
          <a:p>
            <a:r>
              <a:rPr lang="en-US" sz="2000" dirty="0"/>
              <a:t>Reduces the risk of:</a:t>
            </a:r>
          </a:p>
          <a:p>
            <a:pPr lvl="1"/>
            <a:r>
              <a:rPr lang="en-US" dirty="0"/>
              <a:t>Osteoporosis and fractures</a:t>
            </a:r>
          </a:p>
          <a:p>
            <a:pPr lvl="1"/>
            <a:r>
              <a:rPr lang="en-US" dirty="0"/>
              <a:t>Heart disease (Hypertension, CAD, </a:t>
            </a:r>
            <a:r>
              <a:rPr lang="en-US" dirty="0" err="1"/>
              <a:t>hyperipidemia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Breast cancer</a:t>
            </a:r>
          </a:p>
          <a:p>
            <a:pPr lvl="1"/>
            <a:r>
              <a:rPr lang="en-US" dirty="0"/>
              <a:t>Osteoarthritis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PMS</a:t>
            </a:r>
          </a:p>
          <a:p>
            <a:pPr lvl="1"/>
            <a:r>
              <a:rPr lang="en-US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1347486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Movement, Exercise &amp;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Tai Chi and Hip Fractures</a:t>
            </a:r>
          </a:p>
          <a:p>
            <a:r>
              <a:rPr lang="en-US" sz="2000" dirty="0"/>
              <a:t>Increased balance and awareness</a:t>
            </a:r>
          </a:p>
          <a:p>
            <a:r>
              <a:rPr lang="en-US" sz="2000" dirty="0"/>
              <a:t>Decreased hip fractures by 47%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Wolf SL et al. Journal of the American Geriatrics Society 1996; 44(5):489–97</a:t>
            </a:r>
          </a:p>
        </p:txBody>
      </p:sp>
    </p:spTree>
    <p:extLst>
      <p:ext uri="{BB962C8B-B14F-4D97-AF65-F5344CB8AC3E}">
        <p14:creationId xmlns:p14="http://schemas.microsoft.com/office/powerpoint/2010/main" val="622595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Movement, Exercise &amp;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What is your relationship to this domain of health?</a:t>
            </a:r>
          </a:p>
          <a:p>
            <a:r>
              <a:rPr lang="en-US" sz="2000" dirty="0"/>
              <a:t>How healthy is your balance? </a:t>
            </a:r>
          </a:p>
          <a:p>
            <a:r>
              <a:rPr lang="en-US" sz="2000" dirty="0"/>
              <a:t>How restorative is your sleep?</a:t>
            </a:r>
          </a:p>
          <a:p>
            <a:r>
              <a:rPr lang="en-US" sz="2000" dirty="0"/>
              <a:t>Where’s the joy?</a:t>
            </a:r>
          </a:p>
        </p:txBody>
      </p:sp>
    </p:spTree>
    <p:extLst>
      <p:ext uri="{BB962C8B-B14F-4D97-AF65-F5344CB8AC3E}">
        <p14:creationId xmlns:p14="http://schemas.microsoft.com/office/powerpoint/2010/main" val="69684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Causes of Illness are Related to Health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Access to Care					</a:t>
            </a:r>
            <a:r>
              <a:rPr lang="en-US" sz="2000" b="1" dirty="0"/>
              <a:t>10%</a:t>
            </a:r>
          </a:p>
          <a:p>
            <a:r>
              <a:rPr lang="en-US" sz="2000" dirty="0"/>
              <a:t>Genetics						</a:t>
            </a:r>
            <a:r>
              <a:rPr lang="en-US" sz="2000" b="1" dirty="0"/>
              <a:t>20%</a:t>
            </a:r>
          </a:p>
          <a:p>
            <a:r>
              <a:rPr lang="en-US" sz="2000" dirty="0"/>
              <a:t>Environment					</a:t>
            </a:r>
            <a:r>
              <a:rPr lang="en-US" sz="2000" b="1" dirty="0"/>
              <a:t>20%</a:t>
            </a:r>
          </a:p>
          <a:p>
            <a:r>
              <a:rPr lang="en-US" sz="2000" dirty="0"/>
              <a:t>Health Behaviors/Lifestyle		</a:t>
            </a:r>
            <a:r>
              <a:rPr lang="en-US" sz="2000" b="1" dirty="0"/>
              <a:t>50%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U.S. Department of Health and Human Services. Healthy People 2010. 2nd ed. With Understanding and Improving Health and Objectives for Improving Health. 2 vols. Washington, DC: U.S. Government Printing Office. November 2000.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1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Nourishing and strengthening through food and drink </a:t>
            </a:r>
          </a:p>
          <a:p>
            <a:r>
              <a:rPr lang="en-US" sz="2000" dirty="0"/>
              <a:t>Providing for the body’s energy and nutritional needs</a:t>
            </a:r>
          </a:p>
          <a:p>
            <a:r>
              <a:rPr lang="en-US" sz="2000" dirty="0"/>
              <a:t>Enjoying the experience of food</a:t>
            </a:r>
          </a:p>
          <a:p>
            <a:r>
              <a:rPr lang="en-US" sz="2000" dirty="0"/>
              <a:t>Balance in nutrition</a:t>
            </a:r>
          </a:p>
        </p:txBody>
      </p:sp>
    </p:spTree>
    <p:extLst>
      <p:ext uri="{BB962C8B-B14F-4D97-AF65-F5344CB8AC3E}">
        <p14:creationId xmlns:p14="http://schemas.microsoft.com/office/powerpoint/2010/main" val="503235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Our surroundings at work and home</a:t>
            </a:r>
          </a:p>
          <a:p>
            <a:r>
              <a:rPr lang="en-US" sz="2000" dirty="0"/>
              <a:t>Elements we can control</a:t>
            </a:r>
          </a:p>
          <a:p>
            <a:r>
              <a:rPr lang="en-US" sz="2000" dirty="0"/>
              <a:t>Elements we can modify</a:t>
            </a:r>
          </a:p>
          <a:p>
            <a:r>
              <a:rPr lang="en-US" sz="2000" dirty="0"/>
              <a:t>Elements we need to accommodate or tolerate</a:t>
            </a:r>
          </a:p>
        </p:txBody>
      </p:sp>
    </p:spTree>
    <p:extLst>
      <p:ext uri="{BB962C8B-B14F-4D97-AF65-F5344CB8AC3E}">
        <p14:creationId xmlns:p14="http://schemas.microsoft.com/office/powerpoint/2010/main" val="180774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Knowing and communicating with family, friends, co-workers, and colleagues</a:t>
            </a:r>
          </a:p>
          <a:p>
            <a:r>
              <a:rPr lang="en-US" sz="2000" dirty="0"/>
              <a:t>Hearing and being heard as appropriate in terms of what we think and feel</a:t>
            </a:r>
          </a:p>
        </p:txBody>
      </p:sp>
    </p:spTree>
    <p:extLst>
      <p:ext uri="{BB962C8B-B14F-4D97-AF65-F5344CB8AC3E}">
        <p14:creationId xmlns:p14="http://schemas.microsoft.com/office/powerpoint/2010/main" val="781137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What does it have to do with health?</a:t>
            </a:r>
          </a:p>
          <a:p>
            <a:r>
              <a:rPr lang="en-US" sz="2000" dirty="0"/>
              <a:t>Close relationships at every age are associated with a lower risk of dying</a:t>
            </a:r>
          </a:p>
          <a:p>
            <a:r>
              <a:rPr lang="en-US" sz="2000" dirty="0"/>
              <a:t>Cancer patients with social connections have longer overall survival rates</a:t>
            </a:r>
          </a:p>
          <a:p>
            <a:r>
              <a:rPr lang="en-US" sz="2000" dirty="0"/>
              <a:t>Lonely or isolated individuals have a four-fold increase in premature death</a:t>
            </a:r>
          </a:p>
          <a:p>
            <a:r>
              <a:rPr lang="en-US" sz="2000" dirty="0"/>
              <a:t>Married men live longer than single men</a:t>
            </a:r>
          </a:p>
          <a:p>
            <a:r>
              <a:rPr lang="en-US" sz="2000" dirty="0"/>
              <a:t>Women with pets (not husbands) live longer than women without!</a:t>
            </a:r>
          </a:p>
        </p:txBody>
      </p:sp>
    </p:spTree>
    <p:extLst>
      <p:ext uri="{BB962C8B-B14F-4D97-AF65-F5344CB8AC3E}">
        <p14:creationId xmlns:p14="http://schemas.microsoft.com/office/powerpoint/2010/main" val="627076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and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Reflect on </a:t>
            </a:r>
            <a:r>
              <a:rPr lang="en-US" sz="2000"/>
              <a:t>your relationships</a:t>
            </a:r>
            <a:endParaRPr lang="en-US" sz="2000" dirty="0"/>
          </a:p>
          <a:p>
            <a:r>
              <a:rPr lang="en-US" sz="2000" dirty="0"/>
              <a:t>Do they fuel you?  Drain you?  What is the balance?  </a:t>
            </a:r>
          </a:p>
          <a:p>
            <a:r>
              <a:rPr lang="en-US" sz="2000" dirty="0"/>
              <a:t>Are there changes you could make? Would like to make?</a:t>
            </a:r>
          </a:p>
        </p:txBody>
      </p:sp>
    </p:spTree>
    <p:extLst>
      <p:ext uri="{BB962C8B-B14F-4D97-AF65-F5344CB8AC3E}">
        <p14:creationId xmlns:p14="http://schemas.microsoft.com/office/powerpoint/2010/main" val="405945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Attending to spirit and soul and making them relevant in our day to day lives</a:t>
            </a:r>
          </a:p>
          <a:p>
            <a:r>
              <a:rPr lang="en-US" dirty="0"/>
              <a:t>Connecting the spirit and soul to mind and body and fueling them</a:t>
            </a:r>
          </a:p>
          <a:p>
            <a:r>
              <a:rPr lang="en-US" dirty="0"/>
              <a:t>How connected do you feel to things outside of yourself?</a:t>
            </a:r>
          </a:p>
          <a:p>
            <a:r>
              <a:rPr lang="en-US" dirty="0"/>
              <a:t>How connected to you feel to your own self?</a:t>
            </a:r>
          </a:p>
          <a:p>
            <a:r>
              <a:rPr lang="en-US" dirty="0"/>
              <a:t>Do you have practices that nurture this?</a:t>
            </a:r>
          </a:p>
        </p:txBody>
      </p:sp>
    </p:spTree>
    <p:extLst>
      <p:ext uri="{BB962C8B-B14F-4D97-AF65-F5344CB8AC3E}">
        <p14:creationId xmlns:p14="http://schemas.microsoft.com/office/powerpoint/2010/main" val="160472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and 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Development and accomplishment in our personal and work lives</a:t>
            </a:r>
          </a:p>
          <a:p>
            <a:r>
              <a:rPr lang="en-US" sz="2000" dirty="0"/>
              <a:t>The issues of balance</a:t>
            </a:r>
          </a:p>
          <a:p>
            <a:r>
              <a:rPr lang="en-US" sz="2000" dirty="0"/>
              <a:t>How much is your life a reflection of who you really are?  Do you know? </a:t>
            </a:r>
          </a:p>
          <a:p>
            <a:r>
              <a:rPr lang="en-US" sz="2000" dirty="0"/>
              <a:t>What is the health of your finances? </a:t>
            </a:r>
          </a:p>
          <a:p>
            <a:r>
              <a:rPr lang="en-US" sz="2000" dirty="0"/>
              <a:t>Your thoughts about your work or education? </a:t>
            </a:r>
          </a:p>
          <a:p>
            <a:r>
              <a:rPr lang="en-US" sz="2000" dirty="0"/>
              <a:t>Where do you see yourself in five years?</a:t>
            </a:r>
          </a:p>
        </p:txBody>
      </p:sp>
    </p:spTree>
    <p:extLst>
      <p:ext uri="{BB962C8B-B14F-4D97-AF65-F5344CB8AC3E}">
        <p14:creationId xmlns:p14="http://schemas.microsoft.com/office/powerpoint/2010/main" val="1776874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FEED-C47F-454B-A7D7-8B0BC1BA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 and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7B8BE-F9FD-B843-B0F7-95D638E9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not on Duke’s Wheel of Health, but some say it should have been included since finance is so integral to physical health.</a:t>
            </a:r>
          </a:p>
          <a:p>
            <a:r>
              <a:rPr lang="en-US" dirty="0"/>
              <a:t>Instead, Duke lists this under Personal and Professional Development.</a:t>
            </a:r>
          </a:p>
          <a:p>
            <a:r>
              <a:rPr lang="en-US" dirty="0"/>
              <a:t>Certainly, this is an important dimension of Personal and Professional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14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Where do you spend most of your time?</a:t>
            </a:r>
          </a:p>
          <a:p>
            <a:r>
              <a:rPr lang="en-US" sz="2000" dirty="0"/>
              <a:t>What is the quality of air, water, and sound in your environment? </a:t>
            </a:r>
          </a:p>
          <a:p>
            <a:r>
              <a:rPr lang="en-US" sz="2000" dirty="0"/>
              <a:t>Do they support optimal health? </a:t>
            </a:r>
          </a:p>
          <a:p>
            <a:r>
              <a:rPr lang="en-US" sz="2000" dirty="0"/>
              <a:t>Are there changes you could make that would create a more nurturing, healthy environment for you?</a:t>
            </a:r>
          </a:p>
          <a:p>
            <a:r>
              <a:rPr lang="en-US" sz="2000" dirty="0"/>
              <a:t>Pay attention to nurturing each of your senses in your spaces</a:t>
            </a:r>
          </a:p>
        </p:txBody>
      </p:sp>
    </p:spTree>
    <p:extLst>
      <p:ext uri="{BB962C8B-B14F-4D97-AF65-F5344CB8AC3E}">
        <p14:creationId xmlns:p14="http://schemas.microsoft.com/office/powerpoint/2010/main" val="1618664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Body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Strengthening and utilizing the connection between mind and body to strengthen and nourish our whole person</a:t>
            </a:r>
          </a:p>
          <a:p>
            <a:r>
              <a:rPr lang="en-US" sz="2000" dirty="0"/>
              <a:t>Using the mind as an ally</a:t>
            </a:r>
          </a:p>
          <a:p>
            <a:pPr lvl="1"/>
            <a:r>
              <a:rPr lang="en-US" sz="1800" dirty="0"/>
              <a:t>Using the mind to buffer the body from the effects of stress</a:t>
            </a:r>
          </a:p>
          <a:p>
            <a:pPr lvl="1"/>
            <a:r>
              <a:rPr lang="en-US" sz="1800" dirty="0"/>
              <a:t>Using the mind to reconnect your body and soul and optimize your health, your performance, your life</a:t>
            </a:r>
          </a:p>
        </p:txBody>
      </p:sp>
    </p:spTree>
    <p:extLst>
      <p:ext uri="{BB962C8B-B14F-4D97-AF65-F5344CB8AC3E}">
        <p14:creationId xmlns:p14="http://schemas.microsoft.com/office/powerpoint/2010/main" val="57889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US Health Care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75% of US costs ($1.87 Trillion) are spent on chronic, largely preventable diseases</a:t>
            </a:r>
          </a:p>
          <a:p>
            <a:pPr lvl="1"/>
            <a:r>
              <a:rPr lang="en-US" sz="1800" dirty="0"/>
              <a:t>Diabetes</a:t>
            </a:r>
          </a:p>
          <a:p>
            <a:pPr lvl="1"/>
            <a:r>
              <a:rPr lang="en-US" sz="1800" dirty="0"/>
              <a:t>Heart Disease</a:t>
            </a:r>
          </a:p>
          <a:p>
            <a:pPr lvl="1"/>
            <a:r>
              <a:rPr lang="en-US" sz="1800" dirty="0"/>
              <a:t>High Blood Pressure</a:t>
            </a:r>
          </a:p>
          <a:p>
            <a:pPr lvl="1"/>
            <a:r>
              <a:rPr lang="en-US" sz="1800" dirty="0"/>
              <a:t>Cancer</a:t>
            </a:r>
          </a:p>
          <a:p>
            <a:r>
              <a:rPr lang="en-US" sz="2000" dirty="0"/>
              <a:t>40% of all premature deaths in the US are caused by lifestyle choices</a:t>
            </a:r>
          </a:p>
          <a:p>
            <a:r>
              <a:rPr lang="es-ES_tradnl" altLang="en-US" sz="2000" dirty="0"/>
              <a:t>60-90% of </a:t>
            </a:r>
            <a:r>
              <a:rPr lang="es-ES_tradnl" altLang="en-US" sz="2000" dirty="0" err="1"/>
              <a:t>all</a:t>
            </a:r>
            <a:r>
              <a:rPr lang="es-ES_tradnl" altLang="en-US" sz="2000" dirty="0"/>
              <a:t> </a:t>
            </a:r>
            <a:r>
              <a:rPr lang="es-ES_tradnl" altLang="en-US" sz="2000" dirty="0" err="1"/>
              <a:t>physician</a:t>
            </a:r>
            <a:r>
              <a:rPr lang="es-ES_tradnl" altLang="en-US" sz="2000" dirty="0"/>
              <a:t> </a:t>
            </a:r>
            <a:r>
              <a:rPr lang="es-ES_tradnl" altLang="en-US" sz="2000" dirty="0" err="1"/>
              <a:t>visits</a:t>
            </a:r>
            <a:r>
              <a:rPr lang="es-ES_tradnl" altLang="en-US" sz="2000" dirty="0"/>
              <a:t> are </a:t>
            </a:r>
            <a:r>
              <a:rPr lang="es-ES_tradnl" altLang="en-US" sz="2000" dirty="0" err="1"/>
              <a:t>related</a:t>
            </a:r>
            <a:r>
              <a:rPr lang="es-ES_tradnl" altLang="en-US" sz="2000" dirty="0"/>
              <a:t> to stress</a:t>
            </a:r>
            <a:endParaRPr lang="en-US" sz="2000" dirty="0"/>
          </a:p>
          <a:p>
            <a:pPr marL="0" indent="0">
              <a:buNone/>
            </a:pPr>
            <a:br>
              <a:rPr lang="en-US" sz="1400" i="1" dirty="0"/>
            </a:br>
            <a:r>
              <a:rPr lang="en-US" sz="1400" i="1" dirty="0"/>
              <a:t>Use of Medical Care for Chronic Conditions, Decker S, </a:t>
            </a:r>
            <a:r>
              <a:rPr lang="en-US" sz="1400" i="1" dirty="0" err="1"/>
              <a:t>Schappart</a:t>
            </a:r>
            <a:r>
              <a:rPr lang="en-US" sz="1400" i="1" dirty="0"/>
              <a:t> S, Sisk J, Health Affairs, 28(1) 2009</a:t>
            </a:r>
          </a:p>
        </p:txBody>
      </p:sp>
    </p:spTree>
    <p:extLst>
      <p:ext uri="{BB962C8B-B14F-4D97-AF65-F5344CB8AC3E}">
        <p14:creationId xmlns:p14="http://schemas.microsoft.com/office/powerpoint/2010/main" val="1969703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and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Health Optimization</a:t>
            </a:r>
          </a:p>
          <a:p>
            <a:r>
              <a:rPr lang="en-US" sz="2000" dirty="0"/>
              <a:t>Disease Prevention</a:t>
            </a:r>
          </a:p>
          <a:p>
            <a:r>
              <a:rPr lang="en-US" sz="2000" dirty="0"/>
              <a:t>Early Detection</a:t>
            </a:r>
          </a:p>
          <a:p>
            <a:r>
              <a:rPr lang="en-US" sz="2000" dirty="0"/>
              <a:t>Intervention</a:t>
            </a:r>
          </a:p>
        </p:txBody>
      </p:sp>
    </p:spTree>
    <p:extLst>
      <p:ext uri="{BB962C8B-B14F-4D97-AF65-F5344CB8AC3E}">
        <p14:creationId xmlns:p14="http://schemas.microsoft.com/office/powerpoint/2010/main" val="109975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Conventional and Complementary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Botanicals and Dietary Supplements</a:t>
            </a:r>
          </a:p>
          <a:p>
            <a:r>
              <a:rPr lang="en-US" sz="2000" dirty="0"/>
              <a:t>Vitamins</a:t>
            </a:r>
          </a:p>
          <a:p>
            <a:r>
              <a:rPr lang="en-US" sz="2000" dirty="0"/>
              <a:t>Pharmaceuticals</a:t>
            </a:r>
          </a:p>
          <a:p>
            <a:r>
              <a:rPr lang="en-US" sz="2000" dirty="0"/>
              <a:t>Surgery</a:t>
            </a:r>
          </a:p>
          <a:p>
            <a:r>
              <a:rPr lang="en-US" sz="2000" dirty="0"/>
              <a:t>Biologically Based Therapies</a:t>
            </a:r>
          </a:p>
          <a:p>
            <a:r>
              <a:rPr lang="en-US" sz="2000" dirty="0"/>
              <a:t>Manipulative Based Therapies</a:t>
            </a:r>
          </a:p>
          <a:p>
            <a:r>
              <a:rPr lang="en-US" sz="2000" dirty="0"/>
              <a:t>Mind Body Based Therapies</a:t>
            </a:r>
          </a:p>
          <a:p>
            <a:r>
              <a:rPr lang="en-US" sz="2000" dirty="0"/>
              <a:t>Energy Based Therapies</a:t>
            </a:r>
          </a:p>
          <a:p>
            <a:r>
              <a:rPr lang="en-US" sz="2000" dirty="0"/>
              <a:t>Therapies Based in Complete Systems</a:t>
            </a:r>
          </a:p>
        </p:txBody>
      </p:sp>
    </p:spTree>
    <p:extLst>
      <p:ext uri="{BB962C8B-B14F-4D97-AF65-F5344CB8AC3E}">
        <p14:creationId xmlns:p14="http://schemas.microsoft.com/office/powerpoint/2010/main" val="17576213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Evidence for </a:t>
            </a:r>
            <a:br>
              <a:rPr lang="en-US" dirty="0"/>
            </a:br>
            <a:r>
              <a:rPr lang="en-US" dirty="0"/>
              <a:t>this Approach?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000" dirty="0"/>
              <a:t>Working with a Health Coach over time can ensure that you make the lifestyle changes you want to make for a dramatic improvement in your heart health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altLang="en-US" sz="1400" i="1" dirty="0"/>
              <a:t>Edelman D, </a:t>
            </a:r>
            <a:r>
              <a:rPr lang="en-US" altLang="en-US" sz="1400" i="1" dirty="0" err="1"/>
              <a:t>Oddone</a:t>
            </a:r>
            <a:r>
              <a:rPr lang="en-US" altLang="en-US" sz="1400" i="1" dirty="0"/>
              <a:t> EZ, </a:t>
            </a:r>
            <a:r>
              <a:rPr lang="en-US" altLang="en-US" sz="1400" i="1" dirty="0" err="1"/>
              <a:t>Liebowitz</a:t>
            </a:r>
            <a:r>
              <a:rPr lang="en-US" altLang="en-US" sz="1400" i="1" dirty="0"/>
              <a:t> RS, A multidimensional integrative medicine intervention to improve cardiovascular risk.  J gen intern med Jul 2006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8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46E0-B56A-A74F-8D71-8AE97201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8E9BB-544B-7E45-A371-B2D2F149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– experts vary on how much to have, ex. six months to a year.</a:t>
            </a:r>
          </a:p>
          <a:p>
            <a:r>
              <a:rPr lang="en-US" dirty="0"/>
              <a:t>Create a budget – Craig’s recommendation: Don’t use rough estimates; determine precisely how much cash you have available for the next month and determine how you will allocate that money down to the penny.</a:t>
            </a:r>
          </a:p>
          <a:p>
            <a:r>
              <a:rPr lang="en-US" dirty="0"/>
              <a:t>Pay off debt – Some experts advise prioritizing this regardless of interest rates.  Others advise comparing interest rates with what you gain through investments.</a:t>
            </a:r>
          </a:p>
          <a:p>
            <a:r>
              <a:rPr lang="en-US" dirty="0"/>
              <a:t>Dave Ramsey’s snowball method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95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6D9B-4313-C74C-9FB1-D4D7C7F2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Plan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4F379-3504-A144-8C6A-E05670729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 monthly financial snapshot that includes:</a:t>
            </a:r>
          </a:p>
          <a:p>
            <a:pPr lvl="1"/>
            <a:r>
              <a:rPr lang="en-US" dirty="0"/>
              <a:t>Everything you own</a:t>
            </a:r>
          </a:p>
          <a:p>
            <a:pPr lvl="1"/>
            <a:r>
              <a:rPr lang="en-US" dirty="0"/>
              <a:t>Everything you owe</a:t>
            </a:r>
          </a:p>
          <a:p>
            <a:r>
              <a:rPr lang="en-US" dirty="0"/>
              <a:t>Insurance</a:t>
            </a:r>
          </a:p>
          <a:p>
            <a:pPr lvl="1"/>
            <a:r>
              <a:rPr lang="en-US" dirty="0"/>
              <a:t>Health insurance</a:t>
            </a:r>
          </a:p>
          <a:p>
            <a:pPr lvl="1"/>
            <a:r>
              <a:rPr lang="en-US" dirty="0"/>
              <a:t>Disability insurance</a:t>
            </a:r>
          </a:p>
          <a:p>
            <a:pPr lvl="1"/>
            <a:r>
              <a:rPr lang="en-US" dirty="0"/>
              <a:t>Life insurance</a:t>
            </a:r>
          </a:p>
          <a:p>
            <a:pPr lvl="1"/>
            <a:r>
              <a:rPr lang="en-US" dirty="0"/>
              <a:t>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21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7417-98FB-074E-98C2-30BCC367D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Plan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A671-9ECA-3843-9D10-3C618A48F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Retirement savings – Are you on track?</a:t>
            </a:r>
          </a:p>
          <a:p>
            <a:r>
              <a:rPr lang="en-US" dirty="0"/>
              <a:t>After creating and following a budget, do you earn enough money to live life in accordance with your vision and values?</a:t>
            </a:r>
          </a:p>
          <a:p>
            <a:r>
              <a:rPr lang="en-US" dirty="0"/>
              <a:t>In my experience, the more I develop habits to track and control finances, the more stress goes down.</a:t>
            </a:r>
          </a:p>
        </p:txBody>
      </p:sp>
    </p:spTree>
    <p:extLst>
      <p:ext uri="{BB962C8B-B14F-4D97-AF65-F5344CB8AC3E}">
        <p14:creationId xmlns:p14="http://schemas.microsoft.com/office/powerpoint/2010/main" val="443910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FD4A-EDB0-364C-8BB7-D7659450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 Health Coach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EB486-A76F-7041-A0A9-D3F6ED6F2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Board Certified Health &amp; Wellness &amp; Coaches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nbhwc.org</a:t>
            </a:r>
            <a:r>
              <a:rPr lang="en-US" dirty="0"/>
              <a:t>/find-a-certified-coach/#!directory/</a:t>
            </a:r>
            <a:r>
              <a:rPr lang="en-US" dirty="0" err="1"/>
              <a:t>ord</a:t>
            </a:r>
            <a:r>
              <a:rPr lang="en-US" dirty="0"/>
              <a:t>=</a:t>
            </a:r>
            <a:r>
              <a:rPr lang="en-US" dirty="0" err="1"/>
              <a:t>rnd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804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552700"/>
            <a:ext cx="6591985" cy="335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00" y="353635"/>
            <a:ext cx="2574787" cy="1233885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5BEC642-DDC4-45D7-B910-F696D27E5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3412"/>
            <a:ext cx="2781300" cy="7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Cardiovascular diseases</a:t>
            </a:r>
          </a:p>
          <a:p>
            <a:pPr marL="0" indent="0">
              <a:buNone/>
            </a:pPr>
            <a:r>
              <a:rPr lang="en-US" sz="3600" dirty="0"/>
              <a:t>kill more people worldwide</a:t>
            </a:r>
          </a:p>
          <a:p>
            <a:pPr marL="0" indent="0">
              <a:buNone/>
            </a:pPr>
            <a:r>
              <a:rPr lang="en-US" sz="3600" dirty="0"/>
              <a:t>each year than all other</a:t>
            </a:r>
          </a:p>
          <a:p>
            <a:pPr marL="0" indent="0">
              <a:buNone/>
            </a:pPr>
            <a:r>
              <a:rPr lang="en-US" sz="3600" dirty="0"/>
              <a:t>illnesses combined.</a:t>
            </a:r>
          </a:p>
        </p:txBody>
      </p:sp>
    </p:spTree>
    <p:extLst>
      <p:ext uri="{BB962C8B-B14F-4D97-AF65-F5344CB8AC3E}">
        <p14:creationId xmlns:p14="http://schemas.microsoft.com/office/powerpoint/2010/main" val="111787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disease remains the #1 killer of Americans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1.3 m angioplasties, $48k each, $60B in 2006 </a:t>
            </a:r>
          </a:p>
          <a:p>
            <a:r>
              <a:rPr lang="en-US" sz="2000" dirty="0"/>
              <a:t>448,000 bypass, $100k each, $44B in 2006</a:t>
            </a:r>
          </a:p>
          <a:p>
            <a:r>
              <a:rPr lang="en-US" sz="2000" dirty="0"/>
              <a:t>Angioplasties and stents </a:t>
            </a:r>
            <a:r>
              <a:rPr lang="en-US" sz="2000" b="1" dirty="0"/>
              <a:t>do not prolong life</a:t>
            </a:r>
            <a:r>
              <a:rPr lang="en-US" sz="2000" dirty="0"/>
              <a:t> or prevent heart attacks in stable patients (95% of those who receive them) N </a:t>
            </a:r>
            <a:r>
              <a:rPr lang="en-US" sz="2000" dirty="0" err="1"/>
              <a:t>Engl</a:t>
            </a:r>
            <a:r>
              <a:rPr lang="en-US" sz="2000" dirty="0"/>
              <a:t> J Med 2007 </a:t>
            </a:r>
          </a:p>
          <a:p>
            <a:r>
              <a:rPr lang="en-US" sz="2000" dirty="0"/>
              <a:t>Bypass surgery prolongs life in </a:t>
            </a:r>
            <a:r>
              <a:rPr lang="en-US" sz="2000" b="1" dirty="0"/>
              <a:t>less than 3%</a:t>
            </a:r>
          </a:p>
          <a:p>
            <a:r>
              <a:rPr lang="en-US" sz="2000" dirty="0"/>
              <a:t>AND changing lifestyle could prevent at least 90% of all heart disease  Lancet. 2004 Sep</a:t>
            </a:r>
          </a:p>
        </p:txBody>
      </p:sp>
    </p:spTree>
    <p:extLst>
      <p:ext uri="{BB962C8B-B14F-4D97-AF65-F5344CB8AC3E}">
        <p14:creationId xmlns:p14="http://schemas.microsoft.com/office/powerpoint/2010/main" val="37243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95 cents of every dollar was spent to treat disease </a:t>
            </a:r>
            <a:r>
              <a:rPr lang="en-US" sz="3600" i="1" u="sng" dirty="0"/>
              <a:t>after</a:t>
            </a:r>
            <a:r>
              <a:rPr lang="en-US" sz="3600" dirty="0"/>
              <a:t> it had already occurred</a:t>
            </a:r>
          </a:p>
        </p:txBody>
      </p:sp>
    </p:spTree>
    <p:extLst>
      <p:ext uri="{BB962C8B-B14F-4D97-AF65-F5344CB8AC3E}">
        <p14:creationId xmlns:p14="http://schemas.microsoft.com/office/powerpoint/2010/main" val="44780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Economics and the Outcomes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48" b="7480"/>
          <a:stretch>
            <a:fillRect/>
          </a:stretch>
        </p:blipFill>
        <p:spPr bwMode="auto">
          <a:xfrm>
            <a:off x="1679647" y="1856832"/>
            <a:ext cx="7086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92448" r="14706" b="1462"/>
          <a:stretch>
            <a:fillRect/>
          </a:stretch>
        </p:blipFill>
        <p:spPr bwMode="auto">
          <a:xfrm>
            <a:off x="2371797" y="5794931"/>
            <a:ext cx="5702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3252" y="6188182"/>
            <a:ext cx="2919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UC Project for Global Inequality</a:t>
            </a:r>
          </a:p>
        </p:txBody>
      </p:sp>
    </p:spTree>
    <p:extLst>
      <p:ext uri="{BB962C8B-B14F-4D97-AF65-F5344CB8AC3E}">
        <p14:creationId xmlns:p14="http://schemas.microsoft.com/office/powerpoint/2010/main" val="128462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Healthcare Recovery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Chronic conditions consume more than 75% of healthcare costs, and are largely effected by health behaviors.</a:t>
            </a:r>
          </a:p>
          <a:p>
            <a:r>
              <a:rPr lang="en-US" sz="2000" dirty="0"/>
              <a:t>The current healthcare model doesn’t work because we do not have a core competency in optimizing health.</a:t>
            </a:r>
          </a:p>
          <a:p>
            <a:r>
              <a:rPr lang="en-US" sz="2000" dirty="0"/>
              <a:t>We have a professional and now an economic imperative to change.</a:t>
            </a:r>
          </a:p>
        </p:txBody>
      </p:sp>
    </p:spTree>
    <p:extLst>
      <p:ext uri="{BB962C8B-B14F-4D97-AF65-F5344CB8AC3E}">
        <p14:creationId xmlns:p14="http://schemas.microsoft.com/office/powerpoint/2010/main" val="2041436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1093AB5C4FB4189E3484CD2422EAF" ma:contentTypeVersion="12" ma:contentTypeDescription="Create a new document." ma:contentTypeScope="" ma:versionID="2f7c32a29a6bf586cccb75f30b6d2046">
  <xsd:schema xmlns:xsd="http://www.w3.org/2001/XMLSchema" xmlns:xs="http://www.w3.org/2001/XMLSchema" xmlns:p="http://schemas.microsoft.com/office/2006/metadata/properties" xmlns:ns2="2569c817-d767-4149-b2f8-bb3d8379d463" xmlns:ns3="780b3248-bee6-4cf4-97d4-dbaffd044c95" targetNamespace="http://schemas.microsoft.com/office/2006/metadata/properties" ma:root="true" ma:fieldsID="e5925789732482eedd54c62a24a33e8d" ns2:_="" ns3:_="">
    <xsd:import namespace="2569c817-d767-4149-b2f8-bb3d8379d463"/>
    <xsd:import namespace="780b3248-bee6-4cf4-97d4-dbaffd044c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9c817-d767-4149-b2f8-bb3d8379d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b3248-bee6-4cf4-97d4-dbaffd044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1AAE58-35EF-4AE2-A3B8-50AA6825863A}"/>
</file>

<file path=customXml/itemProps2.xml><?xml version="1.0" encoding="utf-8"?>
<ds:datastoreItem xmlns:ds="http://schemas.openxmlformats.org/officeDocument/2006/customXml" ds:itemID="{1837A0AF-C7FD-44B1-944F-B03D4E2864A3}"/>
</file>

<file path=customXml/itemProps3.xml><?xml version="1.0" encoding="utf-8"?>
<ds:datastoreItem xmlns:ds="http://schemas.openxmlformats.org/officeDocument/2006/customXml" ds:itemID="{CBF18227-5903-4AFD-B7AF-37E262D9E95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7930</TotalTime>
  <Words>2061</Words>
  <Application>Microsoft Office PowerPoint</Application>
  <PresentationFormat>On-screen Show (4:3)</PresentationFormat>
  <Paragraphs>348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Tahoma</vt:lpstr>
      <vt:lpstr>Wingdings 3</vt:lpstr>
      <vt:lpstr>Wisp</vt:lpstr>
      <vt:lpstr>Personal Finance for Lawyers</vt:lpstr>
      <vt:lpstr>Possible Philosophies of Lawyering</vt:lpstr>
      <vt:lpstr>Most Causes of Illness are Related to Health Behaviors</vt:lpstr>
      <vt:lpstr>Current State of US Health Care Expenses</vt:lpstr>
      <vt:lpstr>PowerPoint Presentation</vt:lpstr>
      <vt:lpstr>Heart disease remains the #1 killer of Americans</vt:lpstr>
      <vt:lpstr>PowerPoint Presentation</vt:lpstr>
      <vt:lpstr>The Economics and the Outcomes</vt:lpstr>
      <vt:lpstr>The Real Healthcare Recovery Plan</vt:lpstr>
      <vt:lpstr>Short Term/Long Term Healthcare  </vt:lpstr>
      <vt:lpstr>Integrative Medicine:  A Transformative Model</vt:lpstr>
      <vt:lpstr>A Radical Departure</vt:lpstr>
      <vt:lpstr>Integrative Medicine</vt:lpstr>
      <vt:lpstr>The Future of Healthcare:  Key Distinctions</vt:lpstr>
      <vt:lpstr>Rules for the 21st Century Health Care System</vt:lpstr>
      <vt:lpstr>What is Integrative Health Coaching?</vt:lpstr>
      <vt:lpstr>The Integrative Health Coaching Process</vt:lpstr>
      <vt:lpstr>Personalized Health Planning</vt:lpstr>
      <vt:lpstr>Understanding That… </vt:lpstr>
      <vt:lpstr>PowerPoint Presentation</vt:lpstr>
      <vt:lpstr>It starts with YOU</vt:lpstr>
      <vt:lpstr>Mindful Awareness</vt:lpstr>
      <vt:lpstr>Mindful Awareness</vt:lpstr>
      <vt:lpstr>Domains of Health: Self Care</vt:lpstr>
      <vt:lpstr>Domains of Health: Professional Care</vt:lpstr>
      <vt:lpstr>Movement, Exercise &amp; Rest</vt:lpstr>
      <vt:lpstr>Movement, Exercise &amp; Rest</vt:lpstr>
      <vt:lpstr>Movement, Exercise &amp; Rest</vt:lpstr>
      <vt:lpstr>Movement, Exercise &amp; Rest</vt:lpstr>
      <vt:lpstr>Nutrition</vt:lpstr>
      <vt:lpstr>Physical Environment</vt:lpstr>
      <vt:lpstr>Relationships and Communication</vt:lpstr>
      <vt:lpstr>Relationships and Communication</vt:lpstr>
      <vt:lpstr>Relationships and Communication</vt:lpstr>
      <vt:lpstr>Spirituality</vt:lpstr>
      <vt:lpstr>Personal and Professional Development</vt:lpstr>
      <vt:lpstr>Finances and Wellness</vt:lpstr>
      <vt:lpstr>Physical Environment</vt:lpstr>
      <vt:lpstr>Mind Body Connection</vt:lpstr>
      <vt:lpstr>Prevention and Intervention</vt:lpstr>
      <vt:lpstr>Conventional and Complementary Approaches</vt:lpstr>
      <vt:lpstr>What is the Evidence for  this Approach?</vt:lpstr>
      <vt:lpstr>Creating a Plan </vt:lpstr>
      <vt:lpstr>Creating a Plan Continued</vt:lpstr>
      <vt:lpstr>Creating a Plan Continued</vt:lpstr>
      <vt:lpstr>How to find a Health Coach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Integrative Health Coaching for Lawyers</dc:title>
  <dc:creator>Microsoft Office User</dc:creator>
  <cp:lastModifiedBy>Magali Candler</cp:lastModifiedBy>
  <cp:revision>28</cp:revision>
  <cp:lastPrinted>2016-05-10T00:16:02Z</cp:lastPrinted>
  <dcterms:created xsi:type="dcterms:W3CDTF">2016-05-05T23:42:20Z</dcterms:created>
  <dcterms:modified xsi:type="dcterms:W3CDTF">2021-11-08T22:03:36Z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0x01010044A1093AB5C4FB4189E3484CD2422EAF</vt:lpwstr>
  </property>
</Properties>
</file>