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67" r:id="rId6"/>
    <p:sldId id="260" r:id="rId7"/>
    <p:sldId id="258" r:id="rId8"/>
    <p:sldId id="259" r:id="rId9"/>
    <p:sldId id="261" r:id="rId10"/>
    <p:sldId id="263" r:id="rId11"/>
    <p:sldId id="264" r:id="rId12"/>
    <p:sldId id="262" r:id="rId13"/>
    <p:sldId id="265" r:id="rId14"/>
    <p:sldId id="269" r:id="rId15"/>
    <p:sldId id="266"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i Blackman" initials="KB" lastIdx="2" clrIdx="0">
    <p:extLst>
      <p:ext uri="{19B8F6BF-5375-455C-9EA6-DF929625EA0E}">
        <p15:presenceInfo xmlns:p15="http://schemas.microsoft.com/office/powerpoint/2012/main" userId="S-1-5-21-484108219-81274693-113025603-623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44" autoAdjust="0"/>
    <p:restoredTop sz="94660"/>
  </p:normalViewPr>
  <p:slideViewPr>
    <p:cSldViewPr snapToGrid="0">
      <p:cViewPr varScale="1">
        <p:scale>
          <a:sx n="73" d="100"/>
          <a:sy n="73" d="100"/>
        </p:scale>
        <p:origin x="558" y="72"/>
      </p:cViewPr>
      <p:guideLst/>
    </p:cSldViewPr>
  </p:slid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1FF624-39DE-4623-8DD5-5719AE2D852C}" type="datetimeFigureOut">
              <a:rPr lang="en-US" smtClean="0"/>
              <a:t>11/9/2019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D0CC97-5621-45BA-8136-3E4593631F01}" type="slidenum">
              <a:rPr lang="en-US" smtClean="0"/>
              <a:t>‹#›</a:t>
            </a:fld>
            <a:endParaRPr lang="en-US" dirty="0"/>
          </a:p>
        </p:txBody>
      </p:sp>
    </p:spTree>
    <p:extLst>
      <p:ext uri="{BB962C8B-B14F-4D97-AF65-F5344CB8AC3E}">
        <p14:creationId xmlns:p14="http://schemas.microsoft.com/office/powerpoint/2010/main" val="1250395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e-verify.gov/about-e-verify/questions-and-answers?tid=All&amp;page=1#collapse665"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ogletree.com/insights/2018-08-23/uscis-reverses-course-allows-stem-opt-students-to-work-at-third-party-sites/" TargetMode="External"/><Relationship Id="rId4" Type="http://schemas.openxmlformats.org/officeDocument/2006/relationships/hyperlink" Target="https://www.e-verify.gov/about-e-verify/questions-and-answers?tid=All&amp;page=2#collapse399"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shrm.org/resourcesandtools/hr-topics/talent-acquisition/pages/how-to-respond-to-social-security-no-match-letters.aspx"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Can M&amp;C fine or terminate an E-Verify participant if it finds evidence of misuse, abuse or fraud?</a:t>
            </a:r>
            <a:endParaRPr lang="en-US" dirty="0"/>
          </a:p>
          <a:p>
            <a:r>
              <a:rPr lang="en-US" dirty="0">
                <a:hlinkClick r:id="rId3"/>
              </a:rPr>
              <a:t> </a:t>
            </a:r>
            <a:endParaRPr lang="en-US" dirty="0"/>
          </a:p>
          <a:p>
            <a:r>
              <a:rPr lang="en-US" dirty="0"/>
              <a:t>E-Verify will take appropriate administrative measures to assist participants to comply with E-Verify policies and procedures. M&amp;C does not fine employers. However, in certain cases of suspected misuse, abuse, and/or fraud, M&amp;C can recommend that an E-Verify participant be referred to agencies that investigate illegal employer </a:t>
            </a:r>
            <a:r>
              <a:rPr lang="en-US" dirty="0" smtClean="0"/>
              <a:t>activities</a:t>
            </a:r>
            <a:endParaRPr lang="en-US" dirty="0"/>
          </a:p>
          <a:p>
            <a:r>
              <a:rPr lang="en-US" dirty="0">
                <a:hlinkClick r:id="rId4"/>
              </a:rPr>
              <a:t>Can my company choose to create E-Verify cases from only one location, even if we hire employees at multiple </a:t>
            </a:r>
            <a:r>
              <a:rPr lang="en-US" dirty="0" smtClean="0">
                <a:hlinkClick r:id="rId4"/>
              </a:rPr>
              <a:t>locations?</a:t>
            </a:r>
            <a:r>
              <a:rPr lang="en-US" dirty="0" smtClean="0"/>
              <a:t> Yes</a:t>
            </a:r>
            <a:r>
              <a:rPr lang="en-US" dirty="0"/>
              <a:t>, you may enroll only the locations that will create E-Verify cases in the E-Verify employer access method. This location can create cases for one or several hiring sites. During enrollment, your company may indicate the number of hiring sites and the name(s) of the program administrator(s) associated with that verification location. You will need to sign only one MOU.</a:t>
            </a:r>
          </a:p>
          <a:p>
            <a:r>
              <a:rPr lang="en-US" u="sng" dirty="0" smtClean="0"/>
              <a:t>What are the penalties for noncompliance </a:t>
            </a:r>
            <a:r>
              <a:rPr lang="en-US" dirty="0" smtClean="0"/>
              <a:t>Referral to other agencies; Desk Revie; Site Visit</a:t>
            </a:r>
          </a:p>
          <a:p>
            <a:r>
              <a:rPr lang="en-US" dirty="0" smtClean="0"/>
              <a:t>Third party worksites for STEM OPT: </a:t>
            </a:r>
            <a:r>
              <a:rPr lang="en-US" dirty="0" smtClean="0">
                <a:hlinkClick r:id="rId5"/>
              </a:rPr>
              <a:t>https://ogletree.com/insights/2018-08-23/uscis-reverses-course-allows-stem-opt-students-to-work-at-third-party-sites/</a:t>
            </a:r>
            <a:endParaRPr lang="en-US" dirty="0" smtClean="0"/>
          </a:p>
          <a:p>
            <a:endParaRPr lang="en-US" dirty="0"/>
          </a:p>
        </p:txBody>
      </p:sp>
      <p:sp>
        <p:nvSpPr>
          <p:cNvPr id="4" name="Slide Number Placeholder 3"/>
          <p:cNvSpPr>
            <a:spLocks noGrp="1"/>
          </p:cNvSpPr>
          <p:nvPr>
            <p:ph type="sldNum" sz="quarter" idx="10"/>
          </p:nvPr>
        </p:nvSpPr>
        <p:spPr/>
        <p:txBody>
          <a:bodyPr/>
          <a:lstStyle/>
          <a:p>
            <a:fld id="{6CD0CC97-5621-45BA-8136-3E4593631F01}" type="slidenum">
              <a:rPr lang="en-US" smtClean="0"/>
              <a:t>8</a:t>
            </a:fld>
            <a:endParaRPr lang="en-US" dirty="0"/>
          </a:p>
        </p:txBody>
      </p:sp>
    </p:spTree>
    <p:extLst>
      <p:ext uri="{BB962C8B-B14F-4D97-AF65-F5344CB8AC3E}">
        <p14:creationId xmlns:p14="http://schemas.microsoft.com/office/powerpoint/2010/main" val="2534419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https://www.shrm.org/resourcesandtools/hr-topics/talent-acquisition/pages/how-to-respond-to-social-security-no-match-letters.aspx</a:t>
            </a:r>
            <a:endParaRPr lang="en-US" dirty="0"/>
          </a:p>
        </p:txBody>
      </p:sp>
      <p:sp>
        <p:nvSpPr>
          <p:cNvPr id="4" name="Slide Number Placeholder 3"/>
          <p:cNvSpPr>
            <a:spLocks noGrp="1"/>
          </p:cNvSpPr>
          <p:nvPr>
            <p:ph type="sldNum" sz="quarter" idx="10"/>
          </p:nvPr>
        </p:nvSpPr>
        <p:spPr/>
        <p:txBody>
          <a:bodyPr/>
          <a:lstStyle/>
          <a:p>
            <a:fld id="{6CD0CC97-5621-45BA-8136-3E4593631F01}" type="slidenum">
              <a:rPr lang="en-US" smtClean="0"/>
              <a:t>10</a:t>
            </a:fld>
            <a:endParaRPr lang="en-US" dirty="0"/>
          </a:p>
        </p:txBody>
      </p:sp>
    </p:spTree>
    <p:extLst>
      <p:ext uri="{BB962C8B-B14F-4D97-AF65-F5344CB8AC3E}">
        <p14:creationId xmlns:p14="http://schemas.microsoft.com/office/powerpoint/2010/main" val="1591787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D908D8-0AC9-4F54-A636-43C05CA01D3D}" type="datetimeFigureOut">
              <a:rPr lang="en-US" smtClean="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150AE2-62C7-42DC-BE16-304FC9FBF793}" type="slidenum">
              <a:rPr lang="en-US" smtClean="0"/>
              <a:t>‹#›</a:t>
            </a:fld>
            <a:endParaRPr lang="en-US" dirty="0"/>
          </a:p>
        </p:txBody>
      </p:sp>
    </p:spTree>
    <p:extLst>
      <p:ext uri="{BB962C8B-B14F-4D97-AF65-F5344CB8AC3E}">
        <p14:creationId xmlns:p14="http://schemas.microsoft.com/office/powerpoint/2010/main" val="49795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D908D8-0AC9-4F54-A636-43C05CA01D3D}" type="datetimeFigureOut">
              <a:rPr lang="en-US" smtClean="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150AE2-62C7-42DC-BE16-304FC9FBF793}" type="slidenum">
              <a:rPr lang="en-US" smtClean="0"/>
              <a:t>‹#›</a:t>
            </a:fld>
            <a:endParaRPr lang="en-US" dirty="0"/>
          </a:p>
        </p:txBody>
      </p:sp>
    </p:spTree>
    <p:extLst>
      <p:ext uri="{BB962C8B-B14F-4D97-AF65-F5344CB8AC3E}">
        <p14:creationId xmlns:p14="http://schemas.microsoft.com/office/powerpoint/2010/main" val="1648591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D908D8-0AC9-4F54-A636-43C05CA01D3D}" type="datetimeFigureOut">
              <a:rPr lang="en-US" smtClean="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150AE2-62C7-42DC-BE16-304FC9FBF793}" type="slidenum">
              <a:rPr lang="en-US" smtClean="0"/>
              <a:t>‹#›</a:t>
            </a:fld>
            <a:endParaRPr lang="en-US" dirty="0"/>
          </a:p>
        </p:txBody>
      </p:sp>
    </p:spTree>
    <p:extLst>
      <p:ext uri="{BB962C8B-B14F-4D97-AF65-F5344CB8AC3E}">
        <p14:creationId xmlns:p14="http://schemas.microsoft.com/office/powerpoint/2010/main" val="1048886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D908D8-0AC9-4F54-A636-43C05CA01D3D}" type="datetimeFigureOut">
              <a:rPr lang="en-US" smtClean="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150AE2-62C7-42DC-BE16-304FC9FBF793}" type="slidenum">
              <a:rPr lang="en-US" smtClean="0"/>
              <a:t>‹#›</a:t>
            </a:fld>
            <a:endParaRPr lang="en-US" dirty="0"/>
          </a:p>
        </p:txBody>
      </p:sp>
    </p:spTree>
    <p:extLst>
      <p:ext uri="{BB962C8B-B14F-4D97-AF65-F5344CB8AC3E}">
        <p14:creationId xmlns:p14="http://schemas.microsoft.com/office/powerpoint/2010/main" val="705540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D908D8-0AC9-4F54-A636-43C05CA01D3D}" type="datetimeFigureOut">
              <a:rPr lang="en-US" smtClean="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150AE2-62C7-42DC-BE16-304FC9FBF793}" type="slidenum">
              <a:rPr lang="en-US" smtClean="0"/>
              <a:t>‹#›</a:t>
            </a:fld>
            <a:endParaRPr lang="en-US" dirty="0"/>
          </a:p>
        </p:txBody>
      </p:sp>
    </p:spTree>
    <p:extLst>
      <p:ext uri="{BB962C8B-B14F-4D97-AF65-F5344CB8AC3E}">
        <p14:creationId xmlns:p14="http://schemas.microsoft.com/office/powerpoint/2010/main" val="880032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D908D8-0AC9-4F54-A636-43C05CA01D3D}" type="datetimeFigureOut">
              <a:rPr lang="en-US" smtClean="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150AE2-62C7-42DC-BE16-304FC9FBF793}" type="slidenum">
              <a:rPr lang="en-US" smtClean="0"/>
              <a:t>‹#›</a:t>
            </a:fld>
            <a:endParaRPr lang="en-US" dirty="0"/>
          </a:p>
        </p:txBody>
      </p:sp>
    </p:spTree>
    <p:extLst>
      <p:ext uri="{BB962C8B-B14F-4D97-AF65-F5344CB8AC3E}">
        <p14:creationId xmlns:p14="http://schemas.microsoft.com/office/powerpoint/2010/main" val="2941432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D908D8-0AC9-4F54-A636-43C05CA01D3D}" type="datetimeFigureOut">
              <a:rPr lang="en-US" smtClean="0"/>
              <a:t>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0150AE2-62C7-42DC-BE16-304FC9FBF793}" type="slidenum">
              <a:rPr lang="en-US" smtClean="0"/>
              <a:t>‹#›</a:t>
            </a:fld>
            <a:endParaRPr lang="en-US" dirty="0"/>
          </a:p>
        </p:txBody>
      </p:sp>
    </p:spTree>
    <p:extLst>
      <p:ext uri="{BB962C8B-B14F-4D97-AF65-F5344CB8AC3E}">
        <p14:creationId xmlns:p14="http://schemas.microsoft.com/office/powerpoint/2010/main" val="128493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D908D8-0AC9-4F54-A636-43C05CA01D3D}" type="datetimeFigureOut">
              <a:rPr lang="en-US" smtClean="0"/>
              <a:t>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0150AE2-62C7-42DC-BE16-304FC9FBF793}" type="slidenum">
              <a:rPr lang="en-US" smtClean="0"/>
              <a:t>‹#›</a:t>
            </a:fld>
            <a:endParaRPr lang="en-US" dirty="0"/>
          </a:p>
        </p:txBody>
      </p:sp>
    </p:spTree>
    <p:extLst>
      <p:ext uri="{BB962C8B-B14F-4D97-AF65-F5344CB8AC3E}">
        <p14:creationId xmlns:p14="http://schemas.microsoft.com/office/powerpoint/2010/main" val="3907549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D908D8-0AC9-4F54-A636-43C05CA01D3D}" type="datetimeFigureOut">
              <a:rPr lang="en-US" smtClean="0"/>
              <a:t>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0150AE2-62C7-42DC-BE16-304FC9FBF793}" type="slidenum">
              <a:rPr lang="en-US" smtClean="0"/>
              <a:t>‹#›</a:t>
            </a:fld>
            <a:endParaRPr lang="en-US" dirty="0"/>
          </a:p>
        </p:txBody>
      </p:sp>
    </p:spTree>
    <p:extLst>
      <p:ext uri="{BB962C8B-B14F-4D97-AF65-F5344CB8AC3E}">
        <p14:creationId xmlns:p14="http://schemas.microsoft.com/office/powerpoint/2010/main" val="2208637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D908D8-0AC9-4F54-A636-43C05CA01D3D}" type="datetimeFigureOut">
              <a:rPr lang="en-US" smtClean="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150AE2-62C7-42DC-BE16-304FC9FBF793}" type="slidenum">
              <a:rPr lang="en-US" smtClean="0"/>
              <a:t>‹#›</a:t>
            </a:fld>
            <a:endParaRPr lang="en-US" dirty="0"/>
          </a:p>
        </p:txBody>
      </p:sp>
    </p:spTree>
    <p:extLst>
      <p:ext uri="{BB962C8B-B14F-4D97-AF65-F5344CB8AC3E}">
        <p14:creationId xmlns:p14="http://schemas.microsoft.com/office/powerpoint/2010/main" val="2344949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D908D8-0AC9-4F54-A636-43C05CA01D3D}" type="datetimeFigureOut">
              <a:rPr lang="en-US" smtClean="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150AE2-62C7-42DC-BE16-304FC9FBF793}" type="slidenum">
              <a:rPr lang="en-US" smtClean="0"/>
              <a:t>‹#›</a:t>
            </a:fld>
            <a:endParaRPr lang="en-US" dirty="0"/>
          </a:p>
        </p:txBody>
      </p:sp>
    </p:spTree>
    <p:extLst>
      <p:ext uri="{BB962C8B-B14F-4D97-AF65-F5344CB8AC3E}">
        <p14:creationId xmlns:p14="http://schemas.microsoft.com/office/powerpoint/2010/main" val="3891696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D908D8-0AC9-4F54-A636-43C05CA01D3D}" type="datetimeFigureOut">
              <a:rPr lang="en-US" smtClean="0"/>
              <a:t>11/9/2019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150AE2-62C7-42DC-BE16-304FC9FBF793}" type="slidenum">
              <a:rPr lang="en-US" smtClean="0"/>
              <a:t>‹#›</a:t>
            </a:fld>
            <a:endParaRPr lang="en-US" dirty="0"/>
          </a:p>
        </p:txBody>
      </p:sp>
    </p:spTree>
    <p:extLst>
      <p:ext uri="{BB962C8B-B14F-4D97-AF65-F5344CB8AC3E}">
        <p14:creationId xmlns:p14="http://schemas.microsoft.com/office/powerpoint/2010/main" val="4039992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uscis.gov/i-9-central" TargetMode="External"/><Relationship Id="rId2" Type="http://schemas.openxmlformats.org/officeDocument/2006/relationships/hyperlink" Target="https://www.uscis.gov/i-9-central/handbook-employers-m-27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e-verify.gov/e-verify-user-manual" TargetMode="External"/><Relationship Id="rId2" Type="http://schemas.openxmlformats.org/officeDocument/2006/relationships/hyperlink" Target="http://www.everify.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everify.go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Workforce Compliance Is </a:t>
            </a:r>
            <a:r>
              <a:rPr lang="en-US" dirty="0"/>
              <a:t>N</a:t>
            </a:r>
            <a:r>
              <a:rPr lang="en-US" dirty="0" smtClean="0"/>
              <a:t>o “Punky Reggae” Party</a:t>
            </a:r>
            <a:endParaRPr lang="en-US" dirty="0"/>
          </a:p>
        </p:txBody>
      </p:sp>
      <p:sp>
        <p:nvSpPr>
          <p:cNvPr id="3" name="Subtitle 2"/>
          <p:cNvSpPr>
            <a:spLocks noGrp="1"/>
          </p:cNvSpPr>
          <p:nvPr>
            <p:ph type="subTitle" idx="1"/>
          </p:nvPr>
        </p:nvSpPr>
        <p:spPr/>
        <p:txBody>
          <a:bodyPr/>
          <a:lstStyle/>
          <a:p>
            <a:r>
              <a:rPr lang="en-US" dirty="0" smtClean="0"/>
              <a:t>Kevin Lashus, Austin, TX, </a:t>
            </a:r>
            <a:r>
              <a:rPr lang="en-US" dirty="0" err="1" smtClean="0"/>
              <a:t>FisherBroyles</a:t>
            </a:r>
            <a:endParaRPr lang="en-US" dirty="0" smtClean="0"/>
          </a:p>
          <a:p>
            <a:r>
              <a:rPr lang="en-US" dirty="0" smtClean="0"/>
              <a:t>Amy Peck, Omaha, NE, Jackson Lewis</a:t>
            </a:r>
          </a:p>
          <a:p>
            <a:r>
              <a:rPr lang="en-US" dirty="0" smtClean="0"/>
              <a:t>Kari Konikowski Blackman, Houston, TX, Berry </a:t>
            </a:r>
            <a:r>
              <a:rPr lang="en-US" dirty="0" err="1" smtClean="0"/>
              <a:t>Appleman</a:t>
            </a:r>
            <a:r>
              <a:rPr lang="en-US" dirty="0" smtClean="0"/>
              <a:t> &amp; Leiden</a:t>
            </a:r>
            <a:endParaRPr lang="en-US" dirty="0"/>
          </a:p>
        </p:txBody>
      </p:sp>
    </p:spTree>
    <p:extLst>
      <p:ext uri="{BB962C8B-B14F-4D97-AF65-F5344CB8AC3E}">
        <p14:creationId xmlns:p14="http://schemas.microsoft.com/office/powerpoint/2010/main" val="2017480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Security No-Match Letters	</a:t>
            </a:r>
            <a:endParaRPr lang="en-US" dirty="0"/>
          </a:p>
        </p:txBody>
      </p:sp>
      <p:sp>
        <p:nvSpPr>
          <p:cNvPr id="3" name="Content Placeholder 2"/>
          <p:cNvSpPr>
            <a:spLocks noGrp="1"/>
          </p:cNvSpPr>
          <p:nvPr>
            <p:ph idx="1"/>
          </p:nvPr>
        </p:nvSpPr>
        <p:spPr/>
        <p:txBody>
          <a:bodyPr>
            <a:normAutofit/>
          </a:bodyPr>
          <a:lstStyle/>
          <a:p>
            <a:r>
              <a:rPr lang="en-US" dirty="0" smtClean="0"/>
              <a:t>Notification from SSA that at least 1 employee has a name </a:t>
            </a:r>
            <a:r>
              <a:rPr lang="en-US" dirty="0" smtClean="0"/>
              <a:t>and/or </a:t>
            </a:r>
            <a:r>
              <a:rPr lang="en-US" dirty="0" smtClean="0"/>
              <a:t>SSN that </a:t>
            </a:r>
            <a:r>
              <a:rPr lang="en-US" dirty="0" smtClean="0"/>
              <a:t>doesn’t </a:t>
            </a:r>
            <a:r>
              <a:rPr lang="en-US" dirty="0" smtClean="0"/>
              <a:t>match SSA records</a:t>
            </a:r>
          </a:p>
          <a:p>
            <a:r>
              <a:rPr lang="en-US" dirty="0" smtClean="0"/>
              <a:t>2007: Bush Administration proposed “safe harbor” rule</a:t>
            </a:r>
          </a:p>
          <a:p>
            <a:pPr lvl="1"/>
            <a:r>
              <a:rPr lang="en-US" dirty="0" smtClean="0"/>
              <a:t>Outlined employer’s legal obligations and timeframe </a:t>
            </a:r>
          </a:p>
          <a:p>
            <a:pPr lvl="1"/>
            <a:r>
              <a:rPr lang="en-US" dirty="0" smtClean="0"/>
              <a:t>Aimed to protect complying employers against liability</a:t>
            </a:r>
            <a:endParaRPr lang="en-US" dirty="0" smtClean="0"/>
          </a:p>
          <a:p>
            <a:pPr lvl="1"/>
            <a:r>
              <a:rPr lang="en-US" dirty="0" smtClean="0"/>
              <a:t>ICE could use receipt of No-Match letter to find constructive knowledge</a:t>
            </a:r>
          </a:p>
          <a:p>
            <a:r>
              <a:rPr lang="en-US" dirty="0" smtClean="0"/>
              <a:t>2009: Obama Administration rescinded</a:t>
            </a:r>
          </a:p>
          <a:p>
            <a:r>
              <a:rPr lang="en-US" dirty="0" smtClean="0"/>
              <a:t>2018: Trump Administration </a:t>
            </a:r>
            <a:r>
              <a:rPr lang="en-US" dirty="0"/>
              <a:t>a</a:t>
            </a:r>
            <a:r>
              <a:rPr lang="en-US" dirty="0" smtClean="0"/>
              <a:t>nnounced </a:t>
            </a:r>
            <a:r>
              <a:rPr lang="en-US" dirty="0"/>
              <a:t>r</a:t>
            </a:r>
            <a:r>
              <a:rPr lang="en-US" dirty="0" smtClean="0"/>
              <a:t>enewal of practice</a:t>
            </a:r>
          </a:p>
          <a:p>
            <a:r>
              <a:rPr lang="en-US" dirty="0" smtClean="0"/>
              <a:t>March 2019: SSA issued appx. 570,000 No-match letters</a:t>
            </a:r>
            <a:endParaRPr lang="en-US" dirty="0"/>
          </a:p>
          <a:p>
            <a:endParaRPr lang="en-US" dirty="0"/>
          </a:p>
        </p:txBody>
      </p:sp>
    </p:spTree>
    <p:extLst>
      <p:ext uri="{BB962C8B-B14F-4D97-AF65-F5344CB8AC3E}">
        <p14:creationId xmlns:p14="http://schemas.microsoft.com/office/powerpoint/2010/main" val="199908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Security No-Match Letters</a:t>
            </a:r>
            <a:endParaRPr lang="en-US" dirty="0"/>
          </a:p>
        </p:txBody>
      </p:sp>
      <p:sp>
        <p:nvSpPr>
          <p:cNvPr id="3" name="Content Placeholder 2"/>
          <p:cNvSpPr>
            <a:spLocks noGrp="1"/>
          </p:cNvSpPr>
          <p:nvPr>
            <p:ph idx="1"/>
          </p:nvPr>
        </p:nvSpPr>
        <p:spPr/>
        <p:txBody>
          <a:bodyPr>
            <a:normAutofit lnSpcReduction="10000"/>
          </a:bodyPr>
          <a:lstStyle/>
          <a:p>
            <a:r>
              <a:rPr lang="en-US" dirty="0" smtClean="0"/>
              <a:t>Recommended steps for employer upon receipt of No-Match letter:</a:t>
            </a:r>
          </a:p>
          <a:p>
            <a:pPr lvl="1"/>
            <a:r>
              <a:rPr lang="en-US" dirty="0" smtClean="0"/>
              <a:t>SSA requests corrections within 60 days</a:t>
            </a:r>
          </a:p>
          <a:p>
            <a:pPr lvl="1"/>
            <a:r>
              <a:rPr lang="en-US" dirty="0" smtClean="0"/>
              <a:t>Employers </a:t>
            </a:r>
            <a:r>
              <a:rPr lang="en-US" dirty="0"/>
              <a:t>register online to review employee names</a:t>
            </a:r>
          </a:p>
          <a:p>
            <a:pPr lvl="1"/>
            <a:r>
              <a:rPr lang="en-US" dirty="0"/>
              <a:t>Inform employee and ask for confirmation of internal records</a:t>
            </a:r>
          </a:p>
          <a:p>
            <a:pPr lvl="1"/>
            <a:r>
              <a:rPr lang="en-US" dirty="0" smtClean="0"/>
              <a:t>If needed, provide employees with a </a:t>
            </a:r>
            <a:r>
              <a:rPr lang="en-US" dirty="0"/>
              <a:t>“reasonable time” (e.g. 120 days) </a:t>
            </a:r>
            <a:r>
              <a:rPr lang="en-US" dirty="0" smtClean="0"/>
              <a:t>to contact SSA</a:t>
            </a:r>
            <a:endParaRPr lang="en-US" dirty="0"/>
          </a:p>
          <a:p>
            <a:pPr lvl="1"/>
            <a:r>
              <a:rPr lang="en-US" dirty="0"/>
              <a:t>Employers must stay in contact with employee to get updates</a:t>
            </a:r>
          </a:p>
          <a:p>
            <a:pPr lvl="1"/>
            <a:r>
              <a:rPr lang="en-US" dirty="0" smtClean="0"/>
              <a:t>Correct </a:t>
            </a:r>
            <a:r>
              <a:rPr lang="en-US" dirty="0"/>
              <a:t>SSA </a:t>
            </a:r>
            <a:r>
              <a:rPr lang="en-US" dirty="0" smtClean="0"/>
              <a:t>mismatch</a:t>
            </a:r>
          </a:p>
          <a:p>
            <a:r>
              <a:rPr lang="en-US" dirty="0" smtClean="0"/>
              <a:t>What if an Employee cannot correct?</a:t>
            </a:r>
          </a:p>
          <a:p>
            <a:r>
              <a:rPr lang="en-US" dirty="0" smtClean="0"/>
              <a:t>Constructive Knowledge – Still a concern?</a:t>
            </a:r>
          </a:p>
          <a:p>
            <a:r>
              <a:rPr lang="en-US" dirty="0" smtClean="0"/>
              <a:t>Practical tips</a:t>
            </a:r>
            <a:endParaRPr lang="en-US" dirty="0"/>
          </a:p>
          <a:p>
            <a:endParaRPr lang="en-US" dirty="0"/>
          </a:p>
        </p:txBody>
      </p:sp>
    </p:spTree>
    <p:extLst>
      <p:ext uri="{BB962C8B-B14F-4D97-AF65-F5344CB8AC3E}">
        <p14:creationId xmlns:p14="http://schemas.microsoft.com/office/powerpoint/2010/main" val="4279994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 Visits: Types and Trends</a:t>
            </a:r>
            <a:endParaRPr lang="en-US" dirty="0"/>
          </a:p>
        </p:txBody>
      </p:sp>
      <p:sp>
        <p:nvSpPr>
          <p:cNvPr id="3" name="Content Placeholder 2"/>
          <p:cNvSpPr>
            <a:spLocks noGrp="1"/>
          </p:cNvSpPr>
          <p:nvPr>
            <p:ph idx="1"/>
          </p:nvPr>
        </p:nvSpPr>
        <p:spPr/>
        <p:txBody>
          <a:bodyPr>
            <a:normAutofit lnSpcReduction="10000"/>
          </a:bodyPr>
          <a:lstStyle/>
          <a:p>
            <a:r>
              <a:rPr lang="en-US" dirty="0" smtClean="0"/>
              <a:t>Fraud Detection and National Security Directorate (FDNS) Site Visits</a:t>
            </a:r>
          </a:p>
          <a:p>
            <a:pPr lvl="1"/>
            <a:r>
              <a:rPr lang="en-US" dirty="0" smtClean="0"/>
              <a:t>Generally unannounced</a:t>
            </a:r>
          </a:p>
          <a:p>
            <a:pPr lvl="1"/>
            <a:r>
              <a:rPr lang="en-US" dirty="0" smtClean="0"/>
              <a:t>Targets H-1B, L-1, EB-5 at random and all special immigrant religious workers</a:t>
            </a:r>
          </a:p>
          <a:p>
            <a:pPr lvl="1"/>
            <a:r>
              <a:rPr lang="en-US" dirty="0" smtClean="0"/>
              <a:t>Goal: Verify </a:t>
            </a:r>
            <a:r>
              <a:rPr lang="en-US" dirty="0"/>
              <a:t>compliance with petition terms and </a:t>
            </a:r>
            <a:r>
              <a:rPr lang="en-US" dirty="0" smtClean="0"/>
              <a:t>conditions</a:t>
            </a:r>
          </a:p>
          <a:p>
            <a:pPr lvl="1"/>
            <a:r>
              <a:rPr lang="en-US" dirty="0" smtClean="0"/>
              <a:t>Trend toward site visits related to third party workers</a:t>
            </a:r>
          </a:p>
          <a:p>
            <a:pPr lvl="1"/>
            <a:r>
              <a:rPr lang="en-US" dirty="0" smtClean="0"/>
              <a:t>Compliance is voluntary yet encouraged</a:t>
            </a:r>
          </a:p>
          <a:p>
            <a:r>
              <a:rPr lang="en-US" dirty="0" smtClean="0"/>
              <a:t>STEM OPT Site Visits</a:t>
            </a:r>
          </a:p>
          <a:p>
            <a:pPr lvl="1"/>
            <a:r>
              <a:rPr lang="en-US" i="1" dirty="0" smtClean="0"/>
              <a:t>Generally</a:t>
            </a:r>
            <a:r>
              <a:rPr lang="en-US" dirty="0" smtClean="0"/>
              <a:t> 48 hours’ notice, with exceptions</a:t>
            </a:r>
          </a:p>
          <a:p>
            <a:pPr lvl="1"/>
            <a:r>
              <a:rPr lang="en-US" dirty="0" smtClean="0"/>
              <a:t>Goal is to assess compliance with Training Program</a:t>
            </a:r>
          </a:p>
          <a:p>
            <a:pPr lvl="1"/>
            <a:r>
              <a:rPr lang="en-US" dirty="0" smtClean="0"/>
              <a:t>Form I-983: DHS may “deny, revoke, or terminate” STEM OPT for students who are not, or whose employers are not, in compliance </a:t>
            </a:r>
          </a:p>
        </p:txBody>
      </p:sp>
    </p:spTree>
    <p:extLst>
      <p:ext uri="{BB962C8B-B14F-4D97-AF65-F5344CB8AC3E}">
        <p14:creationId xmlns:p14="http://schemas.microsoft.com/office/powerpoint/2010/main" val="827404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 Visits: Types and Trends </a:t>
            </a:r>
            <a:endParaRPr lang="en-US" dirty="0"/>
          </a:p>
        </p:txBody>
      </p:sp>
      <p:sp>
        <p:nvSpPr>
          <p:cNvPr id="3" name="Content Placeholder 2"/>
          <p:cNvSpPr>
            <a:spLocks noGrp="1"/>
          </p:cNvSpPr>
          <p:nvPr>
            <p:ph idx="1"/>
          </p:nvPr>
        </p:nvSpPr>
        <p:spPr/>
        <p:txBody>
          <a:bodyPr/>
          <a:lstStyle/>
          <a:p>
            <a:r>
              <a:rPr lang="en-US" dirty="0" smtClean="0"/>
              <a:t>Litigation associated with site visits</a:t>
            </a:r>
          </a:p>
          <a:p>
            <a:pPr lvl="1"/>
            <a:r>
              <a:rPr lang="en-US" dirty="0" smtClean="0"/>
              <a:t>Extensions</a:t>
            </a:r>
          </a:p>
          <a:p>
            <a:pPr lvl="1"/>
            <a:r>
              <a:rPr lang="en-US" dirty="0" smtClean="0"/>
              <a:t>TPS and DACA</a:t>
            </a:r>
          </a:p>
          <a:p>
            <a:pPr lvl="1"/>
            <a:r>
              <a:rPr lang="en-US" dirty="0" smtClean="0"/>
              <a:t>Expired Form I-9</a:t>
            </a:r>
          </a:p>
          <a:p>
            <a:r>
              <a:rPr lang="en-US" dirty="0" smtClean="0"/>
              <a:t>I-9 enforcement and raids</a:t>
            </a:r>
          </a:p>
        </p:txBody>
      </p:sp>
    </p:spTree>
    <p:extLst>
      <p:ext uri="{BB962C8B-B14F-4D97-AF65-F5344CB8AC3E}">
        <p14:creationId xmlns:p14="http://schemas.microsoft.com/office/powerpoint/2010/main" val="2877523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Topic	s</a:t>
            </a:r>
            <a:endParaRPr lang="en-US" dirty="0"/>
          </a:p>
        </p:txBody>
      </p:sp>
      <p:sp>
        <p:nvSpPr>
          <p:cNvPr id="3" name="Content Placeholder 2"/>
          <p:cNvSpPr>
            <a:spLocks noGrp="1"/>
          </p:cNvSpPr>
          <p:nvPr>
            <p:ph idx="1"/>
          </p:nvPr>
        </p:nvSpPr>
        <p:spPr/>
        <p:txBody>
          <a:bodyPr>
            <a:normAutofit/>
          </a:bodyPr>
          <a:lstStyle/>
          <a:p>
            <a:r>
              <a:rPr lang="en-US" dirty="0" smtClean="0"/>
              <a:t>Form I-9 Compliance and Statistics</a:t>
            </a:r>
          </a:p>
          <a:p>
            <a:r>
              <a:rPr lang="en-US" dirty="0" smtClean="0"/>
              <a:t>E-Verify Requirements, Common Questions and Recent Changes</a:t>
            </a:r>
          </a:p>
          <a:p>
            <a:r>
              <a:rPr lang="en-US" dirty="0" smtClean="0"/>
              <a:t>I-9 and E-Verify Best Practices</a:t>
            </a:r>
          </a:p>
          <a:p>
            <a:r>
              <a:rPr lang="en-US" dirty="0" smtClean="0"/>
              <a:t>Resurgence of Social Security Administration No-Match Letters  </a:t>
            </a:r>
          </a:p>
          <a:p>
            <a:r>
              <a:rPr lang="en-US" dirty="0" smtClean="0"/>
              <a:t>Site Visits: Types and Trends</a:t>
            </a:r>
            <a:endParaRPr lang="en-US" dirty="0"/>
          </a:p>
        </p:txBody>
      </p:sp>
    </p:spTree>
    <p:extLst>
      <p:ext uri="{BB962C8B-B14F-4D97-AF65-F5344CB8AC3E}">
        <p14:creationId xmlns:p14="http://schemas.microsoft.com/office/powerpoint/2010/main" val="1762232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I-9 Compliance – In General	</a:t>
            </a:r>
            <a:endParaRPr lang="en-US" dirty="0"/>
          </a:p>
        </p:txBody>
      </p:sp>
      <p:sp>
        <p:nvSpPr>
          <p:cNvPr id="3" name="Content Placeholder 2"/>
          <p:cNvSpPr>
            <a:spLocks noGrp="1"/>
          </p:cNvSpPr>
          <p:nvPr>
            <p:ph idx="1"/>
          </p:nvPr>
        </p:nvSpPr>
        <p:spPr>
          <a:xfrm>
            <a:off x="851263" y="1825625"/>
            <a:ext cx="10515600" cy="4351338"/>
          </a:xfrm>
        </p:spPr>
        <p:txBody>
          <a:bodyPr>
            <a:normAutofit fontScale="92500"/>
          </a:bodyPr>
          <a:lstStyle/>
          <a:p>
            <a:r>
              <a:rPr lang="en-US" dirty="0" smtClean="0"/>
              <a:t>Every employee hired after November 6, 1986 must timely complete a Form I-9 to verify identity and work authorization</a:t>
            </a:r>
          </a:p>
          <a:p>
            <a:pPr lvl="1"/>
            <a:r>
              <a:rPr lang="en-US" dirty="0" smtClean="0"/>
              <a:t>Section One: Employee must complete on or before 1st day of work for pay</a:t>
            </a:r>
          </a:p>
          <a:p>
            <a:pPr lvl="1"/>
            <a:r>
              <a:rPr lang="en-US" dirty="0" smtClean="0"/>
              <a:t>Section Two: Employer must complete within 3 days from 1st day of work for pay</a:t>
            </a:r>
          </a:p>
          <a:p>
            <a:pPr lvl="1"/>
            <a:r>
              <a:rPr lang="en-US" dirty="0" smtClean="0"/>
              <a:t>Section Three: Employer must reverify work authorization on or before expiration</a:t>
            </a:r>
          </a:p>
          <a:p>
            <a:r>
              <a:rPr lang="en-US" dirty="0" smtClean="0"/>
              <a:t>Helpful Resources:</a:t>
            </a:r>
          </a:p>
          <a:p>
            <a:pPr lvl="1"/>
            <a:r>
              <a:rPr lang="en-US" dirty="0" smtClean="0"/>
              <a:t>M-274, Employer Handbook for Completing Forms I-9: </a:t>
            </a:r>
            <a:r>
              <a:rPr lang="en-US" dirty="0" smtClean="0">
                <a:hlinkClick r:id="rId2"/>
              </a:rPr>
              <a:t>https://www.uscis.gov/i-9-central/handbook-employers-m-274</a:t>
            </a:r>
            <a:endParaRPr lang="en-US" dirty="0"/>
          </a:p>
          <a:p>
            <a:pPr lvl="1"/>
            <a:r>
              <a:rPr lang="en-US" dirty="0" smtClean="0"/>
              <a:t>I-9 Central: </a:t>
            </a:r>
            <a:r>
              <a:rPr lang="en-US" b="1" dirty="0"/>
              <a:t> </a:t>
            </a:r>
            <a:r>
              <a:rPr lang="en-US" dirty="0">
                <a:hlinkClick r:id="rId3" tooltip="I-9 Central Homepage"/>
              </a:rPr>
              <a:t>uscis.gov/i-9-central </a:t>
            </a:r>
            <a:r>
              <a:rPr lang="en-US" dirty="0" smtClean="0"/>
              <a:t>(See Questions and Answers)</a:t>
            </a:r>
          </a:p>
          <a:p>
            <a:r>
              <a:rPr lang="en-US" dirty="0" smtClean="0"/>
              <a:t>HSI is increasingly targeting employers with Notices of Inspection to examine Forms I-9	</a:t>
            </a:r>
          </a:p>
        </p:txBody>
      </p:sp>
    </p:spTree>
    <p:extLst>
      <p:ext uri="{BB962C8B-B14F-4D97-AF65-F5344CB8AC3E}">
        <p14:creationId xmlns:p14="http://schemas.microsoft.com/office/powerpoint/2010/main" val="398964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I-9 Compliance: Audit Statistics</a:t>
            </a:r>
            <a:endParaRPr lang="en-US" dirty="0"/>
          </a:p>
        </p:txBody>
      </p:sp>
      <p:sp>
        <p:nvSpPr>
          <p:cNvPr id="6" name="Content Placeholder 5"/>
          <p:cNvSpPr>
            <a:spLocks noGrp="1"/>
          </p:cNvSpPr>
          <p:nvPr>
            <p:ph idx="1"/>
          </p:nvPr>
        </p:nvSpPr>
        <p:spPr/>
        <p:txBody>
          <a:bodyPr>
            <a:normAutofit lnSpcReduction="1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Source: U.S. Immigration and Customs Enforcement</a:t>
            </a:r>
            <a:endParaRPr lang="en-US" dirty="0"/>
          </a:p>
        </p:txBody>
      </p:sp>
      <p:pic>
        <p:nvPicPr>
          <p:cNvPr id="7" name="Picture 2" descr="image007"/>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943375" y="1529450"/>
            <a:ext cx="8197776" cy="3815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1817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I-9 Compliance: Audit Statistics</a:t>
            </a:r>
            <a:endParaRPr lang="en-US" dirty="0"/>
          </a:p>
        </p:txBody>
      </p:sp>
      <p:pic>
        <p:nvPicPr>
          <p:cNvPr id="3" name="Picture 3" descr="image008"/>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38200" y="1690688"/>
            <a:ext cx="8149250" cy="4158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2294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E-Verify – In General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Employers </a:t>
            </a:r>
            <a:r>
              <a:rPr lang="en-US" dirty="0"/>
              <a:t>electronically confirm the employment eligibility of their </a:t>
            </a:r>
            <a:r>
              <a:rPr lang="en-US" dirty="0" smtClean="0"/>
              <a:t>employees through a web-based system</a:t>
            </a:r>
          </a:p>
          <a:p>
            <a:r>
              <a:rPr lang="en-US" dirty="0" smtClean="0"/>
              <a:t>Partnership between SSA and USCIS</a:t>
            </a:r>
            <a:endParaRPr lang="en-US" dirty="0"/>
          </a:p>
          <a:p>
            <a:r>
              <a:rPr lang="en-US" dirty="0" smtClean="0"/>
              <a:t>Steps for verification:</a:t>
            </a:r>
          </a:p>
          <a:p>
            <a:pPr lvl="1"/>
            <a:r>
              <a:rPr lang="en-US" dirty="0"/>
              <a:t>C</a:t>
            </a:r>
            <a:r>
              <a:rPr lang="en-US" dirty="0" smtClean="0"/>
              <a:t>reate </a:t>
            </a:r>
            <a:r>
              <a:rPr lang="en-US" dirty="0"/>
              <a:t>cases based on information </a:t>
            </a:r>
            <a:r>
              <a:rPr lang="en-US" dirty="0" smtClean="0"/>
              <a:t>from employee’s </a:t>
            </a:r>
            <a:r>
              <a:rPr lang="en-US" dirty="0"/>
              <a:t>Form </a:t>
            </a:r>
            <a:r>
              <a:rPr lang="en-US" dirty="0" smtClean="0"/>
              <a:t>I-9</a:t>
            </a:r>
            <a:r>
              <a:rPr lang="en-US" dirty="0"/>
              <a:t> </a:t>
            </a:r>
          </a:p>
          <a:p>
            <a:pPr lvl="1"/>
            <a:r>
              <a:rPr lang="en-US" dirty="0" smtClean="0"/>
              <a:t>E-Verify</a:t>
            </a:r>
            <a:r>
              <a:rPr lang="en-US" dirty="0"/>
              <a:t> then </a:t>
            </a:r>
            <a:r>
              <a:rPr lang="en-US" dirty="0" smtClean="0"/>
              <a:t>compares I-9 information </a:t>
            </a:r>
            <a:r>
              <a:rPr lang="en-US" dirty="0"/>
              <a:t>to </a:t>
            </a:r>
            <a:r>
              <a:rPr lang="en-US" dirty="0" smtClean="0"/>
              <a:t>DHS and SSA records</a:t>
            </a:r>
          </a:p>
          <a:p>
            <a:pPr lvl="1"/>
            <a:r>
              <a:rPr lang="en-US" dirty="0" smtClean="0"/>
              <a:t>Employer </a:t>
            </a:r>
            <a:r>
              <a:rPr lang="en-US" dirty="0"/>
              <a:t>usually receives r</a:t>
            </a:r>
            <a:r>
              <a:rPr lang="en-US" dirty="0" smtClean="0"/>
              <a:t>esponse </a:t>
            </a:r>
            <a:r>
              <a:rPr lang="en-US" dirty="0"/>
              <a:t>within a few </a:t>
            </a:r>
            <a:r>
              <a:rPr lang="en-US" dirty="0" smtClean="0"/>
              <a:t>seconds – confirms employment eligibility or indicates further action needed</a:t>
            </a:r>
          </a:p>
          <a:p>
            <a:r>
              <a:rPr lang="en-US" dirty="0" smtClean="0"/>
              <a:t>Helpful resources:</a:t>
            </a:r>
          </a:p>
          <a:p>
            <a:pPr lvl="1"/>
            <a:r>
              <a:rPr lang="en-US" dirty="0" smtClean="0">
                <a:hlinkClick r:id="rId2"/>
              </a:rPr>
              <a:t>www.everify.gov</a:t>
            </a:r>
            <a:endParaRPr lang="en-US" dirty="0" smtClean="0"/>
          </a:p>
          <a:p>
            <a:pPr lvl="1"/>
            <a:r>
              <a:rPr lang="en-US" dirty="0" smtClean="0">
                <a:hlinkClick r:id="rId3"/>
              </a:rPr>
              <a:t>https://www.e-verify.gov/e-verify-user-manual</a:t>
            </a:r>
            <a:r>
              <a:rPr lang="en-US" dirty="0" smtClean="0"/>
              <a:t> </a:t>
            </a:r>
            <a:endParaRPr lang="en-US" dirty="0"/>
          </a:p>
          <a:p>
            <a:endParaRPr lang="en-US" dirty="0"/>
          </a:p>
        </p:txBody>
      </p:sp>
    </p:spTree>
    <p:extLst>
      <p:ext uri="{BB962C8B-B14F-4D97-AF65-F5344CB8AC3E}">
        <p14:creationId xmlns:p14="http://schemas.microsoft.com/office/powerpoint/2010/main" val="1184707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E-Verify: Requirements</a:t>
            </a:r>
            <a:endParaRPr lang="en-US" dirty="0"/>
          </a:p>
        </p:txBody>
      </p:sp>
      <p:sp>
        <p:nvSpPr>
          <p:cNvPr id="3" name="Content Placeholder 2"/>
          <p:cNvSpPr>
            <a:spLocks noGrp="1"/>
          </p:cNvSpPr>
          <p:nvPr>
            <p:ph idx="1"/>
          </p:nvPr>
        </p:nvSpPr>
        <p:spPr/>
        <p:txBody>
          <a:bodyPr>
            <a:normAutofit lnSpcReduction="10000"/>
          </a:bodyPr>
          <a:lstStyle/>
          <a:p>
            <a:r>
              <a:rPr lang="en-US" dirty="0" smtClean="0"/>
              <a:t>Employee Requirements</a:t>
            </a:r>
          </a:p>
          <a:p>
            <a:pPr lvl="1"/>
            <a:r>
              <a:rPr lang="en-US" dirty="0" smtClean="0"/>
              <a:t>Provide SSN on Form I-9 </a:t>
            </a:r>
          </a:p>
          <a:p>
            <a:pPr lvl="1"/>
            <a:r>
              <a:rPr lang="en-US" dirty="0" smtClean="0"/>
              <a:t>Select List B documents with photo, if provided for Form I-9</a:t>
            </a:r>
          </a:p>
          <a:p>
            <a:r>
              <a:rPr lang="en-US" dirty="0" smtClean="0"/>
              <a:t>Employer Requirements</a:t>
            </a:r>
          </a:p>
          <a:p>
            <a:pPr lvl="1"/>
            <a:r>
              <a:rPr lang="en-US" dirty="0" smtClean="0"/>
              <a:t>Use completed Form I-9 prior to submitting E-Verify query</a:t>
            </a:r>
          </a:p>
          <a:p>
            <a:pPr lvl="1"/>
            <a:r>
              <a:rPr lang="en-US" dirty="0" smtClean="0"/>
              <a:t>Create E-Verify case by 3rd business day after first day of work for pay</a:t>
            </a:r>
          </a:p>
          <a:p>
            <a:pPr lvl="1"/>
            <a:r>
              <a:rPr lang="en-US" dirty="0" smtClean="0"/>
              <a:t>Enter employee e-mail address into E-Verify, if provided for Form I-9 </a:t>
            </a:r>
          </a:p>
          <a:p>
            <a:pPr lvl="1"/>
            <a:r>
              <a:rPr lang="en-US" dirty="0" smtClean="0"/>
              <a:t>Keep copy of photo matching document, if provided </a:t>
            </a:r>
          </a:p>
          <a:p>
            <a:r>
              <a:rPr lang="en-US" dirty="0" smtClean="0"/>
              <a:t>Best </a:t>
            </a:r>
            <a:r>
              <a:rPr lang="en-US" dirty="0" smtClean="0"/>
              <a:t>Practice: Know federal and state law re: enrollment requirements</a:t>
            </a:r>
          </a:p>
          <a:p>
            <a:pPr marL="0" indent="0">
              <a:buNone/>
            </a:pPr>
            <a:r>
              <a:rPr lang="en-US" dirty="0" smtClean="0"/>
              <a:t>Source: </a:t>
            </a:r>
            <a:r>
              <a:rPr lang="en-US" dirty="0" smtClean="0">
                <a:hlinkClick r:id="rId2"/>
              </a:rPr>
              <a:t>www.Everify.gov</a:t>
            </a:r>
            <a:r>
              <a:rPr lang="en-US" dirty="0" smtClean="0"/>
              <a:t> </a:t>
            </a:r>
            <a:endParaRPr lang="en-US" dirty="0"/>
          </a:p>
        </p:txBody>
      </p:sp>
    </p:spTree>
    <p:extLst>
      <p:ext uri="{BB962C8B-B14F-4D97-AF65-F5344CB8AC3E}">
        <p14:creationId xmlns:p14="http://schemas.microsoft.com/office/powerpoint/2010/main" val="3385874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E-Verify: Common Questions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Can E-Verify verify the status of an employee?</a:t>
            </a:r>
          </a:p>
          <a:p>
            <a:r>
              <a:rPr lang="en-US" dirty="0" smtClean="0"/>
              <a:t>Can I terminate employment based on a tentative non-confirmation (TNC)? </a:t>
            </a:r>
          </a:p>
          <a:p>
            <a:r>
              <a:rPr lang="en-US" dirty="0" smtClean="0"/>
              <a:t>Must I terminate employment based on a final non-confirmation (FNC)?</a:t>
            </a:r>
          </a:p>
          <a:p>
            <a:r>
              <a:rPr lang="en-US" dirty="0" smtClean="0"/>
              <a:t>Can I place a STEM OPT student at a third party worksite?</a:t>
            </a:r>
          </a:p>
          <a:p>
            <a:r>
              <a:rPr lang="en-US" dirty="0" smtClean="0"/>
              <a:t>We signed the MOU several years ago and never ran queries on new hires. Should I run the queries now?</a:t>
            </a:r>
          </a:p>
          <a:p>
            <a:r>
              <a:rPr lang="en-US" dirty="0" smtClean="0"/>
              <a:t>We have multiple locations around the world. Are we required to enroll each site? </a:t>
            </a:r>
          </a:p>
          <a:p>
            <a:r>
              <a:rPr lang="en-US" dirty="0" smtClean="0"/>
              <a:t>What are the penalties for noncompliance?</a:t>
            </a:r>
          </a:p>
          <a:p>
            <a:r>
              <a:rPr lang="en-US" dirty="0" smtClean="0"/>
              <a:t>What is SSNVS?</a:t>
            </a:r>
          </a:p>
        </p:txBody>
      </p:sp>
    </p:spTree>
    <p:extLst>
      <p:ext uri="{BB962C8B-B14F-4D97-AF65-F5344CB8AC3E}">
        <p14:creationId xmlns:p14="http://schemas.microsoft.com/office/powerpoint/2010/main" val="2606348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I-9 and E-Verify – Best Practices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Conduct ongoing proactive I-9 audits</a:t>
            </a:r>
          </a:p>
          <a:p>
            <a:r>
              <a:rPr lang="en-US" dirty="0" smtClean="0"/>
              <a:t>Conduct annual training and retain proof of attendance</a:t>
            </a:r>
          </a:p>
          <a:p>
            <a:pPr lvl="1"/>
            <a:r>
              <a:rPr lang="en-US" dirty="0" smtClean="0"/>
              <a:t>Proper I-9 completion</a:t>
            </a:r>
          </a:p>
          <a:p>
            <a:pPr lvl="1"/>
            <a:r>
              <a:rPr lang="en-US" dirty="0" smtClean="0"/>
              <a:t>Common errors identified through proactive audits</a:t>
            </a:r>
          </a:p>
          <a:p>
            <a:pPr lvl="1"/>
            <a:r>
              <a:rPr lang="en-US" dirty="0" smtClean="0"/>
              <a:t>Corrections</a:t>
            </a:r>
          </a:p>
          <a:p>
            <a:pPr lvl="1"/>
            <a:r>
              <a:rPr lang="en-US" dirty="0" smtClean="0"/>
              <a:t>Retention</a:t>
            </a:r>
          </a:p>
          <a:p>
            <a:pPr lvl="1"/>
            <a:r>
              <a:rPr lang="en-US" dirty="0" smtClean="0"/>
              <a:t>Anti-discrimination</a:t>
            </a:r>
          </a:p>
          <a:p>
            <a:r>
              <a:rPr lang="en-US" dirty="0" smtClean="0"/>
              <a:t>Develop a comprehensive I-9 and E-Verify policy</a:t>
            </a:r>
          </a:p>
          <a:p>
            <a:r>
              <a:rPr lang="en-US" dirty="0" smtClean="0"/>
              <a:t>Add I-9 guidance and E-Verify information to employer communication</a:t>
            </a:r>
          </a:p>
          <a:p>
            <a:r>
              <a:rPr lang="en-US" dirty="0" smtClean="0"/>
              <a:t>Develop protocol to prepare client for Notice of Inspection and/or raid</a:t>
            </a:r>
          </a:p>
          <a:p>
            <a:r>
              <a:rPr lang="en-US" dirty="0" smtClean="0"/>
              <a:t>Remain aware of ongoing changes in I-9 compliance and E-Verify</a:t>
            </a:r>
          </a:p>
        </p:txBody>
      </p:sp>
    </p:spTree>
    <p:extLst>
      <p:ext uri="{BB962C8B-B14F-4D97-AF65-F5344CB8AC3E}">
        <p14:creationId xmlns:p14="http://schemas.microsoft.com/office/powerpoint/2010/main" val="2726460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53A59ABD63624DA576035ADC7664B4" ma:contentTypeVersion="8" ma:contentTypeDescription="Create a new document." ma:contentTypeScope="" ma:versionID="5ccaa58c07b10df8673785024747f5c0">
  <xsd:schema xmlns:xsd="http://www.w3.org/2001/XMLSchema" xmlns:xs="http://www.w3.org/2001/XMLSchema" xmlns:p="http://schemas.microsoft.com/office/2006/metadata/properties" xmlns:ns3="05228543-d97d-494e-8dca-7599a3f42ff8" targetNamespace="http://schemas.microsoft.com/office/2006/metadata/properties" ma:root="true" ma:fieldsID="12e8f7f9daf229ec25f4592336b9e458" ns3:_="">
    <xsd:import namespace="05228543-d97d-494e-8dca-7599a3f42ff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228543-d97d-494e-8dca-7599a3f42f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2A60FB-DC79-4C2D-A266-3EB69DAA69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228543-d97d-494e-8dca-7599a3f42f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09CCE87-D207-4E43-9588-7A15681CB6CE}">
  <ds:schemaRefs>
    <ds:schemaRef ds:uri="http://purl.org/dc/terms/"/>
    <ds:schemaRef ds:uri="http://purl.org/dc/elements/1.1/"/>
    <ds:schemaRef ds:uri="http://schemas.openxmlformats.org/package/2006/metadata/core-properties"/>
    <ds:schemaRef ds:uri="http://purl.org/dc/dcmitype/"/>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05228543-d97d-494e-8dca-7599a3f42ff8"/>
  </ds:schemaRefs>
</ds:datastoreItem>
</file>

<file path=customXml/itemProps3.xml><?xml version="1.0" encoding="utf-8"?>
<ds:datastoreItem xmlns:ds="http://schemas.openxmlformats.org/officeDocument/2006/customXml" ds:itemID="{C7C48CAF-7A1C-4049-B915-39D06F2448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308</TotalTime>
  <Words>776</Words>
  <Application>Microsoft Office PowerPoint</Application>
  <PresentationFormat>Widescreen</PresentationFormat>
  <Paragraphs>118</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Workforce Compliance Is No “Punky Reggae” Party</vt:lpstr>
      <vt:lpstr>Discussion Topic s</vt:lpstr>
      <vt:lpstr>Form I-9 Compliance – In General </vt:lpstr>
      <vt:lpstr>I-9 Compliance: Audit Statistics</vt:lpstr>
      <vt:lpstr>I-9 Compliance: Audit Statistics</vt:lpstr>
      <vt:lpstr>E-Verify – In General</vt:lpstr>
      <vt:lpstr>E-Verify: Requirements</vt:lpstr>
      <vt:lpstr>E-Verify: Common Questions </vt:lpstr>
      <vt:lpstr>I-9 and E-Verify – Best Practices</vt:lpstr>
      <vt:lpstr>Social Security No-Match Letters </vt:lpstr>
      <vt:lpstr>Social Security No-Match Letters</vt:lpstr>
      <vt:lpstr>Site Visits: Types and Trends</vt:lpstr>
      <vt:lpstr>Site Visits: Types and Trends </vt:lpstr>
    </vt:vector>
  </TitlesOfParts>
  <Company>Berry, Appleman &amp; Leider,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I-9, E-Verify, SSA No-Match, and Worksite Enforcement</dc:title>
  <dc:creator>Kari Blackman</dc:creator>
  <cp:lastModifiedBy>Kari Blackman</cp:lastModifiedBy>
  <cp:revision>33</cp:revision>
  <dcterms:created xsi:type="dcterms:W3CDTF">2019-11-08T13:51:33Z</dcterms:created>
  <dcterms:modified xsi:type="dcterms:W3CDTF">2019-11-09T14:35:50Z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0x0101000453A59ABD63624DA576035ADC7664B4</vt:lpwstr>
  </property>
</Properties>
</file>