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22"/>
  </p:notesMasterIdLst>
  <p:sldIdLst>
    <p:sldId id="312" r:id="rId2"/>
    <p:sldId id="291" r:id="rId3"/>
    <p:sldId id="302" r:id="rId4"/>
    <p:sldId id="322" r:id="rId5"/>
    <p:sldId id="266" r:id="rId6"/>
    <p:sldId id="314" r:id="rId7"/>
    <p:sldId id="321" r:id="rId8"/>
    <p:sldId id="316" r:id="rId9"/>
    <p:sldId id="324" r:id="rId10"/>
    <p:sldId id="318" r:id="rId11"/>
    <p:sldId id="319" r:id="rId12"/>
    <p:sldId id="323" r:id="rId13"/>
    <p:sldId id="303" r:id="rId14"/>
    <p:sldId id="309" r:id="rId15"/>
    <p:sldId id="308" r:id="rId16"/>
    <p:sldId id="304" r:id="rId17"/>
    <p:sldId id="300" r:id="rId18"/>
    <p:sldId id="299" r:id="rId19"/>
    <p:sldId id="326" r:id="rId20"/>
    <p:sldId id="325" r:id="rId2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75989C-7288-4EB5-9B21-6302831E2C3B}">
          <p14:sldIdLst>
            <p14:sldId id="312"/>
            <p14:sldId id="291"/>
            <p14:sldId id="302"/>
            <p14:sldId id="322"/>
            <p14:sldId id="266"/>
            <p14:sldId id="314"/>
            <p14:sldId id="321"/>
            <p14:sldId id="316"/>
            <p14:sldId id="324"/>
            <p14:sldId id="318"/>
            <p14:sldId id="319"/>
            <p14:sldId id="323"/>
            <p14:sldId id="303"/>
            <p14:sldId id="309"/>
            <p14:sldId id="308"/>
            <p14:sldId id="304"/>
            <p14:sldId id="300"/>
            <p14:sldId id="299"/>
            <p14:sldId id="326"/>
            <p14:sldId id="325"/>
          </p14:sldIdLst>
        </p14:section>
        <p14:section name="Untitled Section" id="{F2DC1C34-5B3F-453D-A9EF-699707C39011}">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ol Perez" initials="MP" lastIdx="1" clrIdx="0">
    <p:extLst>
      <p:ext uri="{19B8F6BF-5375-455C-9EA6-DF929625EA0E}">
        <p15:presenceInfo xmlns:p15="http://schemas.microsoft.com/office/powerpoint/2012/main" userId="S::Marisol@dmcausa.com::9664a8d4-388a-4b37-95b3-55c2d9df9c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E4"/>
    <a:srgbClr val="5A5A5A"/>
    <a:srgbClr val="00AA50"/>
    <a:srgbClr val="474747"/>
    <a:srgbClr val="B8B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94"/>
  </p:normalViewPr>
  <p:slideViewPr>
    <p:cSldViewPr>
      <p:cViewPr varScale="1">
        <p:scale>
          <a:sx n="161" d="100"/>
          <a:sy n="161" d="100"/>
        </p:scale>
        <p:origin x="824" y="200"/>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388"/>
          </a:xfrm>
          <a:prstGeom prst="rect">
            <a:avLst/>
          </a:prstGeom>
        </p:spPr>
        <p:txBody>
          <a:bodyPr vert="horz" lIns="93424" tIns="46712" rIns="93424" bIns="46712" rtlCol="0"/>
          <a:lstStyle>
            <a:lvl1pPr algn="l">
              <a:defRPr sz="1200"/>
            </a:lvl1pPr>
          </a:lstStyle>
          <a:p>
            <a:endParaRPr lang="en-US" dirty="0"/>
          </a:p>
        </p:txBody>
      </p:sp>
      <p:sp>
        <p:nvSpPr>
          <p:cNvPr id="3" name="Date Placeholder 2"/>
          <p:cNvSpPr>
            <a:spLocks noGrp="1"/>
          </p:cNvSpPr>
          <p:nvPr>
            <p:ph type="dt" idx="1"/>
          </p:nvPr>
        </p:nvSpPr>
        <p:spPr>
          <a:xfrm>
            <a:off x="3970938" y="1"/>
            <a:ext cx="3037840" cy="465388"/>
          </a:xfrm>
          <a:prstGeom prst="rect">
            <a:avLst/>
          </a:prstGeom>
        </p:spPr>
        <p:txBody>
          <a:bodyPr vert="horz" lIns="93424" tIns="46712" rIns="93424" bIns="46712" rtlCol="0"/>
          <a:lstStyle>
            <a:lvl1pPr algn="r">
              <a:defRPr sz="1200"/>
            </a:lvl1pPr>
          </a:lstStyle>
          <a:p>
            <a:fld id="{B8FF747A-6A99-4AB2-AE01-2BFC6784547A}" type="datetimeFigureOut">
              <a:rPr lang="en-US" smtClean="0"/>
              <a:t>11/4/19</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424" tIns="46712" rIns="93424" bIns="46712" rtlCol="0" anchor="ctr"/>
          <a:lstStyle/>
          <a:p>
            <a:endParaRPr lang="en-US" dirty="0"/>
          </a:p>
        </p:txBody>
      </p:sp>
      <p:sp>
        <p:nvSpPr>
          <p:cNvPr id="5" name="Notes Placeholder 4"/>
          <p:cNvSpPr>
            <a:spLocks noGrp="1"/>
          </p:cNvSpPr>
          <p:nvPr>
            <p:ph type="body" sz="quarter" idx="3"/>
          </p:nvPr>
        </p:nvSpPr>
        <p:spPr>
          <a:xfrm>
            <a:off x="701040" y="4473883"/>
            <a:ext cx="5608320" cy="3659859"/>
          </a:xfrm>
          <a:prstGeom prst="rect">
            <a:avLst/>
          </a:prstGeom>
        </p:spPr>
        <p:txBody>
          <a:bodyPr vert="horz" lIns="93424" tIns="46712" rIns="93424" bIns="467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012"/>
            <a:ext cx="3037840" cy="465388"/>
          </a:xfrm>
          <a:prstGeom prst="rect">
            <a:avLst/>
          </a:prstGeom>
        </p:spPr>
        <p:txBody>
          <a:bodyPr vert="horz" lIns="93424" tIns="46712" rIns="93424" bIns="46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31012"/>
            <a:ext cx="3037840" cy="465388"/>
          </a:xfrm>
          <a:prstGeom prst="rect">
            <a:avLst/>
          </a:prstGeom>
        </p:spPr>
        <p:txBody>
          <a:bodyPr vert="horz" lIns="93424" tIns="46712" rIns="93424" bIns="46712" rtlCol="0" anchor="b"/>
          <a:lstStyle>
            <a:lvl1pPr algn="r">
              <a:defRPr sz="1200"/>
            </a:lvl1pPr>
          </a:lstStyle>
          <a:p>
            <a:fld id="{9C530260-F956-47CB-8171-4934CBF55893}" type="slidenum">
              <a:rPr lang="en-US" smtClean="0"/>
              <a:t>‹#›</a:t>
            </a:fld>
            <a:endParaRPr lang="en-US" dirty="0"/>
          </a:p>
        </p:txBody>
      </p:sp>
    </p:spTree>
    <p:extLst>
      <p:ext uri="{BB962C8B-B14F-4D97-AF65-F5344CB8AC3E}">
        <p14:creationId xmlns:p14="http://schemas.microsoft.com/office/powerpoint/2010/main" val="1822017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t>‹#›</a:t>
            </a:fld>
            <a:endParaRPr lang="en-US" dirty="0"/>
          </a:p>
        </p:txBody>
      </p:sp>
      <p:sp>
        <p:nvSpPr>
          <p:cNvPr id="7" name="Rectangle 6">
            <a:extLst>
              <a:ext uri="{FF2B5EF4-FFF2-40B4-BE49-F238E27FC236}">
                <a16:creationId xmlns:a16="http://schemas.microsoft.com/office/drawing/2014/main" id="{CACE4153-74B9-44B8-B179-AA8681C5980D}"/>
              </a:ext>
            </a:extLst>
          </p:cNvPr>
          <p:cNvSpPr/>
          <p:nvPr userDrawn="1"/>
        </p:nvSpPr>
        <p:spPr>
          <a:xfrm>
            <a:off x="7696200" y="0"/>
            <a:ext cx="1447800" cy="16573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effectLst/>
            </a:endParaRPr>
          </a:p>
        </p:txBody>
      </p:sp>
      <p:sp>
        <p:nvSpPr>
          <p:cNvPr id="8" name="TextBox 7">
            <a:extLst>
              <a:ext uri="{FF2B5EF4-FFF2-40B4-BE49-F238E27FC236}">
                <a16:creationId xmlns:a16="http://schemas.microsoft.com/office/drawing/2014/main" id="{67F455BD-F7CB-4206-BEA5-91378191D0E3}"/>
              </a:ext>
            </a:extLst>
          </p:cNvPr>
          <p:cNvSpPr txBox="1"/>
          <p:nvPr userDrawn="1"/>
        </p:nvSpPr>
        <p:spPr>
          <a:xfrm>
            <a:off x="482836" y="4629150"/>
            <a:ext cx="5638800" cy="307777"/>
          </a:xfrm>
          <a:prstGeom prst="rect">
            <a:avLst/>
          </a:prstGeom>
          <a:noFill/>
        </p:spPr>
        <p:txBody>
          <a:bodyPr wrap="square" rtlCol="0">
            <a:spAutoFit/>
          </a:bodyPr>
          <a:lstStyle/>
          <a:p>
            <a:r>
              <a:rPr lang="en-US" sz="1400" b="0" i="1" kern="1200" dirty="0">
                <a:solidFill>
                  <a:schemeClr val="bg1">
                    <a:lumMod val="50000"/>
                  </a:schemeClr>
                </a:solidFill>
                <a:effectLst/>
                <a:latin typeface="Arial" charset="0"/>
                <a:ea typeface="Arial" charset="0"/>
                <a:cs typeface="Arial" charset="0"/>
              </a:rPr>
              <a:t>Building community one person, one family, one business at a time.</a:t>
            </a:r>
            <a:endParaRPr lang="en-US" sz="1400" i="1" dirty="0">
              <a:solidFill>
                <a:schemeClr val="bg1">
                  <a:lumMod val="50000"/>
                </a:schemeClr>
              </a:solidFill>
              <a:latin typeface="Arial" charset="0"/>
              <a:ea typeface="Arial" charset="0"/>
              <a:cs typeface="Arial" charset="0"/>
            </a:endParaRPr>
          </a:p>
        </p:txBody>
      </p:sp>
    </p:spTree>
    <p:extLst>
      <p:ext uri="{BB962C8B-B14F-4D97-AF65-F5344CB8AC3E}">
        <p14:creationId xmlns:p14="http://schemas.microsoft.com/office/powerpoint/2010/main" val="31195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204132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2466639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2828380"/>
            <a:ext cx="5459737" cy="256631"/>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pPr/>
              <a:t>‹#›</a:t>
            </a:fld>
            <a:endParaRPr lang="en-US" dirty="0"/>
          </a:p>
        </p:txBody>
      </p:sp>
      <p:sp>
        <p:nvSpPr>
          <p:cNvPr id="12" name="TextBox 11"/>
          <p:cNvSpPr txBox="1"/>
          <p:nvPr/>
        </p:nvSpPr>
        <p:spPr>
          <a:xfrm>
            <a:off x="673721" y="728440"/>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1960341"/>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69275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2136883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284703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9" name="Straight Connector 18"/>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9AFADE-95D7-440D-8DAF-D2D6185C7D06}" type="datetimeFigureOut">
              <a:rPr lang="en-US" smtClean="0"/>
              <a:pPr/>
              <a:t>11/4/19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2164119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3470220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57171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351390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419121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9AFADE-95D7-440D-8DAF-D2D6185C7D06}"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309810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9AFADE-95D7-440D-8DAF-D2D6185C7D06}" type="datetimeFigureOut">
              <a:rPr lang="en-US" smtClean="0"/>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114064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175638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306318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085850"/>
            <a:ext cx="2550798" cy="108585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479AFADE-95D7-440D-8DAF-D2D6185C7D06}" type="datetimeFigureOut">
              <a:rPr lang="en-US" smtClean="0"/>
              <a:t>11/4/19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382743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79AFADE-95D7-440D-8DAF-D2D6185C7D06}"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AFB-BC3B-4AC8-8654-B9F2F9F62C78}" type="slidenum">
              <a:rPr lang="en-US" smtClean="0"/>
              <a:t>‹#›</a:t>
            </a:fld>
            <a:endParaRPr lang="en-US" dirty="0"/>
          </a:p>
        </p:txBody>
      </p:sp>
    </p:spTree>
    <p:extLst>
      <p:ext uri="{BB962C8B-B14F-4D97-AF65-F5344CB8AC3E}">
        <p14:creationId xmlns:p14="http://schemas.microsoft.com/office/powerpoint/2010/main" val="111035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79AFADE-95D7-440D-8DAF-D2D6185C7D06}" type="datetimeFigureOut">
              <a:rPr lang="en-US" smtClean="0"/>
              <a:pPr/>
              <a:t>11/4/19</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0F654AFB-BC3B-4AC8-8654-B9F2F9F62C78}" type="slidenum">
              <a:rPr lang="en-US" smtClean="0"/>
              <a:pPr/>
              <a:t>‹#›</a:t>
            </a:fld>
            <a:endParaRPr lang="en-US" dirty="0"/>
          </a:p>
        </p:txBody>
      </p:sp>
    </p:spTree>
    <p:extLst>
      <p:ext uri="{BB962C8B-B14F-4D97-AF65-F5344CB8AC3E}">
        <p14:creationId xmlns:p14="http://schemas.microsoft.com/office/powerpoint/2010/main" val="179024037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96785-5492-4BF7-9C34-E621C708B455}"/>
              </a:ext>
            </a:extLst>
          </p:cNvPr>
          <p:cNvSpPr>
            <a:spLocks noGrp="1"/>
          </p:cNvSpPr>
          <p:nvPr>
            <p:ph type="title"/>
          </p:nvPr>
        </p:nvSpPr>
        <p:spPr/>
        <p:txBody>
          <a:bodyPr/>
          <a:lstStyle/>
          <a:p>
            <a:pPr algn="ctr"/>
            <a:br>
              <a:rPr lang="en-US" sz="5400" dirty="0"/>
            </a:br>
            <a:r>
              <a:rPr lang="en-US" sz="5400" dirty="0"/>
              <a:t>Hot Topics at Consular Posts</a:t>
            </a:r>
          </a:p>
        </p:txBody>
      </p:sp>
      <p:sp>
        <p:nvSpPr>
          <p:cNvPr id="3" name="Content Placeholder 2">
            <a:extLst>
              <a:ext uri="{FF2B5EF4-FFF2-40B4-BE49-F238E27FC236}">
                <a16:creationId xmlns:a16="http://schemas.microsoft.com/office/drawing/2014/main" id="{F5704C97-E2F7-498A-AB6E-7EED9E7B24F5}"/>
              </a:ext>
            </a:extLst>
          </p:cNvPr>
          <p:cNvSpPr>
            <a:spLocks noGrp="1"/>
          </p:cNvSpPr>
          <p:nvPr>
            <p:ph idx="1"/>
          </p:nvPr>
        </p:nvSpPr>
        <p:spPr>
          <a:xfrm>
            <a:off x="1295400" y="3753565"/>
            <a:ext cx="6709906" cy="971550"/>
          </a:xfrm>
        </p:spPr>
        <p:txBody>
          <a:bodyPr/>
          <a:lstStyle/>
          <a:p>
            <a:pPr marL="0" indent="0">
              <a:buNone/>
            </a:pPr>
            <a:r>
              <a:rPr lang="en-US" sz="1600" b="1" dirty="0"/>
              <a:t>Michelle L.  Edstrom		Marisol L. Pérez</a:t>
            </a:r>
          </a:p>
          <a:p>
            <a:pPr marL="0" indent="0">
              <a:buNone/>
            </a:pPr>
            <a:r>
              <a:rPr lang="en-US" sz="1600" b="1" dirty="0"/>
              <a:t>Edstrom Law Center		De Mott, Mc Chesney, Curtright, 										Armendariz, LLP.  </a:t>
            </a:r>
          </a:p>
          <a:p>
            <a:endParaRPr lang="en-US" dirty="0"/>
          </a:p>
        </p:txBody>
      </p:sp>
    </p:spTree>
    <p:extLst>
      <p:ext uri="{BB962C8B-B14F-4D97-AF65-F5344CB8AC3E}">
        <p14:creationId xmlns:p14="http://schemas.microsoft.com/office/powerpoint/2010/main" val="2528423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3E6BA-A28B-4D13-836F-440B371D07F8}"/>
              </a:ext>
            </a:extLst>
          </p:cNvPr>
          <p:cNvSpPr>
            <a:spLocks noGrp="1"/>
          </p:cNvSpPr>
          <p:nvPr>
            <p:ph type="title"/>
          </p:nvPr>
        </p:nvSpPr>
        <p:spPr>
          <a:xfrm>
            <a:off x="484584" y="339538"/>
            <a:ext cx="7053542" cy="632012"/>
          </a:xfrm>
        </p:spPr>
        <p:txBody>
          <a:bodyPr/>
          <a:lstStyle/>
          <a:p>
            <a:pPr algn="ctr"/>
            <a:r>
              <a:rPr lang="en-US" sz="2800" b="1" dirty="0"/>
              <a:t>New Rule and its Distinctions From Current FAM </a:t>
            </a:r>
            <a:r>
              <a:rPr lang="en-US" sz="2800" b="1" cap="all" dirty="0"/>
              <a:t>9 FAM 302.8-2</a:t>
            </a:r>
            <a:r>
              <a:rPr lang="en-US" sz="3200" b="1" cap="all" dirty="0"/>
              <a:t>  </a:t>
            </a:r>
            <a:br>
              <a:rPr lang="en-US" sz="3200" b="1" cap="all" dirty="0"/>
            </a:br>
            <a:r>
              <a:rPr lang="en-US" b="1" dirty="0"/>
              <a:t> </a:t>
            </a:r>
          </a:p>
        </p:txBody>
      </p:sp>
      <p:sp>
        <p:nvSpPr>
          <p:cNvPr id="3" name="Content Placeholder 2">
            <a:extLst>
              <a:ext uri="{FF2B5EF4-FFF2-40B4-BE49-F238E27FC236}">
                <a16:creationId xmlns:a16="http://schemas.microsoft.com/office/drawing/2014/main" id="{54CD2336-86DE-4B8C-9986-45BF57F63399}"/>
              </a:ext>
            </a:extLst>
          </p:cNvPr>
          <p:cNvSpPr>
            <a:spLocks noGrp="1"/>
          </p:cNvSpPr>
          <p:nvPr>
            <p:ph idx="1"/>
          </p:nvPr>
        </p:nvSpPr>
        <p:spPr>
          <a:xfrm>
            <a:off x="827484" y="1809750"/>
            <a:ext cx="6709906" cy="2876550"/>
          </a:xfrm>
        </p:spPr>
        <p:txBody>
          <a:bodyPr>
            <a:normAutofit/>
          </a:bodyPr>
          <a:lstStyle/>
          <a:p>
            <a:r>
              <a:rPr lang="en-US" dirty="0"/>
              <a:t>The new rule is not retroactive. The current FAM allowed officers to look back at use of public benefits.  </a:t>
            </a:r>
          </a:p>
          <a:p>
            <a:r>
              <a:rPr lang="en-US" dirty="0"/>
              <a:t>The new rule says that the </a:t>
            </a:r>
            <a:r>
              <a:rPr lang="en-US" i="1" dirty="0"/>
              <a:t>focus</a:t>
            </a:r>
            <a:r>
              <a:rPr lang="en-US" dirty="0"/>
              <a:t> should be whether the </a:t>
            </a:r>
            <a:r>
              <a:rPr lang="en-US" i="1" dirty="0"/>
              <a:t>applicant</a:t>
            </a:r>
            <a:r>
              <a:rPr lang="en-US" dirty="0"/>
              <a:t> has been a recipient of public benefits. (although advocates believe that use by other family members can be still considered in totality test)</a:t>
            </a:r>
          </a:p>
          <a:p>
            <a:r>
              <a:rPr lang="en-US" dirty="0"/>
              <a:t>The FAM </a:t>
            </a:r>
            <a:r>
              <a:rPr lang="en-US" i="1" dirty="0"/>
              <a:t>did</a:t>
            </a:r>
            <a:r>
              <a:rPr lang="en-US" dirty="0"/>
              <a:t> consider past use of public assistance by applicant or family members within a 36 month period. </a:t>
            </a:r>
          </a:p>
          <a:p>
            <a:r>
              <a:rPr lang="en-US" dirty="0"/>
              <a:t>The new rule uses negative and positive factors as part of their totality of circumstances test. This was not in the FAM.    </a:t>
            </a:r>
          </a:p>
        </p:txBody>
      </p:sp>
    </p:spTree>
    <p:extLst>
      <p:ext uri="{BB962C8B-B14F-4D97-AF65-F5344CB8AC3E}">
        <p14:creationId xmlns:p14="http://schemas.microsoft.com/office/powerpoint/2010/main" val="221807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D5B4C-03F6-4844-92EC-1DF6387255E8}"/>
              </a:ext>
            </a:extLst>
          </p:cNvPr>
          <p:cNvSpPr>
            <a:spLocks noGrp="1"/>
          </p:cNvSpPr>
          <p:nvPr>
            <p:ph type="title"/>
          </p:nvPr>
        </p:nvSpPr>
        <p:spPr>
          <a:xfrm>
            <a:off x="484584" y="339538"/>
            <a:ext cx="7053542" cy="632012"/>
          </a:xfrm>
        </p:spPr>
        <p:txBody>
          <a:bodyPr/>
          <a:lstStyle/>
          <a:p>
            <a:pPr algn="ctr"/>
            <a:r>
              <a:rPr lang="en-US" sz="2400" b="1" dirty="0"/>
              <a:t>Heavily Weighted Negative Factors Under New Interim Rule</a:t>
            </a:r>
          </a:p>
        </p:txBody>
      </p:sp>
      <p:sp>
        <p:nvSpPr>
          <p:cNvPr id="3" name="Content Placeholder 2">
            <a:extLst>
              <a:ext uri="{FF2B5EF4-FFF2-40B4-BE49-F238E27FC236}">
                <a16:creationId xmlns:a16="http://schemas.microsoft.com/office/drawing/2014/main" id="{466C17DB-2234-471D-AFB8-179A5A62E676}"/>
              </a:ext>
            </a:extLst>
          </p:cNvPr>
          <p:cNvSpPr>
            <a:spLocks noGrp="1"/>
          </p:cNvSpPr>
          <p:nvPr>
            <p:ph idx="1"/>
          </p:nvPr>
        </p:nvSpPr>
        <p:spPr>
          <a:xfrm>
            <a:off x="827484" y="1123951"/>
            <a:ext cx="6709906" cy="3562350"/>
          </a:xfrm>
        </p:spPr>
        <p:txBody>
          <a:bodyPr>
            <a:normAutofit lnSpcReduction="10000"/>
          </a:bodyPr>
          <a:lstStyle/>
          <a:p>
            <a:r>
              <a:rPr lang="en-US" dirty="0"/>
              <a:t>Heavily weighted </a:t>
            </a:r>
            <a:r>
              <a:rPr lang="en-US" b="1" dirty="0"/>
              <a:t>negative</a:t>
            </a:r>
            <a:r>
              <a:rPr lang="en-US" dirty="0"/>
              <a:t> factors include: </a:t>
            </a:r>
          </a:p>
          <a:p>
            <a:pPr lvl="1"/>
            <a:r>
              <a:rPr lang="en-US" dirty="0"/>
              <a:t>1) an applicant who is </a:t>
            </a:r>
            <a:r>
              <a:rPr lang="en-US" u="sng" dirty="0"/>
              <a:t>not a full-time student </a:t>
            </a:r>
            <a:r>
              <a:rPr lang="en-US" dirty="0"/>
              <a:t>and has the ability to work but has </a:t>
            </a:r>
            <a:r>
              <a:rPr lang="en-US" u="sng" dirty="0"/>
              <a:t>no current employment</a:t>
            </a:r>
            <a:r>
              <a:rPr lang="en-US" dirty="0"/>
              <a:t>; </a:t>
            </a:r>
          </a:p>
          <a:p>
            <a:pPr lvl="1"/>
            <a:r>
              <a:rPr lang="en-US" dirty="0"/>
              <a:t>2) an applicant who has </a:t>
            </a:r>
            <a:r>
              <a:rPr lang="en-US" u="sng" dirty="0"/>
              <a:t>received</a:t>
            </a:r>
            <a:r>
              <a:rPr lang="en-US" dirty="0"/>
              <a:t>, been </a:t>
            </a:r>
            <a:r>
              <a:rPr lang="en-US" u="sng" dirty="0"/>
              <a:t>approved</a:t>
            </a:r>
            <a:r>
              <a:rPr lang="en-US" dirty="0"/>
              <a:t> for or </a:t>
            </a:r>
            <a:r>
              <a:rPr lang="en-US" u="sng" dirty="0"/>
              <a:t>certified</a:t>
            </a:r>
            <a:r>
              <a:rPr lang="en-US" dirty="0"/>
              <a:t> to receive </a:t>
            </a:r>
            <a:r>
              <a:rPr lang="en-US" u="sng" dirty="0"/>
              <a:t>public benefits for more than 12 months </a:t>
            </a:r>
            <a:r>
              <a:rPr lang="en-US" dirty="0"/>
              <a:t>in the aggregate within a 36-month period; </a:t>
            </a:r>
          </a:p>
          <a:p>
            <a:pPr lvl="1"/>
            <a:r>
              <a:rPr lang="en-US" dirty="0"/>
              <a:t>3) an applicant with a </a:t>
            </a:r>
            <a:r>
              <a:rPr lang="en-US" u="sng" dirty="0"/>
              <a:t>medical condition that is likely to require extensive medical treatment or institutionalization </a:t>
            </a:r>
            <a:r>
              <a:rPr lang="en-US" dirty="0"/>
              <a:t>who is uninsured with low prospects for obtaining insurance or to pay for the costs of reasonably foreseeable medical costs; </a:t>
            </a:r>
            <a:r>
              <a:rPr lang="en-US" u="sng" dirty="0"/>
              <a:t>and</a:t>
            </a:r>
            <a:r>
              <a:rPr lang="en-US" dirty="0"/>
              <a:t> </a:t>
            </a:r>
          </a:p>
          <a:p>
            <a:pPr lvl="1"/>
            <a:r>
              <a:rPr lang="en-US" dirty="0"/>
              <a:t>4) an applicant who was </a:t>
            </a:r>
            <a:r>
              <a:rPr lang="en-US" u="sng" dirty="0"/>
              <a:t>previously found to be inadmissible </a:t>
            </a:r>
            <a:r>
              <a:rPr lang="en-US" dirty="0"/>
              <a:t>by an immigration judge or </a:t>
            </a:r>
            <a:r>
              <a:rPr lang="en-US" u="sng" dirty="0"/>
              <a:t>based on a prior public charge </a:t>
            </a:r>
            <a:r>
              <a:rPr lang="en-US" dirty="0"/>
              <a:t>finding.</a:t>
            </a:r>
          </a:p>
          <a:p>
            <a:r>
              <a:rPr lang="en-US" dirty="0"/>
              <a:t>These provisions will replace the former FAM provisions which did not contain any designated sections devoted to heavily weighted negative or positive factors.</a:t>
            </a:r>
          </a:p>
          <a:p>
            <a:endParaRPr lang="en-US" dirty="0"/>
          </a:p>
          <a:p>
            <a:endParaRPr lang="en-US" dirty="0"/>
          </a:p>
        </p:txBody>
      </p:sp>
    </p:spTree>
    <p:extLst>
      <p:ext uri="{BB962C8B-B14F-4D97-AF65-F5344CB8AC3E}">
        <p14:creationId xmlns:p14="http://schemas.microsoft.com/office/powerpoint/2010/main" val="3796975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9E5A-FDA6-4BC1-B213-488577A12E89}"/>
              </a:ext>
            </a:extLst>
          </p:cNvPr>
          <p:cNvSpPr>
            <a:spLocks noGrp="1"/>
          </p:cNvSpPr>
          <p:nvPr>
            <p:ph type="title"/>
          </p:nvPr>
        </p:nvSpPr>
        <p:spPr>
          <a:xfrm>
            <a:off x="484584" y="339538"/>
            <a:ext cx="7053542" cy="632012"/>
          </a:xfrm>
        </p:spPr>
        <p:txBody>
          <a:bodyPr/>
          <a:lstStyle/>
          <a:p>
            <a:pPr algn="ctr"/>
            <a:r>
              <a:rPr lang="en-US" sz="2400" b="1" dirty="0"/>
              <a:t>DOS Heavily Weighted Positive Factors Under New Interim Rule </a:t>
            </a:r>
          </a:p>
        </p:txBody>
      </p:sp>
      <p:sp>
        <p:nvSpPr>
          <p:cNvPr id="3" name="Content Placeholder 2">
            <a:extLst>
              <a:ext uri="{FF2B5EF4-FFF2-40B4-BE49-F238E27FC236}">
                <a16:creationId xmlns:a16="http://schemas.microsoft.com/office/drawing/2014/main" id="{07A0CAFC-C59C-4148-917C-6ADBBA6439E0}"/>
              </a:ext>
            </a:extLst>
          </p:cNvPr>
          <p:cNvSpPr>
            <a:spLocks noGrp="1"/>
          </p:cNvSpPr>
          <p:nvPr>
            <p:ph idx="1"/>
          </p:nvPr>
        </p:nvSpPr>
        <p:spPr>
          <a:xfrm>
            <a:off x="827484" y="1276351"/>
            <a:ext cx="6709906" cy="3409950"/>
          </a:xfrm>
        </p:spPr>
        <p:txBody>
          <a:bodyPr/>
          <a:lstStyle/>
          <a:p>
            <a:r>
              <a:rPr lang="en-US" dirty="0"/>
              <a:t>Heavily weighted </a:t>
            </a:r>
            <a:r>
              <a:rPr lang="en-US" b="1" dirty="0"/>
              <a:t>positive</a:t>
            </a:r>
            <a:r>
              <a:rPr lang="en-US" dirty="0"/>
              <a:t> factors include: </a:t>
            </a:r>
          </a:p>
          <a:p>
            <a:pPr lvl="1"/>
            <a:r>
              <a:rPr lang="en-US" dirty="0"/>
              <a:t>1) the applicant's household has </a:t>
            </a:r>
            <a:r>
              <a:rPr lang="en-US" u="sng" dirty="0"/>
              <a:t>income or assets </a:t>
            </a:r>
            <a:r>
              <a:rPr lang="en-US" dirty="0"/>
              <a:t>or resources of </a:t>
            </a:r>
            <a:r>
              <a:rPr lang="en-US" u="sng" dirty="0"/>
              <a:t>at least 250 percent of the federal poverty guidelines</a:t>
            </a:r>
            <a:r>
              <a:rPr lang="en-US" dirty="0"/>
              <a:t>; </a:t>
            </a:r>
          </a:p>
          <a:p>
            <a:pPr lvl="1"/>
            <a:r>
              <a:rPr lang="en-US" dirty="0"/>
              <a:t>2) the applicant has </a:t>
            </a:r>
            <a:r>
              <a:rPr lang="en-US" u="sng" dirty="0"/>
              <a:t>authorization to work and gainful employment </a:t>
            </a:r>
            <a:r>
              <a:rPr lang="en-US" dirty="0"/>
              <a:t>with an </a:t>
            </a:r>
            <a:r>
              <a:rPr lang="en-US" u="sng" dirty="0"/>
              <a:t>income of at least 250 percent </a:t>
            </a:r>
            <a:r>
              <a:rPr lang="en-US" dirty="0"/>
              <a:t>of federal guidelines; </a:t>
            </a:r>
            <a:r>
              <a:rPr lang="en-US" u="sng" dirty="0"/>
              <a:t>and</a:t>
            </a:r>
            <a:r>
              <a:rPr lang="en-US" dirty="0"/>
              <a:t> </a:t>
            </a:r>
          </a:p>
          <a:p>
            <a:pPr lvl="1"/>
            <a:r>
              <a:rPr lang="en-US" dirty="0"/>
              <a:t>3) the applicant </a:t>
            </a:r>
            <a:r>
              <a:rPr lang="en-US" u="sng" dirty="0"/>
              <a:t>has private unsubsidized health insurance</a:t>
            </a:r>
            <a:r>
              <a:rPr lang="en-US" dirty="0"/>
              <a:t>.</a:t>
            </a:r>
          </a:p>
          <a:p>
            <a:endParaRPr lang="en-US" dirty="0"/>
          </a:p>
          <a:p>
            <a:r>
              <a:rPr lang="en-US" dirty="0"/>
              <a:t>These provisions will replace the former FAM provisions which did not contain any designated sections devoted to heavily weighted negative or positive factors</a:t>
            </a:r>
          </a:p>
        </p:txBody>
      </p:sp>
    </p:spTree>
    <p:extLst>
      <p:ext uri="{BB962C8B-B14F-4D97-AF65-F5344CB8AC3E}">
        <p14:creationId xmlns:p14="http://schemas.microsoft.com/office/powerpoint/2010/main" val="158799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2A2C-29C8-4FCC-8B99-9FF61F836137}"/>
              </a:ext>
            </a:extLst>
          </p:cNvPr>
          <p:cNvSpPr>
            <a:spLocks noGrp="1"/>
          </p:cNvSpPr>
          <p:nvPr>
            <p:ph type="title"/>
          </p:nvPr>
        </p:nvSpPr>
        <p:spPr/>
        <p:txBody>
          <a:bodyPr>
            <a:normAutofit fontScale="90000"/>
          </a:bodyPr>
          <a:lstStyle/>
          <a:p>
            <a:pPr algn="ctr"/>
            <a:r>
              <a:rPr lang="en-US" sz="2000" b="1" cap="all" dirty="0"/>
              <a:t>WHAT CURRENTLY APPLIES AT DOS </a:t>
            </a:r>
            <a:br>
              <a:rPr lang="en-US" sz="2000" b="1" cap="all" dirty="0"/>
            </a:br>
            <a:r>
              <a:rPr lang="en-US" sz="2000" b="1" cap="all" dirty="0"/>
              <a:t> (before new rule is implemented): </a:t>
            </a:r>
            <a:br>
              <a:rPr lang="en-US" sz="2000" b="1" cap="all" dirty="0"/>
            </a:br>
            <a:r>
              <a:rPr lang="en-US" sz="2000" b="1" cap="all" dirty="0"/>
              <a:t>9 FAM 302.8-2  PUBLIC CHARGE </a:t>
            </a:r>
            <a:br>
              <a:rPr lang="en-US" sz="2000" b="1" cap="all" dirty="0"/>
            </a:br>
            <a:r>
              <a:rPr lang="en-US" sz="2000" b="1" cap="all" dirty="0"/>
              <a:t>FAM LAST Updated 1/3/2018</a:t>
            </a:r>
            <a:endParaRPr lang="en-US" sz="2000" dirty="0"/>
          </a:p>
        </p:txBody>
      </p:sp>
      <p:sp>
        <p:nvSpPr>
          <p:cNvPr id="3" name="Content Placeholder 2">
            <a:extLst>
              <a:ext uri="{FF2B5EF4-FFF2-40B4-BE49-F238E27FC236}">
                <a16:creationId xmlns:a16="http://schemas.microsoft.com/office/drawing/2014/main" id="{6D6A177E-A6B9-4A4E-9FE3-7565F21DE0B1}"/>
              </a:ext>
            </a:extLst>
          </p:cNvPr>
          <p:cNvSpPr>
            <a:spLocks noGrp="1"/>
          </p:cNvSpPr>
          <p:nvPr>
            <p:ph idx="1"/>
          </p:nvPr>
        </p:nvSpPr>
        <p:spPr/>
        <p:txBody>
          <a:bodyPr>
            <a:normAutofit fontScale="32500" lnSpcReduction="20000"/>
          </a:bodyPr>
          <a:lstStyle/>
          <a:p>
            <a:pPr marL="0" indent="0">
              <a:buNone/>
            </a:pPr>
            <a:r>
              <a:rPr lang="en-US" sz="3000" dirty="0"/>
              <a:t>New 9 FAM 302.8-2(B)(2) provides:</a:t>
            </a:r>
          </a:p>
          <a:p>
            <a:pPr marL="0" indent="0">
              <a:buNone/>
            </a:pPr>
            <a:r>
              <a:rPr lang="en-US" sz="3000" dirty="0"/>
              <a:t>a. In General: </a:t>
            </a:r>
          </a:p>
          <a:p>
            <a:pPr marL="0" indent="0">
              <a:buNone/>
            </a:pPr>
            <a:r>
              <a:rPr lang="en-US" sz="3000" dirty="0"/>
              <a:t>            1. 	In making a determination whether an applicant is inadmissible under INA 212(a)(4)(B), in 	 		every case you </a:t>
            </a:r>
            <a:r>
              <a:rPr lang="en-US" sz="3000" b="1" dirty="0"/>
              <a:t>must</a:t>
            </a:r>
            <a:r>
              <a:rPr lang="en-US" sz="3000" dirty="0"/>
              <a:t> consider at a minimum the applicant’s: </a:t>
            </a:r>
          </a:p>
          <a:p>
            <a:pPr marL="914377" lvl="2" indent="0">
              <a:buNone/>
            </a:pPr>
            <a:r>
              <a:rPr lang="en-US" sz="3000" dirty="0"/>
              <a:t>Age;</a:t>
            </a:r>
          </a:p>
          <a:p>
            <a:pPr marL="914377" lvl="2" indent="0">
              <a:buNone/>
            </a:pPr>
            <a:r>
              <a:rPr lang="en-US" sz="3000" dirty="0"/>
              <a:t>Health;</a:t>
            </a:r>
          </a:p>
          <a:p>
            <a:pPr marL="914377" lvl="2" indent="0">
              <a:buNone/>
            </a:pPr>
            <a:r>
              <a:rPr lang="en-US" sz="3000" dirty="0"/>
              <a:t>Family status;</a:t>
            </a:r>
          </a:p>
          <a:p>
            <a:pPr marL="914377" lvl="2" indent="0">
              <a:buNone/>
            </a:pPr>
            <a:r>
              <a:rPr lang="en-US" sz="3000" dirty="0"/>
              <a:t>Assets, resources, and financial status; </a:t>
            </a:r>
            <a:r>
              <a:rPr lang="en-US" sz="3000" b="1" dirty="0"/>
              <a:t>and</a:t>
            </a:r>
          </a:p>
          <a:p>
            <a:pPr marL="914377" lvl="2" indent="0">
              <a:buNone/>
            </a:pPr>
            <a:r>
              <a:rPr lang="en-US" sz="3000" dirty="0"/>
              <a:t>Education and skills.</a:t>
            </a:r>
          </a:p>
          <a:p>
            <a:pPr marL="457188" lvl="1" indent="0">
              <a:buNone/>
            </a:pPr>
            <a:r>
              <a:rPr lang="en-US" sz="3000" dirty="0"/>
              <a:t>2.	These factors, </a:t>
            </a:r>
            <a:r>
              <a:rPr lang="en-US" sz="3000" b="1" dirty="0"/>
              <a:t>and any other reasonable factors considered relevant by an officer </a:t>
            </a:r>
            <a:r>
              <a:rPr lang="en-US" sz="3000" dirty="0"/>
              <a:t>in a specific case, </a:t>
            </a:r>
            <a:r>
              <a:rPr lang="en-US" sz="3000" b="1" dirty="0"/>
              <a:t>will make up the “totality of the circumstances”</a:t>
            </a:r>
            <a:r>
              <a:rPr lang="en-US" sz="3000" dirty="0"/>
              <a:t> that you must consider when making a public charge determination.</a:t>
            </a:r>
          </a:p>
          <a:p>
            <a:pPr marL="457188" lvl="1" indent="0">
              <a:buNone/>
            </a:pPr>
            <a:r>
              <a:rPr lang="en-US" sz="3000" dirty="0"/>
              <a:t>3.	Value of the Affidavit of Support: A properly filed, non-fraudulent Form I-864 in those cases where it is required, </a:t>
            </a:r>
            <a:r>
              <a:rPr lang="en-US" sz="3000" i="1" dirty="0"/>
              <a:t>is a positive factor in the totality of circumstances</a:t>
            </a:r>
            <a:r>
              <a:rPr lang="en-US" sz="3000" dirty="0"/>
              <a:t>. The </a:t>
            </a:r>
            <a:r>
              <a:rPr lang="en-US" sz="3000" b="1" dirty="0"/>
              <a:t>applicant must still meet the INA 212(a)(4) requirements and satisfy the “totality of circumstances” analysis</a:t>
            </a:r>
            <a:r>
              <a:rPr lang="en-US" sz="3000" dirty="0"/>
              <a:t>, which requires the consideration of the factors listed in paragraph (1) above</a:t>
            </a:r>
          </a:p>
          <a:p>
            <a:endParaRPr lang="en-US" sz="2200" dirty="0"/>
          </a:p>
        </p:txBody>
      </p:sp>
    </p:spTree>
    <p:extLst>
      <p:ext uri="{BB962C8B-B14F-4D97-AF65-F5344CB8AC3E}">
        <p14:creationId xmlns:p14="http://schemas.microsoft.com/office/powerpoint/2010/main" val="3149226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9EC6-4D51-4880-B482-47199F3B3518}"/>
              </a:ext>
            </a:extLst>
          </p:cNvPr>
          <p:cNvSpPr>
            <a:spLocks noGrp="1"/>
          </p:cNvSpPr>
          <p:nvPr>
            <p:ph type="title"/>
          </p:nvPr>
        </p:nvSpPr>
        <p:spPr>
          <a:xfrm>
            <a:off x="484584" y="339538"/>
            <a:ext cx="7053542" cy="632012"/>
          </a:xfrm>
        </p:spPr>
        <p:txBody>
          <a:bodyPr/>
          <a:lstStyle/>
          <a:p>
            <a:pPr algn="ctr"/>
            <a:r>
              <a:rPr lang="en-US" b="1" dirty="0"/>
              <a:t>Totality of Circumstances</a:t>
            </a:r>
          </a:p>
        </p:txBody>
      </p:sp>
      <p:sp>
        <p:nvSpPr>
          <p:cNvPr id="3" name="Content Placeholder 2">
            <a:extLst>
              <a:ext uri="{FF2B5EF4-FFF2-40B4-BE49-F238E27FC236}">
                <a16:creationId xmlns:a16="http://schemas.microsoft.com/office/drawing/2014/main" id="{0B3CBFF8-6F3C-4C78-8AC4-67688560DDA2}"/>
              </a:ext>
            </a:extLst>
          </p:cNvPr>
          <p:cNvSpPr>
            <a:spLocks noGrp="1"/>
          </p:cNvSpPr>
          <p:nvPr>
            <p:ph idx="1"/>
          </p:nvPr>
        </p:nvSpPr>
        <p:spPr>
          <a:xfrm>
            <a:off x="827484" y="1200151"/>
            <a:ext cx="6709906" cy="3486150"/>
          </a:xfrm>
        </p:spPr>
        <p:txBody>
          <a:bodyPr>
            <a:normAutofit fontScale="77500" lnSpcReduction="20000"/>
          </a:bodyPr>
          <a:lstStyle/>
          <a:p>
            <a:r>
              <a:rPr lang="en-US" sz="2200" u="sng" dirty="0"/>
              <a:t>Age</a:t>
            </a:r>
            <a:r>
              <a:rPr lang="en-US" sz="2200" dirty="0"/>
              <a:t> – under 18 or advanced age can be a negative factor - will their age prevent them from sustaining themselves?   </a:t>
            </a:r>
          </a:p>
          <a:p>
            <a:r>
              <a:rPr lang="en-US" sz="2200" u="sng" dirty="0"/>
              <a:t>Health</a:t>
            </a:r>
            <a:r>
              <a:rPr lang="en-US" sz="2200" dirty="0"/>
              <a:t> – will the person require extra expenses or institutionalization in the USA? Can they not work?</a:t>
            </a:r>
          </a:p>
          <a:p>
            <a:r>
              <a:rPr lang="en-US" sz="2200" u="sng" dirty="0"/>
              <a:t>Family Status </a:t>
            </a:r>
            <a:r>
              <a:rPr lang="en-US" sz="2200" dirty="0"/>
              <a:t>– big family to support? </a:t>
            </a:r>
          </a:p>
          <a:p>
            <a:r>
              <a:rPr lang="en-US" sz="2200" u="sng" dirty="0"/>
              <a:t>Assets, resources, financial status</a:t>
            </a:r>
            <a:r>
              <a:rPr lang="en-US" sz="2200" dirty="0"/>
              <a:t> - what kind of assets or resources do they have to sustain themselves or their family? </a:t>
            </a:r>
          </a:p>
          <a:p>
            <a:r>
              <a:rPr lang="en-US" sz="2200" u="sng" dirty="0"/>
              <a:t>Education and skills </a:t>
            </a:r>
            <a:r>
              <a:rPr lang="en-US" sz="2200" dirty="0"/>
              <a:t>– what can they do to work in the USA?  </a:t>
            </a:r>
          </a:p>
          <a:p>
            <a:r>
              <a:rPr lang="en-US" sz="2200" u="sng" dirty="0"/>
              <a:t>What about use of public benefits?</a:t>
            </a:r>
            <a:r>
              <a:rPr lang="en-US" sz="2200" dirty="0"/>
              <a:t> FAM says public cash assistance will show person is likely to be public charge </a:t>
            </a:r>
          </a:p>
          <a:p>
            <a:r>
              <a:rPr lang="en-US" sz="2200" u="sng" dirty="0"/>
              <a:t>Other benefits (noncash)</a:t>
            </a:r>
            <a:r>
              <a:rPr lang="en-US" sz="2200" dirty="0"/>
              <a:t> - will be considered as part of the totality of circumstances assessment.      </a:t>
            </a:r>
          </a:p>
        </p:txBody>
      </p:sp>
    </p:spTree>
    <p:extLst>
      <p:ext uri="{BB962C8B-B14F-4D97-AF65-F5344CB8AC3E}">
        <p14:creationId xmlns:p14="http://schemas.microsoft.com/office/powerpoint/2010/main" val="1933603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B4DD-23FD-49C7-9299-5C822CA28F02}"/>
              </a:ext>
            </a:extLst>
          </p:cNvPr>
          <p:cNvSpPr>
            <a:spLocks noGrp="1"/>
          </p:cNvSpPr>
          <p:nvPr>
            <p:ph type="title"/>
          </p:nvPr>
        </p:nvSpPr>
        <p:spPr/>
        <p:txBody>
          <a:bodyPr/>
          <a:lstStyle/>
          <a:p>
            <a:pPr algn="ctr"/>
            <a:r>
              <a:rPr lang="en-US" b="1" dirty="0"/>
              <a:t>Continued I-864 Scrutiny Reported at Post</a:t>
            </a:r>
          </a:p>
        </p:txBody>
      </p:sp>
      <p:sp>
        <p:nvSpPr>
          <p:cNvPr id="3" name="Content Placeholder 2">
            <a:extLst>
              <a:ext uri="{FF2B5EF4-FFF2-40B4-BE49-F238E27FC236}">
                <a16:creationId xmlns:a16="http://schemas.microsoft.com/office/drawing/2014/main" id="{FE9BFEAF-76B8-492A-88D2-755CC085EF03}"/>
              </a:ext>
            </a:extLst>
          </p:cNvPr>
          <p:cNvSpPr>
            <a:spLocks noGrp="1"/>
          </p:cNvSpPr>
          <p:nvPr>
            <p:ph idx="1"/>
          </p:nvPr>
        </p:nvSpPr>
        <p:spPr/>
        <p:txBody>
          <a:bodyPr>
            <a:normAutofit fontScale="77500" lnSpcReduction="20000"/>
          </a:bodyPr>
          <a:lstStyle/>
          <a:p>
            <a:r>
              <a:rPr lang="en-US" sz="1800" dirty="0"/>
              <a:t>Under the current FAM guidance, a properly executed Form I-864 will only be considered a </a:t>
            </a:r>
            <a:r>
              <a:rPr lang="en-US" sz="1800" i="1" dirty="0"/>
              <a:t>positive factor </a:t>
            </a:r>
            <a:r>
              <a:rPr lang="en-US" sz="1800" dirty="0"/>
              <a:t>in the totality of circumstances test. </a:t>
            </a:r>
          </a:p>
          <a:p>
            <a:pPr lvl="1"/>
            <a:r>
              <a:rPr lang="en-US" sz="1650" dirty="0"/>
              <a:t>Previous FAM (before 2018) found a properly executed I-864 would satisfy INA 212(a)(4) </a:t>
            </a:r>
          </a:p>
          <a:p>
            <a:r>
              <a:rPr lang="en-US" sz="1800" dirty="0"/>
              <a:t>A non-fraudulent I-864 alone will </a:t>
            </a:r>
            <a:r>
              <a:rPr lang="en-US" sz="1800" b="1" dirty="0"/>
              <a:t>no longer be considered sufficient to overcome</a:t>
            </a:r>
            <a:r>
              <a:rPr lang="en-US" sz="1800" dirty="0"/>
              <a:t> the public charge requirements under INA 212(a)(4)</a:t>
            </a:r>
          </a:p>
          <a:p>
            <a:r>
              <a:rPr lang="en-US" sz="1800" dirty="0"/>
              <a:t>DOS now consider the I-864 together with other “totality of circumstances” factors.  </a:t>
            </a:r>
          </a:p>
          <a:p>
            <a:r>
              <a:rPr lang="en-US" sz="1800" dirty="0"/>
              <a:t>FAM does not actually require that the JS be a family-member but </a:t>
            </a:r>
            <a:r>
              <a:rPr lang="en-US" sz="1800" b="1" dirty="0"/>
              <a:t>DOS does now look behind the affidavit of support </a:t>
            </a:r>
            <a:r>
              <a:rPr lang="en-US" sz="1800" dirty="0"/>
              <a:t>if the consular officer believes that the sponsor is not likely to comply with his or her obligations</a:t>
            </a:r>
          </a:p>
          <a:p>
            <a:r>
              <a:rPr lang="en-US" sz="1800" dirty="0"/>
              <a:t>If applicant is working, they </a:t>
            </a:r>
            <a:r>
              <a:rPr lang="en-US" sz="1800" i="1" dirty="0"/>
              <a:t>must</a:t>
            </a:r>
            <a:r>
              <a:rPr lang="en-US" sz="1800" dirty="0"/>
              <a:t> file taxes and include with Petitioner’s I-864. Advocates report visa denials when applicant is not reporting taxes and they have income. </a:t>
            </a:r>
            <a:br>
              <a:rPr lang="en-US" sz="1800" dirty="0"/>
            </a:br>
            <a:r>
              <a:rPr lang="en-US" dirty="0"/>
              <a:t> </a:t>
            </a:r>
          </a:p>
        </p:txBody>
      </p:sp>
    </p:spTree>
    <p:extLst>
      <p:ext uri="{BB962C8B-B14F-4D97-AF65-F5344CB8AC3E}">
        <p14:creationId xmlns:p14="http://schemas.microsoft.com/office/powerpoint/2010/main" val="841279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E7F3-CED7-48F7-B3C1-3C1DB3C268A6}"/>
              </a:ext>
            </a:extLst>
          </p:cNvPr>
          <p:cNvSpPr>
            <a:spLocks noGrp="1"/>
          </p:cNvSpPr>
          <p:nvPr>
            <p:ph type="title"/>
          </p:nvPr>
        </p:nvSpPr>
        <p:spPr>
          <a:xfrm>
            <a:off x="484584" y="339538"/>
            <a:ext cx="7053542" cy="860612"/>
          </a:xfrm>
        </p:spPr>
        <p:txBody>
          <a:bodyPr>
            <a:normAutofit fontScale="90000"/>
          </a:bodyPr>
          <a:lstStyle/>
          <a:p>
            <a:pPr algn="ctr"/>
            <a:r>
              <a:rPr lang="en-US" sz="2700" b="1" dirty="0"/>
              <a:t>221(g) versus INA 212(a)(4) Refusals </a:t>
            </a:r>
            <a:br>
              <a:rPr lang="en-US" sz="2700" b="1" dirty="0"/>
            </a:br>
            <a:r>
              <a:rPr lang="en-US" sz="2700" b="1" dirty="0"/>
              <a:t>9 FAM 302.8-2(B)(5)</a:t>
            </a:r>
            <a:br>
              <a:rPr lang="en-US" sz="2700" b="1" dirty="0"/>
            </a:br>
            <a:endParaRPr lang="en-US" sz="2700" dirty="0"/>
          </a:p>
        </p:txBody>
      </p:sp>
      <p:sp>
        <p:nvSpPr>
          <p:cNvPr id="3" name="Content Placeholder 2">
            <a:extLst>
              <a:ext uri="{FF2B5EF4-FFF2-40B4-BE49-F238E27FC236}">
                <a16:creationId xmlns:a16="http://schemas.microsoft.com/office/drawing/2014/main" id="{D898ED3C-FE35-4464-A82D-706A0EA362D1}"/>
              </a:ext>
            </a:extLst>
          </p:cNvPr>
          <p:cNvSpPr>
            <a:spLocks noGrp="1"/>
          </p:cNvSpPr>
          <p:nvPr>
            <p:ph idx="1"/>
          </p:nvPr>
        </p:nvSpPr>
        <p:spPr>
          <a:xfrm>
            <a:off x="827484" y="1276351"/>
            <a:ext cx="6709906" cy="3409950"/>
          </a:xfrm>
        </p:spPr>
        <p:txBody>
          <a:bodyPr>
            <a:normAutofit fontScale="40000" lnSpcReduction="20000"/>
          </a:bodyPr>
          <a:lstStyle/>
          <a:p>
            <a:endParaRPr lang="en-US" dirty="0"/>
          </a:p>
          <a:p>
            <a:r>
              <a:rPr lang="en-US" sz="3400" dirty="0"/>
              <a:t>A provisional waiver can be revoked for an INA 212(a)(4) finding pursuant to 8 CFR 212.7(e)(14) </a:t>
            </a:r>
          </a:p>
          <a:p>
            <a:r>
              <a:rPr lang="en-US" sz="3400" dirty="0"/>
              <a:t>A waiver will not be revoked for an INA 212g issuance      </a:t>
            </a:r>
          </a:p>
          <a:p>
            <a:r>
              <a:rPr lang="en-US" sz="3400" dirty="0"/>
              <a:t>The determination of whether INA 221(g) or INA 212(a)(4) is the appropriate ground of refusal is determined by </a:t>
            </a:r>
            <a:r>
              <a:rPr lang="en-US" sz="3400" b="1" dirty="0"/>
              <a:t>whether or not an officer has made a finding of whether the applicant is likely to become a public charge under INA 212(a)(4)</a:t>
            </a:r>
            <a:r>
              <a:rPr lang="en-US" sz="3400" dirty="0"/>
              <a:t>. </a:t>
            </a:r>
          </a:p>
          <a:p>
            <a:r>
              <a:rPr lang="en-US" sz="3400" dirty="0"/>
              <a:t>For example, if Form I-864 is submitted without a copy of the latest Federal income tax return filed prior to the signing of the Form I-864, then </a:t>
            </a:r>
            <a:r>
              <a:rPr lang="en-US" sz="3400" b="1" dirty="0"/>
              <a:t>this is a documentary problem</a:t>
            </a:r>
            <a:r>
              <a:rPr lang="en-US" sz="3400" dirty="0"/>
              <a:t>; the refusal should be INA 221(g). </a:t>
            </a:r>
          </a:p>
          <a:p>
            <a:r>
              <a:rPr lang="en-US" sz="3400" dirty="0"/>
              <a:t>However, if the affidavit of support is technically complete but does not reflect sufficient financial resources even after any possible joint sponsors have submitted an affidavit of support, or the applicant has no Form I-864, </a:t>
            </a:r>
            <a:r>
              <a:rPr lang="en-US" sz="3400" b="1" dirty="0"/>
              <a:t>then a substantive problem exists </a:t>
            </a:r>
            <a:r>
              <a:rPr lang="en-US" sz="3400" dirty="0"/>
              <a:t>insofar as the petitioner or sponsor does not meet the qualifying criteria set forth in INA 213A, and you must refuse the visa under INA 212(a)(4).</a:t>
            </a:r>
          </a:p>
        </p:txBody>
      </p:sp>
    </p:spTree>
    <p:extLst>
      <p:ext uri="{BB962C8B-B14F-4D97-AF65-F5344CB8AC3E}">
        <p14:creationId xmlns:p14="http://schemas.microsoft.com/office/powerpoint/2010/main" val="13468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2EC4-1494-4FBE-8BBA-1AC0FC98BFFD}"/>
              </a:ext>
            </a:extLst>
          </p:cNvPr>
          <p:cNvSpPr>
            <a:spLocks noGrp="1"/>
          </p:cNvSpPr>
          <p:nvPr>
            <p:ph type="title"/>
          </p:nvPr>
        </p:nvSpPr>
        <p:spPr>
          <a:xfrm>
            <a:off x="457200" y="412436"/>
            <a:ext cx="7467600" cy="811558"/>
          </a:xfrm>
        </p:spPr>
        <p:txBody>
          <a:bodyPr>
            <a:normAutofit/>
          </a:bodyPr>
          <a:lstStyle/>
          <a:p>
            <a:pPr algn="ctr"/>
            <a:r>
              <a:rPr lang="en-US" dirty="0"/>
              <a:t>Defending Public Charge Denials</a:t>
            </a:r>
          </a:p>
        </p:txBody>
      </p:sp>
      <p:sp>
        <p:nvSpPr>
          <p:cNvPr id="3" name="Content Placeholder 2">
            <a:extLst>
              <a:ext uri="{FF2B5EF4-FFF2-40B4-BE49-F238E27FC236}">
                <a16:creationId xmlns:a16="http://schemas.microsoft.com/office/drawing/2014/main" id="{BE209634-19C5-4FA4-8E1C-7E2B6ACF9253}"/>
              </a:ext>
            </a:extLst>
          </p:cNvPr>
          <p:cNvSpPr>
            <a:spLocks noGrp="1"/>
          </p:cNvSpPr>
          <p:nvPr>
            <p:ph idx="1"/>
          </p:nvPr>
        </p:nvSpPr>
        <p:spPr>
          <a:xfrm>
            <a:off x="457200" y="1200151"/>
            <a:ext cx="8229600" cy="3633756"/>
          </a:xfrm>
        </p:spPr>
        <p:txBody>
          <a:bodyPr>
            <a:normAutofit/>
          </a:bodyPr>
          <a:lstStyle/>
          <a:p>
            <a:pPr marL="0" indent="0">
              <a:buNone/>
            </a:pPr>
            <a:r>
              <a:rPr lang="en-US" dirty="0"/>
              <a:t> </a:t>
            </a:r>
          </a:p>
          <a:p>
            <a:endParaRPr lang="en-US" dirty="0"/>
          </a:p>
        </p:txBody>
      </p:sp>
      <p:sp>
        <p:nvSpPr>
          <p:cNvPr id="6" name="Rectangle 5">
            <a:extLst>
              <a:ext uri="{FF2B5EF4-FFF2-40B4-BE49-F238E27FC236}">
                <a16:creationId xmlns:a16="http://schemas.microsoft.com/office/drawing/2014/main" id="{44BE5AED-937D-41FE-9CC8-D475A44ECE89}"/>
              </a:ext>
            </a:extLst>
          </p:cNvPr>
          <p:cNvSpPr/>
          <p:nvPr/>
        </p:nvSpPr>
        <p:spPr>
          <a:xfrm>
            <a:off x="838200" y="1200151"/>
            <a:ext cx="6477000" cy="3508653"/>
          </a:xfrm>
          <a:prstGeom prst="rect">
            <a:avLst/>
          </a:prstGeom>
        </p:spPr>
        <p:txBody>
          <a:bodyPr wrap="square">
            <a:spAutoFit/>
          </a:bodyPr>
          <a:lstStyle/>
          <a:p>
            <a:pPr marL="285750" indent="-285750">
              <a:buFont typeface="Arial" panose="020B0604020202020204" pitchFamily="34" charset="0"/>
              <a:buChar char="•"/>
            </a:pPr>
            <a:r>
              <a:rPr lang="en-US" dirty="0"/>
              <a:t>Was your client denied under 221g or under INA 212(a)(4)?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sz="1400" dirty="0"/>
              <a:t>If it was a denial under 221g, then you can supplement</a:t>
            </a:r>
          </a:p>
          <a:p>
            <a:pPr marL="742950" lvl="1" indent="-285750">
              <a:buFont typeface="Arial" panose="020B0604020202020204" pitchFamily="34" charset="0"/>
              <a:buChar char="•"/>
            </a:pPr>
            <a:r>
              <a:rPr lang="en-US" sz="1400" dirty="0"/>
              <a:t>If it was INA 212(a)(4) finding, then argue incorrect finding by consulate if INA 212(a)(4) to avoid I-601A waiver revocation although most reports indicate that one may end up doing new I-601 and present evidence to overcome finding. </a:t>
            </a:r>
          </a:p>
          <a:p>
            <a:pPr marL="742950" lvl="1" indent="-285750">
              <a:buFont typeface="Arial" panose="020B0604020202020204" pitchFamily="34" charset="0"/>
              <a:buChar char="•"/>
            </a:pPr>
            <a:r>
              <a:rPr lang="en-US" sz="1400" dirty="0"/>
              <a:t>Try to overcome finding by showing that the evidence clearly indicated applicant will not be a public charge </a:t>
            </a:r>
            <a:r>
              <a:rPr lang="en-US" sz="1400" b="1" dirty="0"/>
              <a:t>based on totality of circumstances test</a:t>
            </a:r>
            <a:r>
              <a:rPr lang="en-US" sz="1400" dirty="0"/>
              <a:t> (work history from DS260, employment letter, their age, list assets on I-864 even if the taxes qualify, etc.)</a:t>
            </a:r>
          </a:p>
          <a:p>
            <a:pPr marL="742950" lvl="1" indent="-285750">
              <a:buFont typeface="Arial" panose="020B0604020202020204" pitchFamily="34" charset="0"/>
              <a:buChar char="•"/>
            </a:pPr>
            <a:r>
              <a:rPr lang="en-US" sz="1400" dirty="0"/>
              <a:t>Legal Net is claiming no review because it is factual determination  </a:t>
            </a:r>
          </a:p>
        </p:txBody>
      </p:sp>
    </p:spTree>
    <p:extLst>
      <p:ext uri="{BB962C8B-B14F-4D97-AF65-F5344CB8AC3E}">
        <p14:creationId xmlns:p14="http://schemas.microsoft.com/office/powerpoint/2010/main" val="1219358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A462-12EA-4D68-84B8-6ADB7D5E6072}"/>
              </a:ext>
            </a:extLst>
          </p:cNvPr>
          <p:cNvSpPr>
            <a:spLocks noGrp="1"/>
          </p:cNvSpPr>
          <p:nvPr>
            <p:ph type="title"/>
          </p:nvPr>
        </p:nvSpPr>
        <p:spPr>
          <a:xfrm>
            <a:off x="484584" y="339538"/>
            <a:ext cx="7053542" cy="555812"/>
          </a:xfrm>
        </p:spPr>
        <p:txBody>
          <a:bodyPr>
            <a:normAutofit fontScale="90000"/>
          </a:bodyPr>
          <a:lstStyle/>
          <a:p>
            <a:pPr algn="ctr"/>
            <a:r>
              <a:rPr lang="en-US" dirty="0"/>
              <a:t>Defending Public Charge Denials</a:t>
            </a:r>
          </a:p>
        </p:txBody>
      </p:sp>
      <p:sp>
        <p:nvSpPr>
          <p:cNvPr id="3" name="Content Placeholder 2">
            <a:extLst>
              <a:ext uri="{FF2B5EF4-FFF2-40B4-BE49-F238E27FC236}">
                <a16:creationId xmlns:a16="http://schemas.microsoft.com/office/drawing/2014/main" id="{567A5527-7727-493A-B3E9-ED033F596DB0}"/>
              </a:ext>
            </a:extLst>
          </p:cNvPr>
          <p:cNvSpPr>
            <a:spLocks noGrp="1"/>
          </p:cNvSpPr>
          <p:nvPr>
            <p:ph idx="1"/>
          </p:nvPr>
        </p:nvSpPr>
        <p:spPr>
          <a:xfrm>
            <a:off x="827484" y="895350"/>
            <a:ext cx="7478316" cy="4114799"/>
          </a:xfrm>
        </p:spPr>
        <p:txBody>
          <a:bodyPr>
            <a:noAutofit/>
          </a:bodyPr>
          <a:lstStyle/>
          <a:p>
            <a:r>
              <a:rPr lang="en-US" sz="2000" dirty="0"/>
              <a:t>Show financial information (household income, assets, etc. </a:t>
            </a:r>
          </a:p>
          <a:p>
            <a:r>
              <a:rPr lang="en-US" sz="2000" dirty="0"/>
              <a:t>Health insurance policies to cover medical expenses or other means   </a:t>
            </a:r>
          </a:p>
          <a:p>
            <a:r>
              <a:rPr lang="en-US" sz="2000" dirty="0"/>
              <a:t>Hit all the factors of the totality of the circumstances test </a:t>
            </a:r>
          </a:p>
          <a:p>
            <a:r>
              <a:rPr lang="en-US" sz="2000" dirty="0"/>
              <a:t>Letter from joint sponsor describing their relationship to applicant and commitment to sponsor the applicant </a:t>
            </a:r>
          </a:p>
          <a:p>
            <a:r>
              <a:rPr lang="en-US" sz="2000" dirty="0"/>
              <a:t>Employment offer for applicant </a:t>
            </a:r>
          </a:p>
          <a:p>
            <a:r>
              <a:rPr lang="en-US" sz="2000" dirty="0"/>
              <a:t>Bank records or other financial docs for applicant together with I-864 </a:t>
            </a:r>
          </a:p>
        </p:txBody>
      </p:sp>
    </p:spTree>
    <p:extLst>
      <p:ext uri="{BB962C8B-B14F-4D97-AF65-F5344CB8AC3E}">
        <p14:creationId xmlns:p14="http://schemas.microsoft.com/office/powerpoint/2010/main" val="3077901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3143-AC78-E349-A1F2-4D132DA5BC1A}"/>
              </a:ext>
            </a:extLst>
          </p:cNvPr>
          <p:cNvSpPr>
            <a:spLocks noGrp="1"/>
          </p:cNvSpPr>
          <p:nvPr>
            <p:ph type="title"/>
          </p:nvPr>
        </p:nvSpPr>
        <p:spPr/>
        <p:txBody>
          <a:bodyPr/>
          <a:lstStyle/>
          <a:p>
            <a:r>
              <a:rPr lang="en-US" b="1" dirty="0"/>
              <a:t>Social Media Information Now Required on DS-160 and DS-260</a:t>
            </a:r>
          </a:p>
        </p:txBody>
      </p:sp>
      <p:sp>
        <p:nvSpPr>
          <p:cNvPr id="3" name="Content Placeholder 2">
            <a:extLst>
              <a:ext uri="{FF2B5EF4-FFF2-40B4-BE49-F238E27FC236}">
                <a16:creationId xmlns:a16="http://schemas.microsoft.com/office/drawing/2014/main" id="{2B5E3294-C96E-BB45-9CFF-BF94F7B0B456}"/>
              </a:ext>
            </a:extLst>
          </p:cNvPr>
          <p:cNvSpPr>
            <a:spLocks noGrp="1"/>
          </p:cNvSpPr>
          <p:nvPr>
            <p:ph idx="1"/>
          </p:nvPr>
        </p:nvSpPr>
        <p:spPr/>
        <p:txBody>
          <a:bodyPr/>
          <a:lstStyle/>
          <a:p>
            <a:r>
              <a:rPr lang="en-US" dirty="0"/>
              <a:t>Effective May 31, 2019	</a:t>
            </a:r>
          </a:p>
          <a:p>
            <a:r>
              <a:rPr lang="en-US" dirty="0"/>
              <a:t>Resulting from President’s Executive Order 13780 and March 6, 2017 Memorandum on Implementing Heightened Screening and Vetting of Applications for Visas and other Immigration Benefits</a:t>
            </a:r>
          </a:p>
          <a:p>
            <a:r>
              <a:rPr lang="en-US" dirty="0"/>
              <a:t>Must provide all social media usernames/handles/other identifiers for each social media platform used </a:t>
            </a:r>
            <a:r>
              <a:rPr lang="en-US" b="1" u="sng" dirty="0"/>
              <a:t>in the past 5 years</a:t>
            </a:r>
          </a:p>
          <a:p>
            <a:pPr lvl="1"/>
            <a:r>
              <a:rPr lang="en-US" dirty="0"/>
              <a:t>Visibility limited to applicant’s privacy settings</a:t>
            </a:r>
          </a:p>
          <a:p>
            <a:pPr lvl="1"/>
            <a:r>
              <a:rPr lang="en-US" dirty="0"/>
              <a:t>Ensure updated info to </a:t>
            </a:r>
            <a:r>
              <a:rPr lang="en-US"/>
              <a:t>avoid inconsistencies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44720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72A6-ECAA-4096-8617-4D714A0FF3DC}"/>
              </a:ext>
            </a:extLst>
          </p:cNvPr>
          <p:cNvSpPr>
            <a:spLocks noGrp="1"/>
          </p:cNvSpPr>
          <p:nvPr>
            <p:ph type="title"/>
          </p:nvPr>
        </p:nvSpPr>
        <p:spPr/>
        <p:txBody>
          <a:bodyPr/>
          <a:lstStyle/>
          <a:p>
            <a:pPr algn="ctr"/>
            <a:r>
              <a:rPr lang="en-US" b="1" dirty="0"/>
              <a:t>Smuggling</a:t>
            </a:r>
          </a:p>
        </p:txBody>
      </p:sp>
      <p:sp>
        <p:nvSpPr>
          <p:cNvPr id="3" name="Content Placeholder 2">
            <a:extLst>
              <a:ext uri="{FF2B5EF4-FFF2-40B4-BE49-F238E27FC236}">
                <a16:creationId xmlns:a16="http://schemas.microsoft.com/office/drawing/2014/main" id="{290CFA3F-1944-485B-8BDF-A31246777877}"/>
              </a:ext>
            </a:extLst>
          </p:cNvPr>
          <p:cNvSpPr>
            <a:spLocks noGrp="1"/>
          </p:cNvSpPr>
          <p:nvPr>
            <p:ph idx="1"/>
          </p:nvPr>
        </p:nvSpPr>
        <p:spPr>
          <a:xfrm>
            <a:off x="342900" y="1143000"/>
            <a:ext cx="8458200" cy="3737371"/>
          </a:xfrm>
        </p:spPr>
        <p:txBody>
          <a:bodyPr>
            <a:normAutofit fontScale="92500" lnSpcReduction="20000"/>
          </a:bodyPr>
          <a:lstStyle/>
          <a:p>
            <a:r>
              <a:rPr lang="en-US" dirty="0"/>
              <a:t>Soriano v. Gonzales, 484 F.3d 318 (5th Cir. 2007)</a:t>
            </a:r>
          </a:p>
          <a:p>
            <a:pPr lvl="1"/>
            <a:r>
              <a:rPr lang="en-US" dirty="0"/>
              <a:t>“[a]n individual may knowingly encourage, induce, assist, abet, or aid with illegal entry, even if he did not personally hire the smuggler and even if he is not present at the point of illegal entry.”  Any alien seeking admission to the United States who participates in a scheme to aid other aliens in an illegal entry is inadmissible under the language of §1182, regardless of whether the assisting individual was present at the border crossing.</a:t>
            </a:r>
          </a:p>
          <a:p>
            <a:pPr lvl="1"/>
            <a:r>
              <a:rPr lang="en-US" dirty="0"/>
              <a:t>Any participation – including making arrangements (grandparents, friends, etc.)</a:t>
            </a:r>
          </a:p>
          <a:p>
            <a:r>
              <a:rPr lang="en-US" dirty="0"/>
              <a:t>Review I-130 and DS 260  </a:t>
            </a:r>
          </a:p>
          <a:p>
            <a:pPr lvl="1"/>
            <a:r>
              <a:rPr lang="en-US" dirty="0"/>
              <a:t>Presumption that parents smuggled even if child arrived separately or without their knowledge </a:t>
            </a:r>
          </a:p>
          <a:p>
            <a:pPr lvl="1"/>
            <a:r>
              <a:rPr lang="en-US" dirty="0"/>
              <a:t>Children born outside the U.S. and have arrived at USA are automatic red flags</a:t>
            </a:r>
          </a:p>
          <a:p>
            <a:pPr lvl="1"/>
            <a:r>
              <a:rPr lang="en-US" sz="1200" dirty="0"/>
              <a:t>DACA kids a red flag</a:t>
            </a:r>
          </a:p>
          <a:p>
            <a:pPr lvl="1"/>
            <a:r>
              <a:rPr lang="en-US" sz="1400" dirty="0"/>
              <a:t>Parents who are trying to immigrate are asked about how their adult petitioning kids arrived (even if 40 yrs ago)</a:t>
            </a:r>
          </a:p>
          <a:p>
            <a:pPr lvl="1"/>
            <a:r>
              <a:rPr lang="en-US" sz="1400" dirty="0"/>
              <a:t>Must have smuggled parent, spouse or child. I-601 form and no QR required – can only seek waiver in IR, 1</a:t>
            </a:r>
            <a:r>
              <a:rPr lang="en-US" sz="1400" baseline="30000" dirty="0"/>
              <a:t>st</a:t>
            </a:r>
            <a:r>
              <a:rPr lang="en-US" sz="1400" dirty="0"/>
              <a:t>,2</a:t>
            </a:r>
            <a:r>
              <a:rPr lang="en-US" sz="1400" baseline="30000" dirty="0"/>
              <a:t>nd</a:t>
            </a:r>
            <a:r>
              <a:rPr lang="en-US" sz="1400" dirty="0"/>
              <a:t>, 3</a:t>
            </a:r>
            <a:r>
              <a:rPr lang="en-US" sz="1400" baseline="30000" dirty="0"/>
              <a:t>rd</a:t>
            </a:r>
            <a:r>
              <a:rPr lang="en-US" sz="1400" dirty="0"/>
              <a:t> preference only . Need to show family reunification or humanitarian interest)</a:t>
            </a:r>
            <a:endParaRPr lang="en-US" dirty="0"/>
          </a:p>
          <a:p>
            <a:pPr lvl="1"/>
            <a:r>
              <a:rPr lang="en-US" dirty="0"/>
              <a:t>Good faith that no smuggling occurred, proceed with caution – could cause 601A revocation  </a:t>
            </a:r>
          </a:p>
          <a:p>
            <a:pPr lvl="1"/>
            <a:endParaRPr lang="en-US" dirty="0"/>
          </a:p>
        </p:txBody>
      </p:sp>
    </p:spTree>
    <p:extLst>
      <p:ext uri="{BB962C8B-B14F-4D97-AF65-F5344CB8AC3E}">
        <p14:creationId xmlns:p14="http://schemas.microsoft.com/office/powerpoint/2010/main" val="307695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AF97-135E-8549-A08F-65C6B2FF0E62}"/>
              </a:ext>
            </a:extLst>
          </p:cNvPr>
          <p:cNvSpPr>
            <a:spLocks noGrp="1"/>
          </p:cNvSpPr>
          <p:nvPr>
            <p:ph type="title"/>
          </p:nvPr>
        </p:nvSpPr>
        <p:spPr/>
        <p:txBody>
          <a:bodyPr/>
          <a:lstStyle/>
          <a:p>
            <a:r>
              <a:rPr lang="en-US" b="1" dirty="0"/>
              <a:t>Consular Processing Post-Removal Proceedings</a:t>
            </a:r>
          </a:p>
        </p:txBody>
      </p:sp>
      <p:sp>
        <p:nvSpPr>
          <p:cNvPr id="3" name="Content Placeholder 2">
            <a:extLst>
              <a:ext uri="{FF2B5EF4-FFF2-40B4-BE49-F238E27FC236}">
                <a16:creationId xmlns:a16="http://schemas.microsoft.com/office/drawing/2014/main" id="{3935A4B9-0FF7-3C4C-9562-B89D682BB693}"/>
              </a:ext>
            </a:extLst>
          </p:cNvPr>
          <p:cNvSpPr>
            <a:spLocks noGrp="1"/>
          </p:cNvSpPr>
          <p:nvPr>
            <p:ph idx="1"/>
          </p:nvPr>
        </p:nvSpPr>
        <p:spPr/>
        <p:txBody>
          <a:bodyPr>
            <a:normAutofit fontScale="92500" lnSpcReduction="10000"/>
          </a:bodyPr>
          <a:lstStyle/>
          <a:p>
            <a:r>
              <a:rPr lang="en-US" i="1" dirty="0"/>
              <a:t>Matter of Castro-Tum</a:t>
            </a:r>
            <a:r>
              <a:rPr lang="en-US" dirty="0"/>
              <a:t>, 27 I&amp;N Dec. 271 (A.G. 2018)</a:t>
            </a:r>
          </a:p>
          <a:p>
            <a:pPr lvl="1"/>
            <a:r>
              <a:rPr lang="en-US" dirty="0"/>
              <a:t>Eliminates administrative closure for removal proceedings</a:t>
            </a:r>
          </a:p>
          <a:p>
            <a:pPr lvl="2"/>
            <a:r>
              <a:rPr lang="en-US" dirty="0"/>
              <a:t>Effect on I-601A</a:t>
            </a:r>
          </a:p>
          <a:p>
            <a:pPr lvl="2"/>
            <a:endParaRPr lang="en-US" dirty="0"/>
          </a:p>
          <a:p>
            <a:r>
              <a:rPr lang="en-US" i="1" dirty="0"/>
              <a:t>Zuniga Romero v. Barr, </a:t>
            </a:r>
            <a:r>
              <a:rPr lang="en-US" dirty="0"/>
              <a:t>No. 18-1850 (4th Cir. 2019)</a:t>
            </a:r>
          </a:p>
          <a:p>
            <a:pPr lvl="1"/>
            <a:r>
              <a:rPr lang="en-US" i="1" dirty="0"/>
              <a:t>Vacates Castro-Tum</a:t>
            </a:r>
          </a:p>
          <a:p>
            <a:pPr lvl="1"/>
            <a:r>
              <a:rPr lang="en-US" dirty="0"/>
              <a:t>8 C.F.R. §§	1003.10(b) and 1003.1(d)(1)(ii) unambiguously confer upon IJs and the BIA the general authority to administratively close cases. </a:t>
            </a:r>
            <a:endParaRPr lang="en-US" i="1" dirty="0"/>
          </a:p>
          <a:p>
            <a:pPr marL="342900" lvl="1" indent="0">
              <a:buNone/>
            </a:pPr>
            <a:endParaRPr lang="en-US" dirty="0"/>
          </a:p>
          <a:p>
            <a:r>
              <a:rPr lang="en-US" dirty="0"/>
              <a:t>Other options:</a:t>
            </a:r>
          </a:p>
          <a:p>
            <a:pPr lvl="1"/>
            <a:r>
              <a:rPr lang="en-US" dirty="0"/>
              <a:t>42B Cancellation of Removal for Nonpermanent Residents</a:t>
            </a:r>
          </a:p>
          <a:p>
            <a:pPr lvl="1"/>
            <a:r>
              <a:rPr lang="en-US" dirty="0"/>
              <a:t>Voluntary Departure and I-601 Waiver</a:t>
            </a:r>
          </a:p>
          <a:p>
            <a:pPr marL="685800" lvl="2" indent="0">
              <a:buNone/>
            </a:pPr>
            <a:endParaRPr lang="en-US" dirty="0"/>
          </a:p>
        </p:txBody>
      </p:sp>
    </p:spTree>
    <p:extLst>
      <p:ext uri="{BB962C8B-B14F-4D97-AF65-F5344CB8AC3E}">
        <p14:creationId xmlns:p14="http://schemas.microsoft.com/office/powerpoint/2010/main" val="366222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507C-F059-4370-86D9-F42D5330F3CF}"/>
              </a:ext>
            </a:extLst>
          </p:cNvPr>
          <p:cNvSpPr>
            <a:spLocks noGrp="1"/>
          </p:cNvSpPr>
          <p:nvPr>
            <p:ph type="title"/>
          </p:nvPr>
        </p:nvSpPr>
        <p:spPr/>
        <p:txBody>
          <a:bodyPr/>
          <a:lstStyle/>
          <a:p>
            <a:pPr algn="ctr"/>
            <a:r>
              <a:rPr lang="en-US" sz="4000" b="1" dirty="0"/>
              <a:t>Tattoos</a:t>
            </a:r>
          </a:p>
        </p:txBody>
      </p:sp>
      <p:sp>
        <p:nvSpPr>
          <p:cNvPr id="3" name="Content Placeholder 2">
            <a:extLst>
              <a:ext uri="{FF2B5EF4-FFF2-40B4-BE49-F238E27FC236}">
                <a16:creationId xmlns:a16="http://schemas.microsoft.com/office/drawing/2014/main" id="{0EDD1633-0849-437E-9C8F-F7D80A8CFBAB}"/>
              </a:ext>
            </a:extLst>
          </p:cNvPr>
          <p:cNvSpPr>
            <a:spLocks noGrp="1"/>
          </p:cNvSpPr>
          <p:nvPr>
            <p:ph idx="1"/>
          </p:nvPr>
        </p:nvSpPr>
        <p:spPr/>
        <p:txBody>
          <a:bodyPr>
            <a:normAutofit/>
          </a:bodyPr>
          <a:lstStyle/>
          <a:p>
            <a:pPr marL="285750" indent="-285750"/>
            <a:r>
              <a:rPr lang="en-US" dirty="0"/>
              <a:t>Ask at intake</a:t>
            </a:r>
          </a:p>
          <a:p>
            <a:pPr marL="285750" indent="-285750"/>
            <a:r>
              <a:rPr lang="en-US" dirty="0"/>
              <a:t>The FBI provides annual training to consular officers regarding which tattoos potentially indicate gang-related affiliations. DOS officers look at a variety of factors for indications of gang membership, not just tattoos (e.g. shaved head or scars indicating bullet wounds or knife attack).</a:t>
            </a:r>
          </a:p>
          <a:p>
            <a:pPr marL="285750" indent="-285750"/>
            <a:r>
              <a:rPr lang="en-US" dirty="0"/>
              <a:t>Black light used to detect tattoo removal </a:t>
            </a:r>
          </a:p>
          <a:p>
            <a:pPr marL="285750" indent="-285750"/>
            <a:r>
              <a:rPr lang="en-US" dirty="0"/>
              <a:t>Additional artwork to soften the tattoo? </a:t>
            </a:r>
          </a:p>
          <a:p>
            <a:pPr marL="285750" indent="-285750"/>
            <a:r>
              <a:rPr lang="en-US" dirty="0"/>
              <a:t>Can the client explain and justify each tattoo?</a:t>
            </a:r>
          </a:p>
          <a:p>
            <a:pPr marL="285750" indent="-285750"/>
            <a:endParaRPr lang="en-US" dirty="0"/>
          </a:p>
        </p:txBody>
      </p:sp>
    </p:spTree>
    <p:extLst>
      <p:ext uri="{BB962C8B-B14F-4D97-AF65-F5344CB8AC3E}">
        <p14:creationId xmlns:p14="http://schemas.microsoft.com/office/powerpoint/2010/main" val="79454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034B-723C-43D7-8912-E892598941D4}"/>
              </a:ext>
            </a:extLst>
          </p:cNvPr>
          <p:cNvSpPr>
            <a:spLocks noGrp="1"/>
          </p:cNvSpPr>
          <p:nvPr>
            <p:ph type="title"/>
          </p:nvPr>
        </p:nvSpPr>
        <p:spPr/>
        <p:txBody>
          <a:bodyPr/>
          <a:lstStyle/>
          <a:p>
            <a:pPr algn="ctr"/>
            <a:r>
              <a:rPr lang="en-US" sz="2400" dirty="0"/>
              <a:t>Additional interviews for male applicants by consulates in Central America </a:t>
            </a:r>
          </a:p>
        </p:txBody>
      </p:sp>
      <p:sp>
        <p:nvSpPr>
          <p:cNvPr id="3" name="Content Placeholder 2">
            <a:extLst>
              <a:ext uri="{FF2B5EF4-FFF2-40B4-BE49-F238E27FC236}">
                <a16:creationId xmlns:a16="http://schemas.microsoft.com/office/drawing/2014/main" id="{BE04FB34-B931-4D5E-98A8-351CC42BA6D3}"/>
              </a:ext>
            </a:extLst>
          </p:cNvPr>
          <p:cNvSpPr>
            <a:spLocks noGrp="1"/>
          </p:cNvSpPr>
          <p:nvPr>
            <p:ph idx="1"/>
          </p:nvPr>
        </p:nvSpPr>
        <p:spPr/>
        <p:txBody>
          <a:bodyPr>
            <a:normAutofit fontScale="92500" lnSpcReduction="20000"/>
          </a:bodyPr>
          <a:lstStyle/>
          <a:p>
            <a:r>
              <a:rPr lang="en-US" sz="1400" dirty="0"/>
              <a:t>Occurs even with no prior criminal history or tattoos  </a:t>
            </a:r>
          </a:p>
          <a:p>
            <a:r>
              <a:rPr lang="en-US" sz="1400" dirty="0"/>
              <a:t>Often focus is on young males </a:t>
            </a:r>
          </a:p>
          <a:p>
            <a:r>
              <a:rPr lang="en-US" sz="1400" dirty="0"/>
              <a:t>Separate interview from actual IV interview </a:t>
            </a:r>
          </a:p>
          <a:p>
            <a:r>
              <a:rPr lang="en-US" sz="1400" dirty="0"/>
              <a:t>DOS trying to invoke INA §212(a)(3)(A) which is an inadmissibility ground based on “reasonable ground to believe [the applicant] seeks to enter the United States to engage in . . . unlawful activity.”</a:t>
            </a:r>
          </a:p>
          <a:p>
            <a:r>
              <a:rPr lang="en-US" dirty="0"/>
              <a:t>Questions: </a:t>
            </a:r>
          </a:p>
          <a:p>
            <a:pPr lvl="2"/>
            <a:r>
              <a:rPr lang="en-US" dirty="0"/>
              <a:t>Do you go to school?</a:t>
            </a:r>
          </a:p>
          <a:p>
            <a:pPr lvl="2"/>
            <a:r>
              <a:rPr lang="en-US" dirty="0"/>
              <a:t>Association with gangs?</a:t>
            </a:r>
          </a:p>
          <a:p>
            <a:pPr lvl="2"/>
            <a:r>
              <a:rPr lang="en-US" dirty="0"/>
              <a:t>Who do you know in gangs?</a:t>
            </a:r>
          </a:p>
          <a:p>
            <a:pPr lvl="2"/>
            <a:r>
              <a:rPr lang="en-US" dirty="0"/>
              <a:t>What do you do you when not working or in school?</a:t>
            </a:r>
          </a:p>
          <a:p>
            <a:pPr lvl="2"/>
            <a:r>
              <a:rPr lang="en-US" dirty="0"/>
              <a:t>Use of alcohol or drugs?  </a:t>
            </a:r>
          </a:p>
          <a:p>
            <a:pPr lvl="2"/>
            <a:r>
              <a:rPr lang="en-US" dirty="0"/>
              <a:t>Who else you do know in the USA aside from family?   </a:t>
            </a:r>
          </a:p>
        </p:txBody>
      </p:sp>
    </p:spTree>
    <p:extLst>
      <p:ext uri="{BB962C8B-B14F-4D97-AF65-F5344CB8AC3E}">
        <p14:creationId xmlns:p14="http://schemas.microsoft.com/office/powerpoint/2010/main" val="261499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t>Other observations of trends that may cause inadmissibility problems at consulate   </a:t>
            </a:r>
          </a:p>
        </p:txBody>
      </p:sp>
      <p:sp>
        <p:nvSpPr>
          <p:cNvPr id="3" name="Content Placeholder 2"/>
          <p:cNvSpPr>
            <a:spLocks noGrp="1"/>
          </p:cNvSpPr>
          <p:nvPr>
            <p:ph idx="1"/>
          </p:nvPr>
        </p:nvSpPr>
        <p:spPr>
          <a:xfrm>
            <a:off x="827484" y="1657350"/>
            <a:ext cx="6709906" cy="3028950"/>
          </a:xfrm>
        </p:spPr>
        <p:txBody>
          <a:bodyPr>
            <a:normAutofit fontScale="25000" lnSpcReduction="20000"/>
          </a:bodyPr>
          <a:lstStyle/>
          <a:p>
            <a:pPr lvl="1">
              <a:buFont typeface="Arial" panose="020B0604020202020204" pitchFamily="34" charset="0"/>
              <a:buChar char="•"/>
            </a:pPr>
            <a:endParaRPr lang="en-US" dirty="0"/>
          </a:p>
          <a:p>
            <a:pPr lvl="1">
              <a:buFont typeface="Arial" panose="020B0604020202020204" pitchFamily="34" charset="0"/>
              <a:buChar char="•"/>
            </a:pPr>
            <a:r>
              <a:rPr lang="en-US" sz="4800" dirty="0"/>
              <a:t>Prior voluntary returns with use of alias – was this a misrepresentation via INA § 212(a)(6)(C)(i)) ?  DOS says yes when lied about country of origin.  </a:t>
            </a:r>
          </a:p>
          <a:p>
            <a:pPr lvl="1">
              <a:buFont typeface="Arial" panose="020B0604020202020204" pitchFamily="34" charset="0"/>
              <a:buChar char="•"/>
            </a:pPr>
            <a:r>
              <a:rPr lang="en-US" sz="4800" dirty="0"/>
              <a:t>Intent at time of visa entry – visitor intent? When did they decide to overstay at last entry? Did they lie at last entry? </a:t>
            </a:r>
          </a:p>
          <a:p>
            <a:pPr lvl="1">
              <a:buFont typeface="Arial" panose="020B0604020202020204" pitchFamily="34" charset="0"/>
              <a:buChar char="•"/>
            </a:pPr>
            <a:r>
              <a:rPr lang="en-US" sz="4800" dirty="0"/>
              <a:t>Arreguin claims if applicant tried to AOS – now a misrep?  </a:t>
            </a:r>
          </a:p>
          <a:p>
            <a:pPr lvl="1">
              <a:buFont typeface="Arial" panose="020B0604020202020204" pitchFamily="34" charset="0"/>
              <a:buChar char="•"/>
            </a:pPr>
            <a:r>
              <a:rPr lang="en-US" sz="4800" dirty="0"/>
              <a:t>Prior visa revocation or denial -- characterized as a misrep?</a:t>
            </a:r>
          </a:p>
          <a:p>
            <a:pPr lvl="1">
              <a:buFont typeface="Arial" panose="020B0604020202020204" pitchFamily="34" charset="0"/>
              <a:buChar char="•"/>
            </a:pPr>
            <a:r>
              <a:rPr lang="en-US" sz="4800" dirty="0"/>
              <a:t>Outline history in atty letter and offer evidence if applicant was in removal proceedings. They don’t understand reopening of proceedings with prior removal order. </a:t>
            </a:r>
          </a:p>
          <a:p>
            <a:pPr lvl="1">
              <a:buFont typeface="Arial" panose="020B0604020202020204" pitchFamily="34" charset="0"/>
              <a:buChar char="•"/>
            </a:pPr>
            <a:r>
              <a:rPr lang="en-US" sz="4800" dirty="0"/>
              <a:t>NTA never filed? – should have evidence that EOIR never had jurisdiction.  </a:t>
            </a:r>
          </a:p>
          <a:p>
            <a:pPr lvl="1">
              <a:buFont typeface="Arial" panose="020B0604020202020204" pitchFamily="34" charset="0"/>
              <a:buChar char="•"/>
            </a:pPr>
            <a:r>
              <a:rPr lang="en-US" sz="4800" dirty="0"/>
              <a:t>Take all DACA approvals if sending DACA beneficiary out and able to avoid waiver for unlawful presence. DOS wants evidence they maintained lawful DACA status.        </a:t>
            </a:r>
          </a:p>
          <a:p>
            <a:pPr marL="342900" lvl="1" indent="0">
              <a:buNone/>
            </a:pPr>
            <a:r>
              <a:rPr lang="en-US" sz="4800" dirty="0"/>
              <a:t>   </a:t>
            </a:r>
          </a:p>
        </p:txBody>
      </p:sp>
    </p:spTree>
    <p:extLst>
      <p:ext uri="{BB962C8B-B14F-4D97-AF65-F5344CB8AC3E}">
        <p14:creationId xmlns:p14="http://schemas.microsoft.com/office/powerpoint/2010/main" val="245684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65934-5389-4736-AAA6-1C72CEEE74B6}"/>
              </a:ext>
            </a:extLst>
          </p:cNvPr>
          <p:cNvSpPr>
            <a:spLocks noGrp="1"/>
          </p:cNvSpPr>
          <p:nvPr>
            <p:ph type="title"/>
          </p:nvPr>
        </p:nvSpPr>
        <p:spPr/>
        <p:txBody>
          <a:bodyPr/>
          <a:lstStyle/>
          <a:p>
            <a:pPr algn="ctr"/>
            <a:r>
              <a:rPr lang="en-US" sz="2400" b="1" dirty="0"/>
              <a:t>October 4, 2019 Proclamation Regarding Health Coverage for Immigrant Visa Issuance </a:t>
            </a:r>
          </a:p>
        </p:txBody>
      </p:sp>
      <p:sp>
        <p:nvSpPr>
          <p:cNvPr id="3" name="Content Placeholder 2">
            <a:extLst>
              <a:ext uri="{FF2B5EF4-FFF2-40B4-BE49-F238E27FC236}">
                <a16:creationId xmlns:a16="http://schemas.microsoft.com/office/drawing/2014/main" id="{5FC2D076-CA73-42FD-B99A-FAAE4590205F}"/>
              </a:ext>
            </a:extLst>
          </p:cNvPr>
          <p:cNvSpPr>
            <a:spLocks noGrp="1"/>
          </p:cNvSpPr>
          <p:nvPr>
            <p:ph idx="1"/>
          </p:nvPr>
        </p:nvSpPr>
        <p:spPr>
          <a:xfrm>
            <a:off x="827484" y="1200150"/>
            <a:ext cx="7402116" cy="3657599"/>
          </a:xfrm>
        </p:spPr>
        <p:txBody>
          <a:bodyPr>
            <a:normAutofit/>
          </a:bodyPr>
          <a:lstStyle/>
          <a:p>
            <a:r>
              <a:rPr lang="en-US" dirty="0"/>
              <a:t>On October 4, 2019, a proclamation was issued by President Trump suspending entry of immigrants who do not have approved health coverage or the ability to pay for foreseeable medical issues within 30 days of entering the United States.</a:t>
            </a:r>
          </a:p>
          <a:p>
            <a:r>
              <a:rPr lang="en-US" dirty="0"/>
              <a:t>The proclamation is to become effective on November 3, 2019. </a:t>
            </a:r>
          </a:p>
          <a:p>
            <a:r>
              <a:rPr lang="en-US" dirty="0"/>
              <a:t>It is unclear how DOS will update their processes or procedures to further implement this proclamation.</a:t>
            </a:r>
          </a:p>
          <a:p>
            <a:r>
              <a:rPr lang="en-US" dirty="0"/>
              <a:t>Form DS 5541 has been created.   </a:t>
            </a:r>
          </a:p>
          <a:p>
            <a:r>
              <a:rPr lang="en-US" dirty="0"/>
              <a:t>Lawsuit filed in District Court in Oregon on 10/31/19  </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35165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A06C-1361-4E55-8F56-B7640E740FFB}"/>
              </a:ext>
            </a:extLst>
          </p:cNvPr>
          <p:cNvSpPr>
            <a:spLocks noGrp="1"/>
          </p:cNvSpPr>
          <p:nvPr>
            <p:ph type="title"/>
          </p:nvPr>
        </p:nvSpPr>
        <p:spPr>
          <a:xfrm>
            <a:off x="484584" y="339538"/>
            <a:ext cx="7053542" cy="632012"/>
          </a:xfrm>
        </p:spPr>
        <p:txBody>
          <a:bodyPr/>
          <a:lstStyle/>
          <a:p>
            <a:pPr algn="ctr"/>
            <a:r>
              <a:rPr lang="en-US" sz="2400" b="1" dirty="0"/>
              <a:t>New DOS Interim Final Rule on Public Charge </a:t>
            </a:r>
            <a:r>
              <a:rPr lang="en-US" sz="2800" b="1" dirty="0"/>
              <a:t>Timeline </a:t>
            </a:r>
            <a:br>
              <a:rPr lang="en-US" sz="2800" b="1" dirty="0"/>
            </a:br>
            <a:br>
              <a:rPr lang="en-US" b="1" dirty="0"/>
            </a:br>
            <a:r>
              <a:rPr lang="en-US" b="1" dirty="0"/>
              <a:t>  </a:t>
            </a:r>
          </a:p>
        </p:txBody>
      </p:sp>
      <p:sp>
        <p:nvSpPr>
          <p:cNvPr id="3" name="Content Placeholder 2">
            <a:extLst>
              <a:ext uri="{FF2B5EF4-FFF2-40B4-BE49-F238E27FC236}">
                <a16:creationId xmlns:a16="http://schemas.microsoft.com/office/drawing/2014/main" id="{E3E84199-330E-4D58-8956-35421DEC2B1C}"/>
              </a:ext>
            </a:extLst>
          </p:cNvPr>
          <p:cNvSpPr>
            <a:spLocks noGrp="1"/>
          </p:cNvSpPr>
          <p:nvPr>
            <p:ph idx="1"/>
          </p:nvPr>
        </p:nvSpPr>
        <p:spPr>
          <a:xfrm>
            <a:off x="827484" y="1200150"/>
            <a:ext cx="6709906" cy="3486150"/>
          </a:xfrm>
        </p:spPr>
        <p:txBody>
          <a:bodyPr>
            <a:noAutofit/>
          </a:bodyPr>
          <a:lstStyle/>
          <a:p>
            <a:r>
              <a:rPr lang="en-US" sz="1200" dirty="0"/>
              <a:t>On October 11, 2019, DOS published an interim final rule that amends 22 CFR 40.41 (Ineligibility Based on Public Charge Grounds) to add certain definitions, </a:t>
            </a:r>
          </a:p>
          <a:p>
            <a:pPr lvl="1"/>
            <a:r>
              <a:rPr lang="en-US" sz="1200" dirty="0"/>
              <a:t>including </a:t>
            </a:r>
            <a:r>
              <a:rPr lang="en-US" sz="1200" u="sng" dirty="0"/>
              <a:t>definitions of public charge, public benefit, alien's household, and receipt of public benefit</a:t>
            </a:r>
            <a:r>
              <a:rPr lang="en-US" sz="1200" dirty="0"/>
              <a:t>. </a:t>
            </a:r>
          </a:p>
          <a:p>
            <a:r>
              <a:rPr lang="en-US" sz="1200" dirty="0"/>
              <a:t>On October 15, 2019, DOS announced that visa applicants were not requested to take any additional steps and should attend their visa interviews as scheduled. The DOS stated they were seeking approval for use of a new form before it implemented changes.  </a:t>
            </a:r>
          </a:p>
          <a:p>
            <a:r>
              <a:rPr lang="en-US" sz="1200" dirty="0"/>
              <a:t>On October 24, DOS published in the </a:t>
            </a:r>
            <a:r>
              <a:rPr lang="en-US" sz="1200" i="1" dirty="0"/>
              <a:t>Federal Register</a:t>
            </a:r>
            <a:r>
              <a:rPr lang="en-US" sz="1200" dirty="0"/>
              <a:t> the DS-5540, Public Charge Questionnaire for public comment. </a:t>
            </a:r>
          </a:p>
          <a:p>
            <a:pPr lvl="1"/>
            <a:r>
              <a:rPr lang="en-US" sz="1200" dirty="0"/>
              <a:t>Comment period open until December 23, 2019.  </a:t>
            </a:r>
          </a:p>
          <a:p>
            <a:pPr lvl="1"/>
            <a:r>
              <a:rPr lang="en-US" sz="1200" dirty="0"/>
              <a:t>DOS stated interim final rule will not be implemented until the form and FAM revisions have been finalized. </a:t>
            </a:r>
          </a:p>
          <a:p>
            <a:pPr lvl="1"/>
            <a:r>
              <a:rPr lang="en-US" sz="1200" dirty="0"/>
              <a:t>Likely to not take effect until 2020. </a:t>
            </a:r>
          </a:p>
          <a:p>
            <a:pPr lvl="1"/>
            <a:r>
              <a:rPr lang="en-US" sz="1200" dirty="0"/>
              <a:t>FAM still not updated.  </a:t>
            </a:r>
          </a:p>
        </p:txBody>
      </p:sp>
    </p:spTree>
    <p:extLst>
      <p:ext uri="{BB962C8B-B14F-4D97-AF65-F5344CB8AC3E}">
        <p14:creationId xmlns:p14="http://schemas.microsoft.com/office/powerpoint/2010/main" val="190730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A8DB-8CD5-47AB-A67B-814E6336995C}"/>
              </a:ext>
            </a:extLst>
          </p:cNvPr>
          <p:cNvSpPr>
            <a:spLocks noGrp="1"/>
          </p:cNvSpPr>
          <p:nvPr>
            <p:ph type="title"/>
          </p:nvPr>
        </p:nvSpPr>
        <p:spPr>
          <a:xfrm>
            <a:off x="484584" y="339538"/>
            <a:ext cx="7053542" cy="632012"/>
          </a:xfrm>
        </p:spPr>
        <p:txBody>
          <a:bodyPr/>
          <a:lstStyle/>
          <a:p>
            <a:pPr algn="ctr"/>
            <a:r>
              <a:rPr lang="en-US" sz="2400" b="1" dirty="0"/>
              <a:t>The New Public Charge Standard </a:t>
            </a:r>
            <a:br>
              <a:rPr lang="en-US" sz="2400" b="1" dirty="0"/>
            </a:br>
            <a:r>
              <a:rPr lang="en-US" sz="2400" b="1" dirty="0"/>
              <a:t>Under Interim Final Rule </a:t>
            </a:r>
          </a:p>
        </p:txBody>
      </p:sp>
      <p:sp>
        <p:nvSpPr>
          <p:cNvPr id="3" name="Content Placeholder 2">
            <a:extLst>
              <a:ext uri="{FF2B5EF4-FFF2-40B4-BE49-F238E27FC236}">
                <a16:creationId xmlns:a16="http://schemas.microsoft.com/office/drawing/2014/main" id="{517D747E-32CE-4487-BC76-A0811C5C0A04}"/>
              </a:ext>
            </a:extLst>
          </p:cNvPr>
          <p:cNvSpPr>
            <a:spLocks noGrp="1"/>
          </p:cNvSpPr>
          <p:nvPr>
            <p:ph idx="1"/>
          </p:nvPr>
        </p:nvSpPr>
        <p:spPr>
          <a:xfrm>
            <a:off x="827484" y="971551"/>
            <a:ext cx="6709906" cy="3714750"/>
          </a:xfrm>
        </p:spPr>
        <p:txBody>
          <a:bodyPr>
            <a:normAutofit fontScale="92500"/>
          </a:bodyPr>
          <a:lstStyle/>
          <a:p>
            <a:endParaRPr lang="en-US" dirty="0"/>
          </a:p>
          <a:p>
            <a:r>
              <a:rPr lang="en-US" dirty="0"/>
              <a:t>The new proposed standard for DOS will require officers to determine whether an individual is more likely than not to become a public charge </a:t>
            </a:r>
            <a:r>
              <a:rPr lang="en-US" b="1" dirty="0"/>
              <a:t>based on a totality of the circumstances approach. </a:t>
            </a:r>
            <a:r>
              <a:rPr lang="en-US" dirty="0"/>
              <a:t> </a:t>
            </a:r>
          </a:p>
          <a:p>
            <a:pPr lvl="1"/>
            <a:r>
              <a:rPr lang="en-US" dirty="0"/>
              <a:t>considers at a minimum the applicant's </a:t>
            </a:r>
            <a:r>
              <a:rPr lang="en-US" u="sng" dirty="0"/>
              <a:t>age, health, family status, assets, resources, financial status, education, and skills</a:t>
            </a:r>
            <a:r>
              <a:rPr lang="en-US" dirty="0"/>
              <a:t>.</a:t>
            </a:r>
            <a:endParaRPr lang="en-US" baseline="30000" dirty="0"/>
          </a:p>
          <a:p>
            <a:r>
              <a:rPr lang="en-US" dirty="0"/>
              <a:t>The DOS will continue to incorporate the Form I-864 Affidavit of Support in the analysis, but the </a:t>
            </a:r>
            <a:r>
              <a:rPr lang="en-US" b="1" dirty="0"/>
              <a:t>weight given to the completed form has decreased in the overall analysis</a:t>
            </a:r>
            <a:r>
              <a:rPr lang="en-US" dirty="0"/>
              <a:t>. </a:t>
            </a:r>
          </a:p>
          <a:p>
            <a:pPr lvl="1"/>
            <a:r>
              <a:rPr lang="en-US" dirty="0"/>
              <a:t>The I-864 is no longer regarded as </a:t>
            </a:r>
            <a:r>
              <a:rPr lang="en-US" u="sng" dirty="0"/>
              <a:t>outcome determinative.</a:t>
            </a:r>
            <a:r>
              <a:rPr lang="en-US" dirty="0"/>
              <a:t> </a:t>
            </a:r>
          </a:p>
          <a:p>
            <a:pPr lvl="1"/>
            <a:r>
              <a:rPr lang="en-US" dirty="0"/>
              <a:t>If Form I-864 is sufficient, it is only considered to be a positive factor in a decision. </a:t>
            </a:r>
          </a:p>
          <a:p>
            <a:pPr lvl="1"/>
            <a:r>
              <a:rPr lang="en-US" dirty="0"/>
              <a:t>DOS notes that no one factor alone is dispositive on whether an individual is more likely than not to become a public charge, except the lack of a sufficient Affidavit of Support when required under section 213A of the Act.</a:t>
            </a:r>
          </a:p>
        </p:txBody>
      </p:sp>
    </p:spTree>
    <p:extLst>
      <p:ext uri="{BB962C8B-B14F-4D97-AF65-F5344CB8AC3E}">
        <p14:creationId xmlns:p14="http://schemas.microsoft.com/office/powerpoint/2010/main" val="346691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1A50-D772-4321-B76D-57F3754A5F11}"/>
              </a:ext>
            </a:extLst>
          </p:cNvPr>
          <p:cNvSpPr>
            <a:spLocks noGrp="1"/>
          </p:cNvSpPr>
          <p:nvPr>
            <p:ph type="title"/>
          </p:nvPr>
        </p:nvSpPr>
        <p:spPr>
          <a:xfrm>
            <a:off x="484584" y="339538"/>
            <a:ext cx="7053542" cy="555812"/>
          </a:xfrm>
        </p:spPr>
        <p:txBody>
          <a:bodyPr/>
          <a:lstStyle/>
          <a:p>
            <a:pPr algn="ctr"/>
            <a:r>
              <a:rPr lang="en-US" sz="2400" b="1" dirty="0"/>
              <a:t>Public Charge Redefined Under New Rule  </a:t>
            </a:r>
          </a:p>
        </p:txBody>
      </p:sp>
      <p:sp>
        <p:nvSpPr>
          <p:cNvPr id="3" name="Content Placeholder 2">
            <a:extLst>
              <a:ext uri="{FF2B5EF4-FFF2-40B4-BE49-F238E27FC236}">
                <a16:creationId xmlns:a16="http://schemas.microsoft.com/office/drawing/2014/main" id="{A7BFCB28-EF41-4457-9195-D5D77E917821}"/>
              </a:ext>
            </a:extLst>
          </p:cNvPr>
          <p:cNvSpPr>
            <a:spLocks noGrp="1"/>
          </p:cNvSpPr>
          <p:nvPr>
            <p:ph idx="1"/>
          </p:nvPr>
        </p:nvSpPr>
        <p:spPr>
          <a:xfrm>
            <a:off x="827484" y="971551"/>
            <a:ext cx="7402116" cy="3657599"/>
          </a:xfrm>
        </p:spPr>
        <p:txBody>
          <a:bodyPr>
            <a:normAutofit/>
          </a:bodyPr>
          <a:lstStyle/>
          <a:p>
            <a:r>
              <a:rPr lang="en-US" dirty="0"/>
              <a:t>Since 1999, Agency Guidance </a:t>
            </a:r>
            <a:r>
              <a:rPr lang="en-US" sz="1450" dirty="0"/>
              <a:t>defined public charge to mean: </a:t>
            </a:r>
          </a:p>
          <a:p>
            <a:pPr lvl="1"/>
            <a:r>
              <a:rPr lang="en-US" sz="1300" dirty="0"/>
              <a:t>A person </a:t>
            </a:r>
            <a:r>
              <a:rPr lang="en-US" sz="1300" b="1" dirty="0"/>
              <a:t>who is or is likely to become </a:t>
            </a:r>
            <a:r>
              <a:rPr lang="en-US" sz="1300" dirty="0"/>
              <a:t>"primarily dependent" on "public cash assistance for income maintenance" or "institutionalized” for long-term care at government expense."</a:t>
            </a:r>
            <a:endParaRPr lang="en-US" dirty="0"/>
          </a:p>
          <a:p>
            <a:r>
              <a:rPr lang="en-US" dirty="0"/>
              <a:t>Now, public charge under new rule is defined as:</a:t>
            </a:r>
          </a:p>
          <a:p>
            <a:pPr lvl="1"/>
            <a:r>
              <a:rPr lang="en-US" b="1" dirty="0"/>
              <a:t>A</a:t>
            </a:r>
            <a:r>
              <a:rPr lang="en-US" dirty="0"/>
              <a:t> </a:t>
            </a:r>
            <a:r>
              <a:rPr lang="en-US" b="1" dirty="0"/>
              <a:t>noncitizen</a:t>
            </a:r>
            <a:r>
              <a:rPr lang="en-US" dirty="0"/>
              <a:t> </a:t>
            </a:r>
            <a:r>
              <a:rPr lang="en-US" b="1" i="1" dirty="0"/>
              <a:t>who receives a specified public benefit for more than 12 months in the aggregate within any 36-month period</a:t>
            </a:r>
          </a:p>
          <a:p>
            <a:pPr lvl="2"/>
            <a:r>
              <a:rPr lang="en-US" dirty="0"/>
              <a:t>Public Benefit now includes SSI, TANF, SNAP, Section 8 Housing, Medicaid, and others.</a:t>
            </a:r>
          </a:p>
          <a:p>
            <a:pPr lvl="2"/>
            <a:r>
              <a:rPr lang="en-US" dirty="0"/>
              <a:t>For example, receipt of two benefits in one month counts as two months' worth of benefits.</a:t>
            </a:r>
            <a:r>
              <a:rPr lang="en-US" b="1" dirty="0"/>
              <a:t> </a:t>
            </a:r>
            <a:r>
              <a:rPr lang="en-US" dirty="0"/>
              <a:t> </a:t>
            </a:r>
          </a:p>
          <a:p>
            <a:pPr lvl="2"/>
            <a:r>
              <a:rPr lang="en-US" dirty="0"/>
              <a:t>This new rule is not retroactive, but past use of public benefits is a negative factor.</a:t>
            </a:r>
          </a:p>
          <a:p>
            <a:r>
              <a:rPr lang="en-US" dirty="0"/>
              <a:t>The DOS will have to determine if an individual is </a:t>
            </a:r>
            <a:r>
              <a:rPr lang="en-US" b="1" dirty="0"/>
              <a:t>"more likely than not" </a:t>
            </a:r>
            <a:r>
              <a:rPr lang="en-US" dirty="0"/>
              <a:t>to become a public charge in the future.</a:t>
            </a:r>
          </a:p>
        </p:txBody>
      </p:sp>
    </p:spTree>
    <p:extLst>
      <p:ext uri="{BB962C8B-B14F-4D97-AF65-F5344CB8AC3E}">
        <p14:creationId xmlns:p14="http://schemas.microsoft.com/office/powerpoint/2010/main" val="55650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13425</TotalTime>
  <Words>2724</Words>
  <Application>Microsoft Macintosh PowerPoint</Application>
  <PresentationFormat>On-screen Show (16:9)</PresentationFormat>
  <Paragraphs>162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 Hot Topics at Consular Posts</vt:lpstr>
      <vt:lpstr>Smuggling</vt:lpstr>
      <vt:lpstr>Tattoos</vt:lpstr>
      <vt:lpstr>Additional interviews for male applicants by consulates in Central America </vt:lpstr>
      <vt:lpstr>Other observations of trends that may cause inadmissibility problems at consulate   </vt:lpstr>
      <vt:lpstr>October 4, 2019 Proclamation Regarding Health Coverage for Immigrant Visa Issuance </vt:lpstr>
      <vt:lpstr>New DOS Interim Final Rule on Public Charge Timeline     </vt:lpstr>
      <vt:lpstr>The New Public Charge Standard  Under Interim Final Rule </vt:lpstr>
      <vt:lpstr>Public Charge Redefined Under New Rule  </vt:lpstr>
      <vt:lpstr>New Rule and its Distinctions From Current FAM 9 FAM 302.8-2    </vt:lpstr>
      <vt:lpstr>Heavily Weighted Negative Factors Under New Interim Rule</vt:lpstr>
      <vt:lpstr>DOS Heavily Weighted Positive Factors Under New Interim Rule </vt:lpstr>
      <vt:lpstr>WHAT CURRENTLY APPLIES AT DOS   (before new rule is implemented):  9 FAM 302.8-2  PUBLIC CHARGE  FAM LAST Updated 1/3/2018</vt:lpstr>
      <vt:lpstr>Totality of Circumstances</vt:lpstr>
      <vt:lpstr>Continued I-864 Scrutiny Reported at Post</vt:lpstr>
      <vt:lpstr>221(g) versus INA 212(a)(4) Refusals  9 FAM 302.8-2(B)(5) </vt:lpstr>
      <vt:lpstr>Defending Public Charge Denials</vt:lpstr>
      <vt:lpstr>Defending Public Charge Denials</vt:lpstr>
      <vt:lpstr>Social Media Information Now Required on DS-160 and DS-260</vt:lpstr>
      <vt:lpstr>Consular Processing Post-Removal Proceedings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Immigrant and Non-immigration Visa Options for Foreign Investors</dc:title>
  <dc:creator>Faye Kolly</dc:creator>
  <cp:lastModifiedBy>Edstrom Law Center</cp:lastModifiedBy>
  <cp:revision>289</cp:revision>
  <cp:lastPrinted>2019-11-04T18:09:26Z</cp:lastPrinted>
  <dcterms:created xsi:type="dcterms:W3CDTF">2011-10-16T02:11:41Z</dcterms:created>
  <dcterms:modified xsi:type="dcterms:W3CDTF">2019-11-04T21:35:41Z</dcterms:modified>
</cp:coreProperties>
</file>