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56" r:id="rId2"/>
    <p:sldId id="281" r:id="rId3"/>
    <p:sldId id="262" r:id="rId4"/>
    <p:sldId id="270" r:id="rId5"/>
    <p:sldId id="269" r:id="rId6"/>
    <p:sldId id="284" r:id="rId7"/>
    <p:sldId id="268" r:id="rId8"/>
    <p:sldId id="263" r:id="rId9"/>
    <p:sldId id="264" r:id="rId10"/>
    <p:sldId id="273" r:id="rId11"/>
    <p:sldId id="274" r:id="rId12"/>
    <p:sldId id="275" r:id="rId13"/>
    <p:sldId id="276" r:id="rId14"/>
    <p:sldId id="280" r:id="rId15"/>
    <p:sldId id="277" r:id="rId16"/>
    <p:sldId id="282" r:id="rId17"/>
    <p:sldId id="283"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318" r:id="rId33"/>
    <p:sldId id="301" r:id="rId34"/>
    <p:sldId id="302" r:id="rId35"/>
    <p:sldId id="303" r:id="rId36"/>
    <p:sldId id="306" r:id="rId37"/>
    <p:sldId id="308" r:id="rId38"/>
    <p:sldId id="309" r:id="rId39"/>
    <p:sldId id="310" r:id="rId40"/>
    <p:sldId id="311" r:id="rId41"/>
    <p:sldId id="315" r:id="rId42"/>
    <p:sldId id="312" r:id="rId43"/>
    <p:sldId id="316" r:id="rId44"/>
    <p:sldId id="317" r:id="rId45"/>
    <p:sldId id="313" r:id="rId46"/>
    <p:sldId id="319" r:id="rId4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6" autoAdjust="0"/>
  </p:normalViewPr>
  <p:slideViewPr>
    <p:cSldViewPr>
      <p:cViewPr>
        <p:scale>
          <a:sx n="80" d="100"/>
          <a:sy n="80" d="100"/>
        </p:scale>
        <p:origin x="462" y="396"/>
      </p:cViewPr>
      <p:guideLst>
        <p:guide orient="horz" pos="2160"/>
        <p:guide pos="3839"/>
      </p:guideLst>
    </p:cSldViewPr>
  </p:slideViewPr>
  <p:notesTextViewPr>
    <p:cViewPr>
      <p:scale>
        <a:sx n="1" d="1"/>
        <a:sy n="1" d="1"/>
      </p:scale>
      <p:origin x="0" y="0"/>
    </p:cViewPr>
  </p:notesTextViewPr>
  <p:notesViewPr>
    <p:cSldViewPr>
      <p:cViewPr varScale="1">
        <p:scale>
          <a:sx n="85" d="100"/>
          <a:sy n="85" d="100"/>
        </p:scale>
        <p:origin x="-378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11/15/2017</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dirty="0"/>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11/15/2017</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dirty="0"/>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a:t>
            </a:fld>
            <a:endParaRPr lang="en-US" dirty="0"/>
          </a:p>
        </p:txBody>
      </p:sp>
    </p:spTree>
    <p:extLst>
      <p:ext uri="{BB962C8B-B14F-4D97-AF65-F5344CB8AC3E}">
        <p14:creationId xmlns:p14="http://schemas.microsoft.com/office/powerpoint/2010/main" val="1132740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10</a:t>
            </a:fld>
            <a:endParaRPr lang="en-US" dirty="0"/>
          </a:p>
        </p:txBody>
      </p:sp>
    </p:spTree>
    <p:extLst>
      <p:ext uri="{BB962C8B-B14F-4D97-AF65-F5344CB8AC3E}">
        <p14:creationId xmlns:p14="http://schemas.microsoft.com/office/powerpoint/2010/main" val="3631283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11</a:t>
            </a:fld>
            <a:endParaRPr lang="en-US" dirty="0"/>
          </a:p>
        </p:txBody>
      </p:sp>
    </p:spTree>
    <p:extLst>
      <p:ext uri="{BB962C8B-B14F-4D97-AF65-F5344CB8AC3E}">
        <p14:creationId xmlns:p14="http://schemas.microsoft.com/office/powerpoint/2010/main" val="1667144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12</a:t>
            </a:fld>
            <a:endParaRPr lang="en-US" dirty="0"/>
          </a:p>
        </p:txBody>
      </p:sp>
    </p:spTree>
    <p:extLst>
      <p:ext uri="{BB962C8B-B14F-4D97-AF65-F5344CB8AC3E}">
        <p14:creationId xmlns:p14="http://schemas.microsoft.com/office/powerpoint/2010/main" val="2851371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13</a:t>
            </a:fld>
            <a:endParaRPr lang="en-US" dirty="0"/>
          </a:p>
        </p:txBody>
      </p:sp>
    </p:spTree>
    <p:extLst>
      <p:ext uri="{BB962C8B-B14F-4D97-AF65-F5344CB8AC3E}">
        <p14:creationId xmlns:p14="http://schemas.microsoft.com/office/powerpoint/2010/main" val="3085527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14</a:t>
            </a:fld>
            <a:endParaRPr lang="en-US" dirty="0"/>
          </a:p>
        </p:txBody>
      </p:sp>
    </p:spTree>
    <p:extLst>
      <p:ext uri="{BB962C8B-B14F-4D97-AF65-F5344CB8AC3E}">
        <p14:creationId xmlns:p14="http://schemas.microsoft.com/office/powerpoint/2010/main" val="3157699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15</a:t>
            </a:fld>
            <a:endParaRPr lang="en-US" dirty="0"/>
          </a:p>
        </p:txBody>
      </p:sp>
    </p:spTree>
    <p:extLst>
      <p:ext uri="{BB962C8B-B14F-4D97-AF65-F5344CB8AC3E}">
        <p14:creationId xmlns:p14="http://schemas.microsoft.com/office/powerpoint/2010/main" val="930060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16</a:t>
            </a:fld>
            <a:endParaRPr lang="en-US" dirty="0"/>
          </a:p>
        </p:txBody>
      </p:sp>
    </p:spTree>
    <p:extLst>
      <p:ext uri="{BB962C8B-B14F-4D97-AF65-F5344CB8AC3E}">
        <p14:creationId xmlns:p14="http://schemas.microsoft.com/office/powerpoint/2010/main" val="3243624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17</a:t>
            </a:fld>
            <a:endParaRPr lang="en-US" dirty="0"/>
          </a:p>
        </p:txBody>
      </p:sp>
    </p:spTree>
    <p:extLst>
      <p:ext uri="{BB962C8B-B14F-4D97-AF65-F5344CB8AC3E}">
        <p14:creationId xmlns:p14="http://schemas.microsoft.com/office/powerpoint/2010/main" val="2821150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18</a:t>
            </a:fld>
            <a:endParaRPr lang="en-US" dirty="0"/>
          </a:p>
        </p:txBody>
      </p:sp>
    </p:spTree>
    <p:extLst>
      <p:ext uri="{BB962C8B-B14F-4D97-AF65-F5344CB8AC3E}">
        <p14:creationId xmlns:p14="http://schemas.microsoft.com/office/powerpoint/2010/main" val="10493463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19</a:t>
            </a:fld>
            <a:endParaRPr lang="en-US" dirty="0"/>
          </a:p>
        </p:txBody>
      </p:sp>
    </p:spTree>
    <p:extLst>
      <p:ext uri="{BB962C8B-B14F-4D97-AF65-F5344CB8AC3E}">
        <p14:creationId xmlns:p14="http://schemas.microsoft.com/office/powerpoint/2010/main" val="2146652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dirty="0"/>
          </a:p>
        </p:txBody>
      </p:sp>
    </p:spTree>
    <p:extLst>
      <p:ext uri="{BB962C8B-B14F-4D97-AF65-F5344CB8AC3E}">
        <p14:creationId xmlns:p14="http://schemas.microsoft.com/office/powerpoint/2010/main" val="11403583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20</a:t>
            </a:fld>
            <a:endParaRPr lang="en-US" dirty="0"/>
          </a:p>
        </p:txBody>
      </p:sp>
    </p:spTree>
    <p:extLst>
      <p:ext uri="{BB962C8B-B14F-4D97-AF65-F5344CB8AC3E}">
        <p14:creationId xmlns:p14="http://schemas.microsoft.com/office/powerpoint/2010/main" val="42504581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21</a:t>
            </a:fld>
            <a:endParaRPr lang="en-US" dirty="0"/>
          </a:p>
        </p:txBody>
      </p:sp>
    </p:spTree>
    <p:extLst>
      <p:ext uri="{BB962C8B-B14F-4D97-AF65-F5344CB8AC3E}">
        <p14:creationId xmlns:p14="http://schemas.microsoft.com/office/powerpoint/2010/main" val="1659013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3</a:t>
            </a:fld>
            <a:endParaRPr lang="en-US" dirty="0"/>
          </a:p>
        </p:txBody>
      </p:sp>
    </p:spTree>
    <p:extLst>
      <p:ext uri="{BB962C8B-B14F-4D97-AF65-F5344CB8AC3E}">
        <p14:creationId xmlns:p14="http://schemas.microsoft.com/office/powerpoint/2010/main" val="4136793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4</a:t>
            </a:fld>
            <a:endParaRPr lang="en-US" dirty="0"/>
          </a:p>
        </p:txBody>
      </p:sp>
    </p:spTree>
    <p:extLst>
      <p:ext uri="{BB962C8B-B14F-4D97-AF65-F5344CB8AC3E}">
        <p14:creationId xmlns:p14="http://schemas.microsoft.com/office/powerpoint/2010/main" val="4136793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5</a:t>
            </a:fld>
            <a:endParaRPr lang="en-US" dirty="0"/>
          </a:p>
        </p:txBody>
      </p:sp>
    </p:spTree>
    <p:extLst>
      <p:ext uri="{BB962C8B-B14F-4D97-AF65-F5344CB8AC3E}">
        <p14:creationId xmlns:p14="http://schemas.microsoft.com/office/powerpoint/2010/main" val="4136793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6</a:t>
            </a:fld>
            <a:endParaRPr lang="en-US" dirty="0"/>
          </a:p>
        </p:txBody>
      </p:sp>
    </p:spTree>
    <p:extLst>
      <p:ext uri="{BB962C8B-B14F-4D97-AF65-F5344CB8AC3E}">
        <p14:creationId xmlns:p14="http://schemas.microsoft.com/office/powerpoint/2010/main" val="744878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dirty="0"/>
          </a:p>
        </p:txBody>
      </p:sp>
    </p:spTree>
    <p:extLst>
      <p:ext uri="{BB962C8B-B14F-4D97-AF65-F5344CB8AC3E}">
        <p14:creationId xmlns:p14="http://schemas.microsoft.com/office/powerpoint/2010/main" val="3613163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8</a:t>
            </a:fld>
            <a:endParaRPr lang="en-US" dirty="0"/>
          </a:p>
        </p:txBody>
      </p:sp>
    </p:spTree>
    <p:extLst>
      <p:ext uri="{BB962C8B-B14F-4D97-AF65-F5344CB8AC3E}">
        <p14:creationId xmlns:p14="http://schemas.microsoft.com/office/powerpoint/2010/main" val="4118778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9</a:t>
            </a:fld>
            <a:endParaRPr lang="en-US" dirty="0"/>
          </a:p>
        </p:txBody>
      </p:sp>
    </p:spTree>
    <p:extLst>
      <p:ext uri="{BB962C8B-B14F-4D97-AF65-F5344CB8AC3E}">
        <p14:creationId xmlns:p14="http://schemas.microsoft.com/office/powerpoint/2010/main" val="1073762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map" descr="Map of North America"/>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dirty="0"/>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11/15/2017</a:t>
            </a:fld>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11/15/2017</a:t>
            </a:fld>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11/15/2017</a:t>
            </a:fld>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11/15/2017</a:t>
            </a:fld>
            <a:endParaRPr dirty="0"/>
          </a:p>
        </p:txBody>
      </p:sp>
      <p:sp>
        <p:nvSpPr>
          <p:cNvPr id="6" name="Slide Number Placeholder 5"/>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11/15/2017</a:t>
            </a:fld>
            <a:endParaRPr dirty="0"/>
          </a:p>
        </p:txBody>
      </p:sp>
      <p:sp>
        <p:nvSpPr>
          <p:cNvPr id="7" name="Slide Number Placeholder 6"/>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EDF33987-6305-4E2A-BF18-EF013ECE927B}" type="datetimeFigureOut">
              <a:rPr lang="en-US"/>
              <a:t>11/15/2017</a:t>
            </a:fld>
            <a:endParaRPr dirty="0"/>
          </a:p>
        </p:txBody>
      </p:sp>
      <p:sp>
        <p:nvSpPr>
          <p:cNvPr id="9" name="Slide Number Placeholder 8"/>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DF33987-6305-4E2A-BF18-EF013ECE927B}" type="datetimeFigureOut">
              <a:rPr lang="en-US"/>
              <a:t>11/15/2017</a:t>
            </a:fld>
            <a:endParaRPr dirty="0"/>
          </a:p>
        </p:txBody>
      </p:sp>
      <p:sp>
        <p:nvSpPr>
          <p:cNvPr id="5" name="Slide Number Placeholder 4"/>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a:t>11/15/2017</a:t>
            </a:fld>
            <a:endParaRPr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dirty="0"/>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11/15/2017</a:t>
            </a:fld>
            <a:endParaRPr dirty="0"/>
          </a:p>
        </p:txBody>
      </p:sp>
      <p:sp>
        <p:nvSpPr>
          <p:cNvPr id="7" name="Slide Number Placeholder 6"/>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dirty="0"/>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11/15/2017</a:t>
            </a:fld>
            <a:endParaRPr dirty="0"/>
          </a:p>
        </p:txBody>
      </p:sp>
      <p:sp>
        <p:nvSpPr>
          <p:cNvPr id="7" name="Slide Number Placeholder 6"/>
          <p:cNvSpPr>
            <a:spLocks noGrp="1"/>
          </p:cNvSpPr>
          <p:nvPr>
            <p:ph type="sldNum" sz="quarter" idx="12"/>
          </p:nvPr>
        </p:nvSpPr>
        <p:spPr/>
        <p:txBody>
          <a:bodyPr/>
          <a:lstStyle/>
          <a:p>
            <a:fld id="{F36C87F6-986D-49E6-AF40-1B3A1EE8064D}" type="slidenum">
              <a:rPr/>
              <a:t>‹#›</a:t>
            </a:fld>
            <a:endParaRPr dirty="0"/>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11/15/2017</a:t>
            </a:fld>
            <a:endParaRPr lang="en-US" dirty="0"/>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dirty="0"/>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BUSINESS FUNDAMENTALS</a:t>
            </a:r>
          </a:p>
        </p:txBody>
      </p:sp>
      <p:sp>
        <p:nvSpPr>
          <p:cNvPr id="3" name="Subtitle 2"/>
          <p:cNvSpPr>
            <a:spLocks noGrp="1"/>
          </p:cNvSpPr>
          <p:nvPr>
            <p:ph type="subTitle" idx="1"/>
          </p:nvPr>
        </p:nvSpPr>
        <p:spPr/>
        <p:txBody>
          <a:bodyPr/>
          <a:lstStyle/>
          <a:p>
            <a:r>
              <a:rPr lang="en-US" dirty="0"/>
              <a:t>Immigration Pathways for Foreign Students</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2E96C8-0794-432C-8ABC-D0D28A0905FD}"/>
              </a:ext>
            </a:extLst>
          </p:cNvPr>
          <p:cNvSpPr>
            <a:spLocks noGrp="1"/>
          </p:cNvSpPr>
          <p:nvPr>
            <p:ph type="title"/>
          </p:nvPr>
        </p:nvSpPr>
        <p:spPr/>
        <p:txBody>
          <a:bodyPr/>
          <a:lstStyle/>
          <a:p>
            <a:r>
              <a:rPr lang="en-US" dirty="0"/>
              <a:t>CPT, OPT, </a:t>
            </a:r>
            <a:r>
              <a:rPr lang="en-US" cap="none" dirty="0"/>
              <a:t>and</a:t>
            </a:r>
            <a:r>
              <a:rPr lang="en-US" dirty="0"/>
              <a:t> stem opt</a:t>
            </a:r>
          </a:p>
        </p:txBody>
      </p:sp>
      <p:sp>
        <p:nvSpPr>
          <p:cNvPr id="3" name="Content Placeholder 2">
            <a:extLst>
              <a:ext uri="{FF2B5EF4-FFF2-40B4-BE49-F238E27FC236}">
                <a16:creationId xmlns:a16="http://schemas.microsoft.com/office/drawing/2014/main" xmlns="" id="{9183B42D-E215-4826-896E-C48C3A6C1CAC}"/>
              </a:ext>
            </a:extLst>
          </p:cNvPr>
          <p:cNvSpPr>
            <a:spLocks noGrp="1"/>
          </p:cNvSpPr>
          <p:nvPr>
            <p:ph idx="1"/>
          </p:nvPr>
        </p:nvSpPr>
        <p:spPr>
          <a:xfrm>
            <a:off x="1217614" y="1828800"/>
            <a:ext cx="9753600" cy="4495800"/>
          </a:xfrm>
        </p:spPr>
        <p:txBody>
          <a:bodyPr>
            <a:normAutofit/>
          </a:bodyPr>
          <a:lstStyle/>
          <a:p>
            <a:pPr marL="45720" indent="0" algn="just">
              <a:buNone/>
            </a:pPr>
            <a:r>
              <a:rPr lang="en-US" dirty="0"/>
              <a:t>Application: Form I-765 </a:t>
            </a:r>
          </a:p>
          <a:p>
            <a:pPr algn="just"/>
            <a:r>
              <a:rPr lang="en-US" dirty="0"/>
              <a:t>Category (c)(3)(A) for pre-completion OPT</a:t>
            </a:r>
          </a:p>
          <a:p>
            <a:pPr algn="just"/>
            <a:r>
              <a:rPr lang="en-US" dirty="0"/>
              <a:t>Category (c)(3)(B) for post completion OPT </a:t>
            </a:r>
          </a:p>
          <a:p>
            <a:pPr algn="just"/>
            <a:r>
              <a:rPr lang="en-US" dirty="0"/>
              <a:t>Category (c)(3)(C) for the 24-month STEM student extension</a:t>
            </a:r>
          </a:p>
          <a:p>
            <a:pPr marL="45720" indent="0" algn="just">
              <a:buNone/>
            </a:pPr>
            <a:r>
              <a:rPr lang="en-US" dirty="0"/>
              <a:t>Must be accompanied by: </a:t>
            </a:r>
          </a:p>
          <a:p>
            <a:pPr algn="just"/>
            <a:r>
              <a:rPr lang="en-US" dirty="0"/>
              <a:t>$495 filing fee Copy of Form I-94 </a:t>
            </a:r>
          </a:p>
          <a:p>
            <a:pPr algn="just"/>
            <a:r>
              <a:rPr lang="en-US" dirty="0"/>
              <a:t>Two passport photos </a:t>
            </a:r>
          </a:p>
          <a:p>
            <a:pPr algn="just"/>
            <a:r>
              <a:rPr lang="en-US" dirty="0"/>
              <a:t>Copy of prior EAD, front and back (if applicable) </a:t>
            </a:r>
          </a:p>
          <a:p>
            <a:pPr marL="45720" indent="0">
              <a:buNone/>
            </a:pPr>
            <a:endParaRPr lang="en-US" dirty="0"/>
          </a:p>
        </p:txBody>
      </p:sp>
    </p:spTree>
    <p:extLst>
      <p:ext uri="{BB962C8B-B14F-4D97-AF65-F5344CB8AC3E}">
        <p14:creationId xmlns:p14="http://schemas.microsoft.com/office/powerpoint/2010/main" val="3392644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8F40B2-680F-4C5A-9872-6C26CBDDAF36}"/>
              </a:ext>
            </a:extLst>
          </p:cNvPr>
          <p:cNvSpPr>
            <a:spLocks noGrp="1"/>
          </p:cNvSpPr>
          <p:nvPr>
            <p:ph type="title"/>
          </p:nvPr>
        </p:nvSpPr>
        <p:spPr/>
        <p:txBody>
          <a:bodyPr/>
          <a:lstStyle/>
          <a:p>
            <a:r>
              <a:rPr lang="en-US" dirty="0"/>
              <a:t>CPT, OPT, </a:t>
            </a:r>
            <a:r>
              <a:rPr lang="en-US" cap="none" dirty="0"/>
              <a:t>and</a:t>
            </a:r>
            <a:r>
              <a:rPr lang="en-US" dirty="0"/>
              <a:t> stem opt</a:t>
            </a:r>
          </a:p>
        </p:txBody>
      </p:sp>
      <p:sp>
        <p:nvSpPr>
          <p:cNvPr id="3" name="Content Placeholder 2">
            <a:extLst>
              <a:ext uri="{FF2B5EF4-FFF2-40B4-BE49-F238E27FC236}">
                <a16:creationId xmlns:a16="http://schemas.microsoft.com/office/drawing/2014/main" xmlns="" id="{4927C57A-80DB-4701-8430-4ED630CAE933}"/>
              </a:ext>
            </a:extLst>
          </p:cNvPr>
          <p:cNvSpPr>
            <a:spLocks noGrp="1"/>
          </p:cNvSpPr>
          <p:nvPr>
            <p:ph idx="1"/>
          </p:nvPr>
        </p:nvSpPr>
        <p:spPr>
          <a:xfrm>
            <a:off x="1217614" y="1828800"/>
            <a:ext cx="9753600" cy="4648200"/>
          </a:xfrm>
        </p:spPr>
        <p:txBody>
          <a:bodyPr>
            <a:normAutofit/>
          </a:bodyPr>
          <a:lstStyle/>
          <a:p>
            <a:pPr marL="45720" indent="0" algn="just">
              <a:buNone/>
            </a:pPr>
            <a:r>
              <a:rPr lang="en-US" dirty="0"/>
              <a:t>For STEM extensions:</a:t>
            </a:r>
          </a:p>
          <a:p>
            <a:pPr algn="just"/>
            <a:r>
              <a:rPr lang="en-US" dirty="0"/>
              <a:t>Copy of degree </a:t>
            </a:r>
          </a:p>
          <a:p>
            <a:pPr algn="just"/>
            <a:r>
              <a:rPr lang="en-US" dirty="0"/>
              <a:t>Proof that employer sponsor is enrolled in the E-verify program</a:t>
            </a:r>
          </a:p>
          <a:p>
            <a:pPr marL="45720" indent="0" algn="just">
              <a:buNone/>
            </a:pPr>
            <a:r>
              <a:rPr lang="en-US" dirty="0"/>
              <a:t>Filing:</a:t>
            </a:r>
          </a:p>
          <a:p>
            <a:pPr algn="just"/>
            <a:r>
              <a:rPr lang="en-US" dirty="0"/>
              <a:t>Applications are filed at USCIS's Phoenix or Dallas Lockbox based on home address</a:t>
            </a:r>
          </a:p>
          <a:p>
            <a:pPr marL="45720" indent="0" algn="just">
              <a:buNone/>
            </a:pPr>
            <a:endParaRPr lang="en-US" sz="1050" dirty="0"/>
          </a:p>
        </p:txBody>
      </p:sp>
    </p:spTree>
    <p:extLst>
      <p:ext uri="{BB962C8B-B14F-4D97-AF65-F5344CB8AC3E}">
        <p14:creationId xmlns:p14="http://schemas.microsoft.com/office/powerpoint/2010/main" val="715332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7213A2-DF07-4315-A099-489257BBD105}"/>
              </a:ext>
            </a:extLst>
          </p:cNvPr>
          <p:cNvSpPr>
            <a:spLocks noGrp="1"/>
          </p:cNvSpPr>
          <p:nvPr>
            <p:ph type="title"/>
          </p:nvPr>
        </p:nvSpPr>
        <p:spPr/>
        <p:txBody>
          <a:bodyPr/>
          <a:lstStyle/>
          <a:p>
            <a:r>
              <a:rPr lang="en-US" cap="none" dirty="0"/>
              <a:t>To E-Verify or Not E-verify </a:t>
            </a:r>
          </a:p>
        </p:txBody>
      </p:sp>
      <p:sp>
        <p:nvSpPr>
          <p:cNvPr id="3" name="Content Placeholder 2">
            <a:extLst>
              <a:ext uri="{FF2B5EF4-FFF2-40B4-BE49-F238E27FC236}">
                <a16:creationId xmlns:a16="http://schemas.microsoft.com/office/drawing/2014/main" xmlns="" id="{99F8992A-862D-4F4D-91F6-E7690E160342}"/>
              </a:ext>
            </a:extLst>
          </p:cNvPr>
          <p:cNvSpPr>
            <a:spLocks noGrp="1"/>
          </p:cNvSpPr>
          <p:nvPr>
            <p:ph idx="1"/>
          </p:nvPr>
        </p:nvSpPr>
        <p:spPr/>
        <p:txBody>
          <a:bodyPr>
            <a:normAutofit fontScale="85000" lnSpcReduction="20000"/>
          </a:bodyPr>
          <a:lstStyle/>
          <a:p>
            <a:r>
              <a:rPr lang="en-US" dirty="0"/>
              <a:t>Employers need to consider all of the pros and cons before signing up for E-Verify</a:t>
            </a:r>
          </a:p>
          <a:p>
            <a:pPr marL="45720" indent="0">
              <a:buNone/>
            </a:pPr>
            <a:r>
              <a:rPr lang="en-US" dirty="0"/>
              <a:t>The Qualifying Employer: </a:t>
            </a:r>
          </a:p>
          <a:p>
            <a:r>
              <a:rPr lang="en-US" dirty="0"/>
              <a:t>Must be enrolled in E-Verify and have an Internal Revenue Service (IRS) Employer Identification Number (EIN)</a:t>
            </a:r>
          </a:p>
          <a:p>
            <a:r>
              <a:rPr lang="en-US" dirty="0"/>
              <a:t>Must have sufficient resources and professional staff available to provide the training specified in Form I-983</a:t>
            </a:r>
          </a:p>
          <a:p>
            <a:pPr marL="45720" indent="0">
              <a:buNone/>
            </a:pPr>
            <a:r>
              <a:rPr lang="en-US" dirty="0"/>
              <a:t>By signing the Form I-983 Training Plan:</a:t>
            </a:r>
          </a:p>
          <a:p>
            <a:r>
              <a:rPr lang="en-US" dirty="0"/>
              <a:t>Employer agrees to wage and working conditions requirements supervision and evaluation (including periodic “validation reports” to the DSO) requirements, and reporting obligations set forth on the form and in the regulations</a:t>
            </a:r>
          </a:p>
          <a:p>
            <a:r>
              <a:rPr lang="en-US" dirty="0"/>
              <a:t>Also agrees to site visits by DHS!!</a:t>
            </a:r>
          </a:p>
        </p:txBody>
      </p:sp>
    </p:spTree>
    <p:extLst>
      <p:ext uri="{BB962C8B-B14F-4D97-AF65-F5344CB8AC3E}">
        <p14:creationId xmlns:p14="http://schemas.microsoft.com/office/powerpoint/2010/main" val="245471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7213A2-DF07-4315-A099-489257BBD105}"/>
              </a:ext>
            </a:extLst>
          </p:cNvPr>
          <p:cNvSpPr>
            <a:spLocks noGrp="1"/>
          </p:cNvSpPr>
          <p:nvPr>
            <p:ph type="title"/>
          </p:nvPr>
        </p:nvSpPr>
        <p:spPr/>
        <p:txBody>
          <a:bodyPr/>
          <a:lstStyle/>
          <a:p>
            <a:r>
              <a:rPr lang="en-US" cap="none" dirty="0"/>
              <a:t>To E-Verify or Not E-verify </a:t>
            </a:r>
          </a:p>
        </p:txBody>
      </p:sp>
      <p:sp>
        <p:nvSpPr>
          <p:cNvPr id="3" name="Content Placeholder 2">
            <a:extLst>
              <a:ext uri="{FF2B5EF4-FFF2-40B4-BE49-F238E27FC236}">
                <a16:creationId xmlns:a16="http://schemas.microsoft.com/office/drawing/2014/main" xmlns="" id="{99F8992A-862D-4F4D-91F6-E7690E160342}"/>
              </a:ext>
            </a:extLst>
          </p:cNvPr>
          <p:cNvSpPr>
            <a:spLocks noGrp="1"/>
          </p:cNvSpPr>
          <p:nvPr>
            <p:ph idx="1"/>
          </p:nvPr>
        </p:nvSpPr>
        <p:spPr/>
        <p:txBody>
          <a:bodyPr>
            <a:normAutofit/>
          </a:bodyPr>
          <a:lstStyle/>
          <a:p>
            <a:pPr marL="45720" indent="0" algn="just">
              <a:buNone/>
            </a:pPr>
            <a:r>
              <a:rPr lang="en-US" dirty="0"/>
              <a:t>The Required Training Plan (Form I-983)</a:t>
            </a:r>
          </a:p>
          <a:p>
            <a:pPr algn="just"/>
            <a:r>
              <a:rPr lang="en-US" dirty="0"/>
              <a:t>Must be completed and signed by the student and employer and submitted to “a Designated School Official at the institution of the student’s most recent enrollment” </a:t>
            </a:r>
          </a:p>
          <a:p>
            <a:pPr lvl="1" algn="just"/>
            <a:r>
              <a:rPr lang="en-US" dirty="0"/>
              <a:t>The institution that manages the student’s post-completion OPT SEVIS record and will manage the student’s STEM OPT extension record</a:t>
            </a:r>
          </a:p>
          <a:p>
            <a:pPr algn="just"/>
            <a:r>
              <a:rPr lang="en-US" dirty="0"/>
              <a:t>DSO’s role is to determine that the training plan is “complete, signed, and addresses all of the program requirements” </a:t>
            </a:r>
          </a:p>
          <a:p>
            <a:pPr algn="just"/>
            <a:r>
              <a:rPr lang="en-US" dirty="0"/>
              <a:t>Plan need not be submitted to USCIS with Form I-765, </a:t>
            </a:r>
            <a:r>
              <a:rPr lang="en-US" b="1" i="1" dirty="0"/>
              <a:t>but USCIS may request a copy</a:t>
            </a:r>
          </a:p>
        </p:txBody>
      </p:sp>
    </p:spTree>
    <p:extLst>
      <p:ext uri="{BB962C8B-B14F-4D97-AF65-F5344CB8AC3E}">
        <p14:creationId xmlns:p14="http://schemas.microsoft.com/office/powerpoint/2010/main" val="486244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BA2D3C-AB60-4D25-A694-F65BF8133944}"/>
              </a:ext>
            </a:extLst>
          </p:cNvPr>
          <p:cNvSpPr>
            <a:spLocks noGrp="1"/>
          </p:cNvSpPr>
          <p:nvPr>
            <p:ph type="title"/>
          </p:nvPr>
        </p:nvSpPr>
        <p:spPr/>
        <p:txBody>
          <a:bodyPr/>
          <a:lstStyle/>
          <a:p>
            <a:r>
              <a:rPr lang="en-US" cap="none" dirty="0"/>
              <a:t>To E-Verify or Not E-verify </a:t>
            </a:r>
            <a:endParaRPr lang="en-US" dirty="0"/>
          </a:p>
        </p:txBody>
      </p:sp>
      <p:sp>
        <p:nvSpPr>
          <p:cNvPr id="3" name="Content Placeholder 2">
            <a:extLst>
              <a:ext uri="{FF2B5EF4-FFF2-40B4-BE49-F238E27FC236}">
                <a16:creationId xmlns:a16="http://schemas.microsoft.com/office/drawing/2014/main" xmlns="" id="{F3F8F576-AF6D-40B8-9242-FC999B97A8A3}"/>
              </a:ext>
            </a:extLst>
          </p:cNvPr>
          <p:cNvSpPr>
            <a:spLocks noGrp="1"/>
          </p:cNvSpPr>
          <p:nvPr>
            <p:ph idx="1"/>
          </p:nvPr>
        </p:nvSpPr>
        <p:spPr/>
        <p:txBody>
          <a:bodyPr>
            <a:normAutofit fontScale="92500" lnSpcReduction="10000"/>
          </a:bodyPr>
          <a:lstStyle/>
          <a:p>
            <a:pPr marL="45720" indent="0">
              <a:buNone/>
            </a:pPr>
            <a:r>
              <a:rPr lang="en-US" dirty="0"/>
              <a:t>Employers should pay particular attention to Section 4, “employer certification” </a:t>
            </a:r>
          </a:p>
          <a:p>
            <a:pPr lvl="1"/>
            <a:r>
              <a:rPr lang="en-US" dirty="0"/>
              <a:t>Employer will have to attest it will notify DSO of changes to the training plan</a:t>
            </a:r>
          </a:p>
          <a:p>
            <a:pPr lvl="2"/>
            <a:r>
              <a:rPr lang="en-US" dirty="0"/>
              <a:t>Including a reduction in the student’s compensation or hours to be worked </a:t>
            </a:r>
          </a:p>
          <a:p>
            <a:pPr lvl="1"/>
            <a:r>
              <a:rPr lang="en-US" dirty="0"/>
              <a:t>And notify DSO within five days of student’s termination or departure</a:t>
            </a:r>
          </a:p>
          <a:p>
            <a:r>
              <a:rPr lang="en-US" dirty="0"/>
              <a:t>Employer also attests training opportunity is directly related to the qualifying degree</a:t>
            </a:r>
          </a:p>
          <a:p>
            <a:pPr lvl="1"/>
            <a:r>
              <a:rPr lang="en-US" dirty="0"/>
              <a:t>Student will receive on-site supervision by experienced and knowledgeable staff, and the employer will implement the training plan and has sufficient resources and professional staff to do so</a:t>
            </a:r>
          </a:p>
          <a:p>
            <a:r>
              <a:rPr lang="en-US" dirty="0"/>
              <a:t>Also must pay special attention to Section 4d</a:t>
            </a:r>
          </a:p>
          <a:p>
            <a:pPr lvl="1"/>
            <a:r>
              <a:rPr lang="en-US" dirty="0"/>
              <a:t>Attestations that the student is not displacing a U.S. worker and the student’s hours, duties, and compensation are commensurate to those of the employer’s similarly situated U.S. workers</a:t>
            </a:r>
          </a:p>
          <a:p>
            <a:endParaRPr lang="en-US" dirty="0"/>
          </a:p>
        </p:txBody>
      </p:sp>
    </p:spTree>
    <p:extLst>
      <p:ext uri="{BB962C8B-B14F-4D97-AF65-F5344CB8AC3E}">
        <p14:creationId xmlns:p14="http://schemas.microsoft.com/office/powerpoint/2010/main" val="1707210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E1E3A4-64F5-424D-8155-26A7D5DF1D53}"/>
              </a:ext>
            </a:extLst>
          </p:cNvPr>
          <p:cNvSpPr>
            <a:spLocks noGrp="1"/>
          </p:cNvSpPr>
          <p:nvPr>
            <p:ph type="title"/>
          </p:nvPr>
        </p:nvSpPr>
        <p:spPr/>
        <p:txBody>
          <a:bodyPr/>
          <a:lstStyle/>
          <a:p>
            <a:r>
              <a:rPr lang="en-US" cap="none" dirty="0"/>
              <a:t>Possibilities of Rescinding OPT?</a:t>
            </a:r>
          </a:p>
        </p:txBody>
      </p:sp>
      <p:sp>
        <p:nvSpPr>
          <p:cNvPr id="3" name="Content Placeholder 2">
            <a:extLst>
              <a:ext uri="{FF2B5EF4-FFF2-40B4-BE49-F238E27FC236}">
                <a16:creationId xmlns:a16="http://schemas.microsoft.com/office/drawing/2014/main" xmlns="" id="{67836A74-FBAF-453B-873E-CAA7015E3CB9}"/>
              </a:ext>
            </a:extLst>
          </p:cNvPr>
          <p:cNvSpPr>
            <a:spLocks noGrp="1"/>
          </p:cNvSpPr>
          <p:nvPr>
            <p:ph idx="1"/>
          </p:nvPr>
        </p:nvSpPr>
        <p:spPr>
          <a:xfrm>
            <a:off x="1217614" y="1828800"/>
            <a:ext cx="9753600" cy="4648200"/>
          </a:xfrm>
        </p:spPr>
        <p:txBody>
          <a:bodyPr>
            <a:normAutofit fontScale="85000" lnSpcReduction="20000"/>
          </a:bodyPr>
          <a:lstStyle/>
          <a:p>
            <a:pPr algn="just"/>
            <a:r>
              <a:rPr lang="en-US" dirty="0"/>
              <a:t>Although legal and economic justifications would be weak or even unlawful, Trump administration may soon attempt to eliminate via regulation STEM OPT </a:t>
            </a:r>
          </a:p>
          <a:p>
            <a:pPr lvl="1" algn="just"/>
            <a:r>
              <a:rPr lang="en-US" dirty="0"/>
              <a:t>Primary way U.S. allows F-1 international students in STEM fields to work after graduation</a:t>
            </a:r>
          </a:p>
          <a:p>
            <a:pPr algn="just"/>
            <a:r>
              <a:rPr lang="en-US" dirty="0"/>
              <a:t>Sources indicate Trump administration is poised to end STEM OPT, which allows international students in STEM fields to work 3 years after graduation</a:t>
            </a:r>
          </a:p>
          <a:p>
            <a:pPr lvl="1" algn="just"/>
            <a:r>
              <a:rPr lang="en-US" dirty="0"/>
              <a:t>An additional 2 years beyond the 12 months of work authorization allowed under OPT for foreign students</a:t>
            </a:r>
          </a:p>
          <a:p>
            <a:pPr algn="just"/>
            <a:r>
              <a:rPr lang="en-US" dirty="0"/>
              <a:t>The additional 2 years for STEM students have proven vital </a:t>
            </a:r>
          </a:p>
          <a:p>
            <a:pPr lvl="1" algn="just"/>
            <a:r>
              <a:rPr lang="en-US" dirty="0"/>
              <a:t>They provide international students potentially 3 chances to obtain H-1B status</a:t>
            </a:r>
          </a:p>
          <a:p>
            <a:pPr lvl="1" algn="just"/>
            <a:r>
              <a:rPr lang="en-US" dirty="0"/>
              <a:t>H-1B visas are generally the only practical way a foreign national can work long term in the U.S.</a:t>
            </a:r>
          </a:p>
          <a:p>
            <a:pPr algn="just"/>
            <a:r>
              <a:rPr lang="en-US" dirty="0"/>
              <a:t>Legal case for maintaining STEM OPT is strong</a:t>
            </a:r>
          </a:p>
          <a:p>
            <a:pPr lvl="1" algn="just"/>
            <a:r>
              <a:rPr lang="en-US" dirty="0"/>
              <a:t> "A federal court has already held DHS had the statutory authority to publish a rule extending OPT to students in STEM fields.” </a:t>
            </a:r>
          </a:p>
          <a:p>
            <a:pPr lvl="2" algn="just"/>
            <a:r>
              <a:rPr lang="en-US" dirty="0"/>
              <a:t>Stephen Yale-Loehr, professor of immigration law practice at Cornell Law School</a:t>
            </a:r>
          </a:p>
          <a:p>
            <a:endParaRPr lang="en-US" dirty="0"/>
          </a:p>
        </p:txBody>
      </p:sp>
    </p:spTree>
    <p:extLst>
      <p:ext uri="{BB962C8B-B14F-4D97-AF65-F5344CB8AC3E}">
        <p14:creationId xmlns:p14="http://schemas.microsoft.com/office/powerpoint/2010/main" val="1044541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3F8E98-A2BA-4F31-92A2-D72F216D0762}"/>
              </a:ext>
            </a:extLst>
          </p:cNvPr>
          <p:cNvSpPr>
            <a:spLocks noGrp="1"/>
          </p:cNvSpPr>
          <p:nvPr>
            <p:ph type="title"/>
          </p:nvPr>
        </p:nvSpPr>
        <p:spPr/>
        <p:txBody>
          <a:bodyPr>
            <a:normAutofit/>
          </a:bodyPr>
          <a:lstStyle/>
          <a:p>
            <a:r>
              <a:rPr lang="en-US" cap="none" dirty="0"/>
              <a:t>The H-1B Cap Gap</a:t>
            </a:r>
          </a:p>
        </p:txBody>
      </p:sp>
      <p:sp>
        <p:nvSpPr>
          <p:cNvPr id="3" name="Content Placeholder 2">
            <a:extLst>
              <a:ext uri="{FF2B5EF4-FFF2-40B4-BE49-F238E27FC236}">
                <a16:creationId xmlns:a16="http://schemas.microsoft.com/office/drawing/2014/main" xmlns="" id="{3B0855E6-0786-4B7C-AC99-7A81C0058EB4}"/>
              </a:ext>
            </a:extLst>
          </p:cNvPr>
          <p:cNvSpPr>
            <a:spLocks noGrp="1"/>
          </p:cNvSpPr>
          <p:nvPr>
            <p:ph idx="1"/>
          </p:nvPr>
        </p:nvSpPr>
        <p:spPr/>
        <p:txBody>
          <a:bodyPr>
            <a:normAutofit fontScale="92500"/>
          </a:bodyPr>
          <a:lstStyle/>
          <a:p>
            <a:pPr algn="just"/>
            <a:r>
              <a:rPr lang="en-US" dirty="0"/>
              <a:t>Any F-1 student with a timely filed H-1B petition and request for change of status will be allowed to extend the duration of F-1 status and any current employment authorization until the first day of the new fiscal year.</a:t>
            </a:r>
          </a:p>
          <a:p>
            <a:pPr algn="just"/>
            <a:r>
              <a:rPr lang="en-US" dirty="0"/>
              <a:t>Basically, this means that if the student is within their 60 day grace period, or if they are currently on OPT and the work authorization is still valid on the day that they apply for an H-1B change of status, they can remain in the U.S. and continue to work. </a:t>
            </a:r>
          </a:p>
          <a:p>
            <a:pPr algn="just"/>
            <a:r>
              <a:rPr lang="en-US" dirty="0"/>
              <a:t>If their OPT work authorization expires before they apply for a change of status, but they are still in F-1 status, they are still eligible to remain in the U.S. but they no longer have work authorization. </a:t>
            </a:r>
          </a:p>
          <a:p>
            <a:endParaRPr lang="en-US" dirty="0"/>
          </a:p>
          <a:p>
            <a:pPr marL="45720" indent="0">
              <a:buNone/>
            </a:pPr>
            <a:endParaRPr lang="en-US" dirty="0"/>
          </a:p>
          <a:p>
            <a:endParaRPr lang="en-US" dirty="0"/>
          </a:p>
        </p:txBody>
      </p:sp>
    </p:spTree>
    <p:extLst>
      <p:ext uri="{BB962C8B-B14F-4D97-AF65-F5344CB8AC3E}">
        <p14:creationId xmlns:p14="http://schemas.microsoft.com/office/powerpoint/2010/main" val="4064694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3F8E98-A2BA-4F31-92A2-D72F216D0762}"/>
              </a:ext>
            </a:extLst>
          </p:cNvPr>
          <p:cNvSpPr>
            <a:spLocks noGrp="1"/>
          </p:cNvSpPr>
          <p:nvPr>
            <p:ph type="title"/>
          </p:nvPr>
        </p:nvSpPr>
        <p:spPr/>
        <p:txBody>
          <a:bodyPr>
            <a:normAutofit fontScale="90000"/>
          </a:bodyPr>
          <a:lstStyle/>
          <a:p>
            <a:r>
              <a:rPr lang="en-US" cap="none" dirty="0"/>
              <a:t>Strategies for Maintaining Work Authorization while Rolling the H Cap Dice</a:t>
            </a:r>
          </a:p>
        </p:txBody>
      </p:sp>
      <p:sp>
        <p:nvSpPr>
          <p:cNvPr id="3" name="Content Placeholder 2">
            <a:extLst>
              <a:ext uri="{FF2B5EF4-FFF2-40B4-BE49-F238E27FC236}">
                <a16:creationId xmlns:a16="http://schemas.microsoft.com/office/drawing/2014/main" xmlns="" id="{3B0855E6-0786-4B7C-AC99-7A81C0058EB4}"/>
              </a:ext>
            </a:extLst>
          </p:cNvPr>
          <p:cNvSpPr>
            <a:spLocks noGrp="1"/>
          </p:cNvSpPr>
          <p:nvPr>
            <p:ph idx="1"/>
          </p:nvPr>
        </p:nvSpPr>
        <p:spPr/>
        <p:txBody>
          <a:bodyPr>
            <a:normAutofit lnSpcReduction="10000"/>
          </a:bodyPr>
          <a:lstStyle/>
          <a:p>
            <a:pPr algn="just"/>
            <a:r>
              <a:rPr lang="en-US" dirty="0"/>
              <a:t>As noted above, for the time being at least, certain OPT students may have up to three chances to apply for an H-1B visa</a:t>
            </a:r>
          </a:p>
          <a:p>
            <a:pPr lvl="1" algn="just"/>
            <a:r>
              <a:rPr lang="en-US" dirty="0"/>
              <a:t>However, not everyone qualifies for a STEM OPT 24-month extension </a:t>
            </a:r>
          </a:p>
          <a:p>
            <a:pPr algn="just"/>
            <a:r>
              <a:rPr lang="en-US" dirty="0"/>
              <a:t>Currently, there are several treaty specific visas available to the citizens of multiple countries</a:t>
            </a:r>
          </a:p>
          <a:p>
            <a:pPr algn="just"/>
            <a:r>
              <a:rPr lang="en-US" dirty="0"/>
              <a:t>For instance, citizens of Mexico and Canada may work in the U.S. with a TN visa</a:t>
            </a:r>
          </a:p>
          <a:p>
            <a:pPr lvl="1" algn="just"/>
            <a:r>
              <a:rPr lang="en-US" dirty="0"/>
              <a:t>NAFTA treaty defines which professions may apply for this visa</a:t>
            </a:r>
          </a:p>
          <a:p>
            <a:pPr algn="just"/>
            <a:r>
              <a:rPr lang="en-US" dirty="0"/>
              <a:t>Citizens of Singapore and Chile have access to an H-1B1 visa </a:t>
            </a:r>
          </a:p>
          <a:p>
            <a:pPr algn="just"/>
            <a:r>
              <a:rPr lang="en-US" dirty="0"/>
              <a:t>Citizens of Australia may also apply for E-3 visa </a:t>
            </a:r>
          </a:p>
          <a:p>
            <a:endParaRPr lang="en-US" dirty="0"/>
          </a:p>
          <a:p>
            <a:pPr marL="45720" indent="0">
              <a:buNone/>
            </a:pPr>
            <a:endParaRPr lang="en-US" dirty="0"/>
          </a:p>
          <a:p>
            <a:endParaRPr lang="en-US" dirty="0"/>
          </a:p>
        </p:txBody>
      </p:sp>
    </p:spTree>
    <p:extLst>
      <p:ext uri="{BB962C8B-B14F-4D97-AF65-F5344CB8AC3E}">
        <p14:creationId xmlns:p14="http://schemas.microsoft.com/office/powerpoint/2010/main" val="314178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trends in the H1b world 	</a:t>
            </a:r>
          </a:p>
        </p:txBody>
      </p:sp>
      <p:sp>
        <p:nvSpPr>
          <p:cNvPr id="3" name="Content Placeholder 2"/>
          <p:cNvSpPr>
            <a:spLocks noGrp="1"/>
          </p:cNvSpPr>
          <p:nvPr>
            <p:ph idx="1"/>
          </p:nvPr>
        </p:nvSpPr>
        <p:spPr/>
        <p:txBody>
          <a:bodyPr/>
          <a:lstStyle/>
          <a:p>
            <a:endParaRPr lang="en-US" dirty="0"/>
          </a:p>
          <a:p>
            <a:endParaRPr lang="en-US" dirty="0"/>
          </a:p>
          <a:p>
            <a:pPr algn="just"/>
            <a:r>
              <a:rPr lang="en-US" dirty="0"/>
              <a:t>Changes in the H1B landscape</a:t>
            </a:r>
          </a:p>
          <a:p>
            <a:pPr algn="just"/>
            <a:r>
              <a:rPr lang="en-US" dirty="0"/>
              <a:t>The new normal - Recent decisions and what we have learned </a:t>
            </a:r>
          </a:p>
          <a:p>
            <a:pPr algn="just"/>
            <a:r>
              <a:rPr lang="en-US" dirty="0"/>
              <a:t>Bulletproofing your petition to address new trends</a:t>
            </a:r>
          </a:p>
          <a:p>
            <a:pPr algn="just"/>
            <a:r>
              <a:rPr lang="en-US" dirty="0"/>
              <a:t>Strategies for successful RFE rebuttals </a:t>
            </a:r>
          </a:p>
          <a:p>
            <a:pPr algn="just"/>
            <a:r>
              <a:rPr lang="en-US" dirty="0"/>
              <a:t>Practice considerations </a:t>
            </a:r>
          </a:p>
        </p:txBody>
      </p:sp>
    </p:spTree>
    <p:extLst>
      <p:ext uri="{BB962C8B-B14F-4D97-AF65-F5344CB8AC3E}">
        <p14:creationId xmlns:p14="http://schemas.microsoft.com/office/powerpoint/2010/main" val="119267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Breaking news . . . </a:t>
            </a:r>
          </a:p>
        </p:txBody>
      </p:sp>
      <p:sp>
        <p:nvSpPr>
          <p:cNvPr id="3" name="Content Placeholder 2"/>
          <p:cNvSpPr>
            <a:spLocks noGrp="1"/>
          </p:cNvSpPr>
          <p:nvPr>
            <p:ph idx="1"/>
          </p:nvPr>
        </p:nvSpPr>
        <p:spPr/>
        <p:txBody>
          <a:bodyPr>
            <a:normAutofit fontScale="70000" lnSpcReduction="20000"/>
          </a:bodyPr>
          <a:lstStyle/>
          <a:p>
            <a:pPr algn="just"/>
            <a:r>
              <a:rPr lang="en-US" dirty="0"/>
              <a:t>March 31, 2017 – USCIS Policy Memo: H1B Computer Related Positions Rescission</a:t>
            </a:r>
          </a:p>
          <a:p>
            <a:pPr algn="just"/>
            <a:r>
              <a:rPr lang="en-US" dirty="0"/>
              <a:t>On April 18, 2017, President Trump issued Executive Order 13788 (EO 13788) known as “Buy American and Hire American.”  The overall focus of EO 13788 is to encourage the hiring of U.S. workers and to rigorously enforce the current Immigration and Nationality Act.  Further, EO 13788 called for the Department of Homeland Security to reform the H-1B nonimmigrant program.</a:t>
            </a:r>
          </a:p>
          <a:p>
            <a:pPr algn="just"/>
            <a:r>
              <a:rPr lang="en-US" dirty="0"/>
              <a:t>(re)Introduction of legislative proposals that will clamp down on immigration, including employment based immigration </a:t>
            </a:r>
          </a:p>
          <a:p>
            <a:pPr algn="just"/>
            <a:r>
              <a:rPr lang="en-US" dirty="0"/>
              <a:t>USCIS policy changes with regard to H1B adjudications in an effort to comply with the EO’s directives. </a:t>
            </a:r>
          </a:p>
          <a:p>
            <a:pPr algn="just"/>
            <a:r>
              <a:rPr lang="en-US" dirty="0"/>
              <a:t>The RFE issuance rate on H1B petitions is WAY UP – 45% increase over the same period last year</a:t>
            </a:r>
          </a:p>
          <a:p>
            <a:pPr algn="just"/>
            <a:r>
              <a:rPr lang="en-US" dirty="0"/>
              <a:t>June 2017 Secretary of Labor Acosta announced actions to increase protections to American workers while more aggressively confronting entities committing visa program fraud and abuse</a:t>
            </a:r>
          </a:p>
          <a:p>
            <a:endParaRPr lang="en-US" dirty="0"/>
          </a:p>
          <a:p>
            <a:endParaRPr lang="en-US" dirty="0"/>
          </a:p>
        </p:txBody>
      </p:sp>
    </p:spTree>
    <p:extLst>
      <p:ext uri="{BB962C8B-B14F-4D97-AF65-F5344CB8AC3E}">
        <p14:creationId xmlns:p14="http://schemas.microsoft.com/office/powerpoint/2010/main" val="1675194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FF7F6C-2373-4346-9A28-14FAEE6DD41E}"/>
              </a:ext>
            </a:extLst>
          </p:cNvPr>
          <p:cNvSpPr>
            <a:spLocks noGrp="1"/>
          </p:cNvSpPr>
          <p:nvPr>
            <p:ph type="title"/>
          </p:nvPr>
        </p:nvSpPr>
        <p:spPr>
          <a:xfrm>
            <a:off x="1217614" y="152400"/>
            <a:ext cx="9753600" cy="1325562"/>
          </a:xfrm>
        </p:spPr>
        <p:txBody>
          <a:bodyPr/>
          <a:lstStyle/>
          <a:p>
            <a:r>
              <a:rPr lang="en-US" cap="none" dirty="0"/>
              <a:t>Presented By</a:t>
            </a:r>
          </a:p>
        </p:txBody>
      </p:sp>
      <p:sp>
        <p:nvSpPr>
          <p:cNvPr id="3" name="Content Placeholder 2">
            <a:extLst>
              <a:ext uri="{FF2B5EF4-FFF2-40B4-BE49-F238E27FC236}">
                <a16:creationId xmlns:a16="http://schemas.microsoft.com/office/drawing/2014/main" xmlns="" id="{1D5FBC39-54AA-42F5-802B-9C1FF99BF020}"/>
              </a:ext>
            </a:extLst>
          </p:cNvPr>
          <p:cNvSpPr>
            <a:spLocks noGrp="1"/>
          </p:cNvSpPr>
          <p:nvPr>
            <p:ph idx="1"/>
          </p:nvPr>
        </p:nvSpPr>
        <p:spPr>
          <a:xfrm>
            <a:off x="1522412" y="1828800"/>
            <a:ext cx="9753600" cy="4343400"/>
          </a:xfrm>
        </p:spPr>
        <p:txBody>
          <a:bodyPr/>
          <a:lstStyle/>
          <a:p>
            <a:pPr marL="45720" indent="0">
              <a:buNone/>
            </a:pPr>
            <a:r>
              <a:rPr lang="en-US" sz="3600" dirty="0"/>
              <a:t>Lisa Sotelo, Esq.</a:t>
            </a:r>
          </a:p>
          <a:p>
            <a:pPr marL="274320" lvl="1" indent="0">
              <a:buNone/>
            </a:pPr>
            <a:r>
              <a:rPr lang="en-US" sz="1400" dirty="0"/>
              <a:t>Elise Healy + Associates, PLLC</a:t>
            </a:r>
          </a:p>
          <a:p>
            <a:pPr marL="274320" lvl="1" indent="0">
              <a:buNone/>
            </a:pPr>
            <a:endParaRPr lang="en-US" sz="1200" dirty="0"/>
          </a:p>
          <a:p>
            <a:pPr marL="274320" lvl="1" indent="0">
              <a:buNone/>
            </a:pPr>
            <a:endParaRPr lang="en-US" sz="1200" dirty="0"/>
          </a:p>
          <a:p>
            <a:pPr marL="45720" indent="0">
              <a:buNone/>
            </a:pPr>
            <a:r>
              <a:rPr lang="en-US" sz="3600" dirty="0"/>
              <a:t>Susan Bond, Esq.</a:t>
            </a:r>
          </a:p>
          <a:p>
            <a:pPr marL="274320" lvl="1" indent="0">
              <a:buNone/>
            </a:pPr>
            <a:r>
              <a:rPr lang="en-US" sz="1400" dirty="0"/>
              <a:t>The Law Office of Susan Bond, PC</a:t>
            </a:r>
          </a:p>
          <a:p>
            <a:pPr marL="274320" lvl="1" indent="0">
              <a:buNone/>
            </a:pPr>
            <a:endParaRPr lang="en-US" sz="1200" dirty="0"/>
          </a:p>
          <a:p>
            <a:pPr marL="274320" lvl="1" indent="0">
              <a:buNone/>
            </a:pPr>
            <a:endParaRPr lang="en-US" sz="1200" dirty="0"/>
          </a:p>
          <a:p>
            <a:pPr marL="45720" indent="0">
              <a:buNone/>
            </a:pPr>
            <a:r>
              <a:rPr lang="en-US" sz="3600" dirty="0"/>
              <a:t>Michael Dominguez, Esq.</a:t>
            </a:r>
          </a:p>
          <a:p>
            <a:pPr marL="274320" lvl="1" indent="0">
              <a:buClr>
                <a:srgbClr val="545454"/>
              </a:buClr>
              <a:buNone/>
            </a:pPr>
            <a:r>
              <a:rPr lang="en-US" sz="1400" dirty="0">
                <a:solidFill>
                  <a:srgbClr val="545454"/>
                </a:solidFill>
              </a:rPr>
              <a:t>Gonzalez Olivieri, LLC</a:t>
            </a:r>
          </a:p>
          <a:p>
            <a:pPr marL="45720" indent="0">
              <a:buNone/>
            </a:pPr>
            <a:endParaRPr lang="en-US" sz="3600" dirty="0"/>
          </a:p>
          <a:p>
            <a:pPr marL="45720" indent="0">
              <a:buNone/>
            </a:pPr>
            <a:endParaRPr lang="en-US" sz="3600" dirty="0"/>
          </a:p>
          <a:p>
            <a:pPr marL="45720" indent="0">
              <a:buNone/>
            </a:pPr>
            <a:endParaRPr lang="en-US" sz="3600" dirty="0"/>
          </a:p>
          <a:p>
            <a:pPr marL="45720" indent="0">
              <a:buNone/>
            </a:pPr>
            <a:endParaRPr lang="en-US" dirty="0"/>
          </a:p>
        </p:txBody>
      </p:sp>
    </p:spTree>
    <p:extLst>
      <p:ext uri="{BB962C8B-B14F-4D97-AF65-F5344CB8AC3E}">
        <p14:creationId xmlns:p14="http://schemas.microsoft.com/office/powerpoint/2010/main" val="714290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Stories from the battlefield </a:t>
            </a:r>
          </a:p>
        </p:txBody>
      </p:sp>
      <p:sp>
        <p:nvSpPr>
          <p:cNvPr id="3" name="Content Placeholder 2"/>
          <p:cNvSpPr>
            <a:spLocks noGrp="1"/>
          </p:cNvSpPr>
          <p:nvPr>
            <p:ph idx="1"/>
          </p:nvPr>
        </p:nvSpPr>
        <p:spPr/>
        <p:txBody>
          <a:bodyPr>
            <a:normAutofit/>
          </a:bodyPr>
          <a:lstStyle/>
          <a:p>
            <a:r>
              <a:rPr lang="en-US" dirty="0"/>
              <a:t>The new normal: </a:t>
            </a:r>
          </a:p>
          <a:p>
            <a:pPr marL="45720" indent="0">
              <a:buNone/>
            </a:pPr>
            <a:endParaRPr lang="en-US" dirty="0"/>
          </a:p>
          <a:p>
            <a:pPr lvl="1"/>
            <a:r>
              <a:rPr lang="en-US" dirty="0"/>
              <a:t>Wage level challenges</a:t>
            </a:r>
          </a:p>
          <a:p>
            <a:pPr lvl="1"/>
            <a:r>
              <a:rPr lang="en-US" dirty="0"/>
              <a:t>Wage compliance issues </a:t>
            </a:r>
          </a:p>
          <a:p>
            <a:pPr lvl="1"/>
            <a:r>
              <a:rPr lang="en-US" dirty="0"/>
              <a:t>Departure from 2015 policy regarding deference to prior determinations </a:t>
            </a:r>
          </a:p>
          <a:p>
            <a:pPr lvl="1"/>
            <a:r>
              <a:rPr lang="en-US" dirty="0"/>
              <a:t>Specialty occupation challenges </a:t>
            </a:r>
          </a:p>
          <a:p>
            <a:pPr lvl="1"/>
            <a:r>
              <a:rPr lang="en-US" dirty="0"/>
              <a:t>45% increase in RFE issuance in H-1B petitions across the board </a:t>
            </a:r>
          </a:p>
          <a:p>
            <a:endParaRPr lang="en-US" dirty="0"/>
          </a:p>
        </p:txBody>
      </p:sp>
    </p:spTree>
    <p:extLst>
      <p:ext uri="{BB962C8B-B14F-4D97-AF65-F5344CB8AC3E}">
        <p14:creationId xmlns:p14="http://schemas.microsoft.com/office/powerpoint/2010/main" val="1677450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face of denial </a:t>
            </a:r>
          </a:p>
        </p:txBody>
      </p:sp>
      <p:sp>
        <p:nvSpPr>
          <p:cNvPr id="3" name="Content Placeholder 2"/>
          <p:cNvSpPr>
            <a:spLocks noGrp="1"/>
          </p:cNvSpPr>
          <p:nvPr>
            <p:ph idx="1"/>
          </p:nvPr>
        </p:nvSpPr>
        <p:spPr/>
        <p:txBody>
          <a:bodyPr/>
          <a:lstStyle/>
          <a:p>
            <a:r>
              <a:rPr lang="en-US" dirty="0"/>
              <a:t>A study of case samples</a:t>
            </a:r>
          </a:p>
          <a:p>
            <a:pPr lvl="1"/>
            <a:endParaRPr lang="en-US" dirty="0"/>
          </a:p>
          <a:p>
            <a:pPr lvl="1"/>
            <a:r>
              <a:rPr lang="en-US" dirty="0"/>
              <a:t>Civil Engineer</a:t>
            </a:r>
          </a:p>
          <a:p>
            <a:pPr marL="274320" lvl="1" indent="0">
              <a:buNone/>
            </a:pPr>
            <a:endParaRPr lang="en-US" dirty="0"/>
          </a:p>
          <a:p>
            <a:pPr lvl="1"/>
            <a:r>
              <a:rPr lang="en-US" dirty="0"/>
              <a:t>Sales Engineer </a:t>
            </a:r>
          </a:p>
          <a:p>
            <a:pPr marL="274320" lvl="1" indent="0">
              <a:buNone/>
            </a:pPr>
            <a:endParaRPr lang="en-US" dirty="0"/>
          </a:p>
          <a:p>
            <a:pPr lvl="1"/>
            <a:r>
              <a:rPr lang="en-US" dirty="0"/>
              <a:t>Operations Research Analyst </a:t>
            </a:r>
          </a:p>
        </p:txBody>
      </p:sp>
    </p:spTree>
    <p:extLst>
      <p:ext uri="{BB962C8B-B14F-4D97-AF65-F5344CB8AC3E}">
        <p14:creationId xmlns:p14="http://schemas.microsoft.com/office/powerpoint/2010/main" val="2063212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have we learned? </a:t>
            </a:r>
          </a:p>
        </p:txBody>
      </p:sp>
      <p:sp>
        <p:nvSpPr>
          <p:cNvPr id="3" name="Content Placeholder 2"/>
          <p:cNvSpPr>
            <a:spLocks noGrp="1"/>
          </p:cNvSpPr>
          <p:nvPr>
            <p:ph idx="1"/>
          </p:nvPr>
        </p:nvSpPr>
        <p:spPr/>
        <p:txBody>
          <a:bodyPr/>
          <a:lstStyle/>
          <a:p>
            <a:pPr algn="just"/>
            <a:r>
              <a:rPr lang="en-US" dirty="0"/>
              <a:t>Common RFE themes: </a:t>
            </a:r>
          </a:p>
          <a:p>
            <a:pPr lvl="1" algn="just"/>
            <a:r>
              <a:rPr lang="en-US" dirty="0"/>
              <a:t>The LCA does not correspond to the petition: duties are beyond a level 1 wage assignment </a:t>
            </a:r>
          </a:p>
          <a:p>
            <a:pPr lvl="1" algn="just"/>
            <a:r>
              <a:rPr lang="en-US" dirty="0"/>
              <a:t>The job offered does not appear to be a specialty occupation – entry level jobs do not always require a degree in a specific specialty </a:t>
            </a:r>
          </a:p>
          <a:p>
            <a:pPr lvl="1" algn="just"/>
            <a:r>
              <a:rPr lang="en-US" dirty="0"/>
              <a:t>The job offered does not appear to be a specialty occupation – the job permits more than one field of study</a:t>
            </a:r>
          </a:p>
          <a:p>
            <a:pPr marL="274320" lvl="1" indent="0" algn="just">
              <a:buNone/>
            </a:pPr>
            <a:endParaRPr lang="en-US" dirty="0"/>
          </a:p>
          <a:p>
            <a:pPr marL="274320" lvl="1" indent="0" algn="just">
              <a:buNone/>
            </a:pPr>
            <a:r>
              <a:rPr lang="en-US" dirty="0"/>
              <a:t>Combination RFEs: </a:t>
            </a:r>
          </a:p>
          <a:p>
            <a:pPr lvl="1" algn="just"/>
            <a:r>
              <a:rPr lang="en-US" dirty="0"/>
              <a:t>Level 1 + specialty occupation + requested validity period </a:t>
            </a:r>
          </a:p>
        </p:txBody>
      </p:sp>
    </p:spTree>
    <p:extLst>
      <p:ext uri="{BB962C8B-B14F-4D97-AF65-F5344CB8AC3E}">
        <p14:creationId xmlns:p14="http://schemas.microsoft.com/office/powerpoint/2010/main" val="1272988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in your arsenal? </a:t>
            </a:r>
          </a:p>
        </p:txBody>
      </p:sp>
      <p:sp>
        <p:nvSpPr>
          <p:cNvPr id="3" name="Content Placeholder 2"/>
          <p:cNvSpPr>
            <a:spLocks noGrp="1"/>
          </p:cNvSpPr>
          <p:nvPr>
            <p:ph idx="1"/>
          </p:nvPr>
        </p:nvSpPr>
        <p:spPr/>
        <p:txBody>
          <a:bodyPr/>
          <a:lstStyle/>
          <a:p>
            <a:pPr algn="just"/>
            <a:r>
              <a:rPr lang="en-US" dirty="0"/>
              <a:t>Organizational charts and employee rosters </a:t>
            </a:r>
          </a:p>
          <a:p>
            <a:pPr algn="just"/>
            <a:r>
              <a:rPr lang="en-US" dirty="0"/>
              <a:t>Expert letters </a:t>
            </a:r>
          </a:p>
          <a:p>
            <a:pPr algn="just"/>
            <a:r>
              <a:rPr lang="en-US" dirty="0"/>
              <a:t>Supplemental employer support letters </a:t>
            </a:r>
          </a:p>
          <a:p>
            <a:pPr algn="just"/>
            <a:r>
              <a:rPr lang="en-US" dirty="0"/>
              <a:t>Prior recruitment</a:t>
            </a:r>
          </a:p>
          <a:p>
            <a:pPr algn="just"/>
            <a:r>
              <a:rPr lang="en-US" dirty="0"/>
              <a:t>Industry job postings </a:t>
            </a:r>
          </a:p>
          <a:p>
            <a:pPr algn="just"/>
            <a:r>
              <a:rPr lang="en-US" dirty="0"/>
              <a:t>Employer profile, marketing materials, product samples, etc. </a:t>
            </a:r>
          </a:p>
          <a:p>
            <a:pPr algn="just"/>
            <a:r>
              <a:rPr lang="en-US" dirty="0"/>
              <a:t>The job description </a:t>
            </a:r>
          </a:p>
          <a:p>
            <a:pPr algn="just"/>
            <a:r>
              <a:rPr lang="en-US" dirty="0"/>
              <a:t>Transcripts and course descriptions </a:t>
            </a:r>
          </a:p>
        </p:txBody>
      </p:sp>
    </p:spTree>
    <p:extLst>
      <p:ext uri="{BB962C8B-B14F-4D97-AF65-F5344CB8AC3E}">
        <p14:creationId xmlns:p14="http://schemas.microsoft.com/office/powerpoint/2010/main" val="1950238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winning approach 	</a:t>
            </a:r>
          </a:p>
        </p:txBody>
      </p:sp>
      <p:sp>
        <p:nvSpPr>
          <p:cNvPr id="3" name="Content Placeholder 2"/>
          <p:cNvSpPr>
            <a:spLocks noGrp="1"/>
          </p:cNvSpPr>
          <p:nvPr>
            <p:ph idx="1"/>
          </p:nvPr>
        </p:nvSpPr>
        <p:spPr/>
        <p:txBody>
          <a:bodyPr/>
          <a:lstStyle/>
          <a:p>
            <a:r>
              <a:rPr lang="en-US" dirty="0"/>
              <a:t>Organize your evidence </a:t>
            </a:r>
          </a:p>
          <a:p>
            <a:r>
              <a:rPr lang="en-US" dirty="0"/>
              <a:t>Outline your brief </a:t>
            </a:r>
          </a:p>
          <a:p>
            <a:r>
              <a:rPr lang="en-US" dirty="0"/>
              <a:t>Collect your case law, regulatory and statutory support, and case examples </a:t>
            </a:r>
          </a:p>
          <a:p>
            <a:r>
              <a:rPr lang="en-US" dirty="0"/>
              <a:t>Draft your supplemental support letters </a:t>
            </a:r>
          </a:p>
          <a:p>
            <a:r>
              <a:rPr lang="en-US" dirty="0"/>
              <a:t>Examine and qualify your experts </a:t>
            </a:r>
          </a:p>
        </p:txBody>
      </p:sp>
    </p:spTree>
    <p:extLst>
      <p:ext uri="{BB962C8B-B14F-4D97-AF65-F5344CB8AC3E}">
        <p14:creationId xmlns:p14="http://schemas.microsoft.com/office/powerpoint/2010/main" val="1968152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Prepare for battle beyond the </a:t>
            </a:r>
            <a:r>
              <a:rPr lang="en-US" dirty="0" err="1"/>
              <a:t>rfe</a:t>
            </a:r>
            <a:r>
              <a:rPr lang="en-US" dirty="0"/>
              <a:t> </a:t>
            </a:r>
          </a:p>
        </p:txBody>
      </p:sp>
      <p:sp>
        <p:nvSpPr>
          <p:cNvPr id="3" name="Content Placeholder 2"/>
          <p:cNvSpPr>
            <a:spLocks noGrp="1"/>
          </p:cNvSpPr>
          <p:nvPr>
            <p:ph idx="1"/>
          </p:nvPr>
        </p:nvSpPr>
        <p:spPr/>
        <p:txBody>
          <a:bodyPr/>
          <a:lstStyle/>
          <a:p>
            <a:r>
              <a:rPr lang="en-US" dirty="0"/>
              <a:t>Know the law </a:t>
            </a:r>
          </a:p>
          <a:p>
            <a:r>
              <a:rPr lang="en-US" dirty="0"/>
              <a:t>Understand your burden of proof </a:t>
            </a:r>
          </a:p>
          <a:p>
            <a:r>
              <a:rPr lang="en-US" dirty="0"/>
              <a:t>Carefully examine the RFE – read it again. and again. and again. </a:t>
            </a:r>
          </a:p>
          <a:p>
            <a:r>
              <a:rPr lang="en-US" dirty="0"/>
              <a:t>Outline your arguments in anticipation of litigation </a:t>
            </a:r>
          </a:p>
          <a:p>
            <a:r>
              <a:rPr lang="en-US" dirty="0"/>
              <a:t>Counsel your client and explain costs </a:t>
            </a:r>
          </a:p>
        </p:txBody>
      </p:sp>
    </p:spTree>
    <p:extLst>
      <p:ext uri="{BB962C8B-B14F-4D97-AF65-F5344CB8AC3E}">
        <p14:creationId xmlns:p14="http://schemas.microsoft.com/office/powerpoint/2010/main" val="333032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a:t>
            </a:r>
          </a:p>
        </p:txBody>
      </p:sp>
      <p:sp>
        <p:nvSpPr>
          <p:cNvPr id="3" name="Content Placeholder 2"/>
          <p:cNvSpPr>
            <a:spLocks noGrp="1"/>
          </p:cNvSpPr>
          <p:nvPr>
            <p:ph idx="1"/>
          </p:nvPr>
        </p:nvSpPr>
        <p:spPr/>
        <p:txBody>
          <a:bodyPr/>
          <a:lstStyle/>
          <a:p>
            <a:pPr algn="just"/>
            <a:r>
              <a:rPr lang="en-US" dirty="0"/>
              <a:t>Standard of proof </a:t>
            </a:r>
          </a:p>
          <a:p>
            <a:pPr lvl="1" algn="just"/>
            <a:r>
              <a:rPr lang="en-US" dirty="0"/>
              <a:t>Preponderance of the Evidence – Matter of </a:t>
            </a:r>
            <a:r>
              <a:rPr lang="en-US" dirty="0" err="1"/>
              <a:t>Chawathe</a:t>
            </a:r>
            <a:r>
              <a:rPr lang="en-US" dirty="0"/>
              <a:t>, 25 I&amp;N Dec 369, 375 (AAO 2010); USCIS Adjudicator’s Field Manual (AFM), </a:t>
            </a:r>
            <a:r>
              <a:rPr lang="en-US" dirty="0" err="1"/>
              <a:t>ch.</a:t>
            </a:r>
            <a:r>
              <a:rPr lang="en-US" dirty="0"/>
              <a:t> 11.1(c)</a:t>
            </a:r>
          </a:p>
          <a:p>
            <a:pPr lvl="1" algn="just"/>
            <a:r>
              <a:rPr lang="en-US" dirty="0"/>
              <a:t>Expert testimony – Matter of </a:t>
            </a:r>
            <a:r>
              <a:rPr lang="en-US" dirty="0" err="1"/>
              <a:t>Skirball</a:t>
            </a:r>
            <a:r>
              <a:rPr lang="en-US" dirty="0"/>
              <a:t> Cultural Center, Interim Decision 3752, 25 I&amp;N Dec. 299 (AAO 2012) </a:t>
            </a:r>
          </a:p>
          <a:p>
            <a:pPr algn="just"/>
            <a:r>
              <a:rPr lang="en-US" dirty="0"/>
              <a:t>Standard of review</a:t>
            </a:r>
          </a:p>
          <a:p>
            <a:pPr lvl="1" algn="just"/>
            <a:r>
              <a:rPr lang="en-US" dirty="0"/>
              <a:t>Specialty occupation defined – 8 CFR 214.2(h)(4)(ii)-(iii); 8 USC 1184(i)(1)</a:t>
            </a:r>
          </a:p>
          <a:p>
            <a:pPr lvl="2" algn="just"/>
            <a:r>
              <a:rPr lang="en-US" dirty="0"/>
              <a:t>Bachelor’s is normal to the position; </a:t>
            </a:r>
          </a:p>
          <a:p>
            <a:pPr lvl="2" algn="just"/>
            <a:r>
              <a:rPr lang="en-US" dirty="0"/>
              <a:t>Degree requirement common to the industry; </a:t>
            </a:r>
          </a:p>
          <a:p>
            <a:pPr lvl="2" algn="just"/>
            <a:r>
              <a:rPr lang="en-US" dirty="0"/>
              <a:t>Employer normally requires the degree; </a:t>
            </a:r>
          </a:p>
          <a:p>
            <a:pPr lvl="2" algn="just"/>
            <a:r>
              <a:rPr lang="en-US" dirty="0"/>
              <a:t>Duties are so complex that the degree is required </a:t>
            </a:r>
          </a:p>
          <a:p>
            <a:pPr lvl="1"/>
            <a:endParaRPr lang="en-US" dirty="0"/>
          </a:p>
          <a:p>
            <a:endParaRPr lang="en-US" dirty="0"/>
          </a:p>
        </p:txBody>
      </p:sp>
    </p:spTree>
    <p:extLst>
      <p:ext uri="{BB962C8B-B14F-4D97-AF65-F5344CB8AC3E}">
        <p14:creationId xmlns:p14="http://schemas.microsoft.com/office/powerpoint/2010/main" val="401379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cont. </a:t>
            </a:r>
          </a:p>
        </p:txBody>
      </p:sp>
      <p:sp>
        <p:nvSpPr>
          <p:cNvPr id="3" name="Content Placeholder 2"/>
          <p:cNvSpPr>
            <a:spLocks noGrp="1"/>
          </p:cNvSpPr>
          <p:nvPr>
            <p:ph idx="1"/>
          </p:nvPr>
        </p:nvSpPr>
        <p:spPr/>
        <p:txBody>
          <a:bodyPr>
            <a:normAutofit fontScale="70000" lnSpcReduction="20000"/>
          </a:bodyPr>
          <a:lstStyle/>
          <a:p>
            <a:r>
              <a:rPr lang="en-US" dirty="0"/>
              <a:t>The LCA – 8 USC 1182(n); 8 CFR 214.2(h)(4)(i)(B)(1); 20 CFR 655.705; Employment and Training Administration, Prevailing Wage Determination Policy Guidance (revised Nov 2009)</a:t>
            </a:r>
          </a:p>
          <a:p>
            <a:r>
              <a:rPr lang="en-US" dirty="0"/>
              <a:t>Jurisdiction </a:t>
            </a:r>
          </a:p>
          <a:p>
            <a:pPr lvl="1"/>
            <a:r>
              <a:rPr lang="en-US" dirty="0"/>
              <a:t>INA 214(i)(1)</a:t>
            </a:r>
          </a:p>
          <a:p>
            <a:pPr lvl="1"/>
            <a:r>
              <a:rPr lang="en-US" dirty="0"/>
              <a:t>8 CFR 214.2(h)(4)(i)(B)(2)</a:t>
            </a:r>
          </a:p>
          <a:p>
            <a:pPr lvl="1"/>
            <a:r>
              <a:rPr lang="en-US" dirty="0"/>
              <a:t>8 CFR 214.2(h)(4)(i)(B)</a:t>
            </a:r>
          </a:p>
          <a:p>
            <a:pPr lvl="1"/>
            <a:r>
              <a:rPr lang="en-US" dirty="0"/>
              <a:t>8 CFR 214.2(h)(4)(iii)(A)</a:t>
            </a:r>
          </a:p>
          <a:p>
            <a:pPr lvl="1"/>
            <a:r>
              <a:rPr lang="en-US" dirty="0"/>
              <a:t>Decision of the Administrative Appeals in Aditi Corporation (LIN9924350365 (May 23, 2000) </a:t>
            </a:r>
          </a:p>
          <a:p>
            <a:pPr lvl="1"/>
            <a:r>
              <a:rPr lang="en-US" dirty="0"/>
              <a:t>June 8, 1995 Memo by John W Brown, Acting Chief, Nonimmigrant Branch, INS Office of Adjudications </a:t>
            </a:r>
          </a:p>
          <a:p>
            <a:pPr lvl="1"/>
            <a:r>
              <a:rPr lang="en-US" dirty="0"/>
              <a:t>November 13, 1995 Memo by Louis D </a:t>
            </a:r>
            <a:r>
              <a:rPr lang="en-US" dirty="0" err="1"/>
              <a:t>Crocetti</a:t>
            </a:r>
            <a:r>
              <a:rPr lang="en-US" dirty="0"/>
              <a:t>, Jr., Associate Commissioner, Office of Examinations</a:t>
            </a:r>
          </a:p>
          <a:p>
            <a:pPr lvl="1"/>
            <a:r>
              <a:rPr lang="en-US" dirty="0"/>
              <a:t>April 12, 1994 Legal Opinion published by INS Office of General Counsel </a:t>
            </a:r>
          </a:p>
          <a:p>
            <a:r>
              <a:rPr lang="en-US" dirty="0"/>
              <a:t>Wage Level Selection is a Mathematical Calculation – listen to your teacher and show your steps. </a:t>
            </a:r>
          </a:p>
          <a:p>
            <a:r>
              <a:rPr lang="en-US" dirty="0"/>
              <a:t>Know your Occupational Code </a:t>
            </a:r>
          </a:p>
        </p:txBody>
      </p:sp>
    </p:spTree>
    <p:extLst>
      <p:ext uri="{BB962C8B-B14F-4D97-AF65-F5344CB8AC3E}">
        <p14:creationId xmlns:p14="http://schemas.microsoft.com/office/powerpoint/2010/main" val="262821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cont. 	</a:t>
            </a:r>
          </a:p>
        </p:txBody>
      </p:sp>
      <p:sp>
        <p:nvSpPr>
          <p:cNvPr id="3" name="Content Placeholder 2"/>
          <p:cNvSpPr>
            <a:spLocks noGrp="1"/>
          </p:cNvSpPr>
          <p:nvPr>
            <p:ph idx="1"/>
          </p:nvPr>
        </p:nvSpPr>
        <p:spPr/>
        <p:txBody>
          <a:bodyPr/>
          <a:lstStyle/>
          <a:p>
            <a:pPr algn="just"/>
            <a:r>
              <a:rPr lang="en-US" dirty="0"/>
              <a:t>The expert letter </a:t>
            </a:r>
          </a:p>
          <a:p>
            <a:pPr lvl="1" algn="just"/>
            <a:r>
              <a:rPr lang="en-US" dirty="0"/>
              <a:t>Qualify your expert </a:t>
            </a:r>
          </a:p>
          <a:p>
            <a:pPr lvl="1" algn="just"/>
            <a:r>
              <a:rPr lang="en-US" dirty="0"/>
              <a:t>Where and how to use it </a:t>
            </a:r>
          </a:p>
          <a:p>
            <a:pPr lvl="1" algn="just"/>
            <a:r>
              <a:rPr lang="en-US" dirty="0"/>
              <a:t>Source your letter writers and compare samples/prices/turnaround times</a:t>
            </a:r>
          </a:p>
          <a:p>
            <a:pPr algn="just"/>
            <a:r>
              <a:rPr lang="en-US" dirty="0"/>
              <a:t>Don’t leave out your claim </a:t>
            </a:r>
          </a:p>
          <a:p>
            <a:pPr lvl="1" algn="just"/>
            <a:r>
              <a:rPr lang="en-US" dirty="0"/>
              <a:t>You met the standard of proof, satisfied the standard of review, proved your wage level calculation</a:t>
            </a:r>
          </a:p>
          <a:p>
            <a:pPr lvl="1" algn="just"/>
            <a:r>
              <a:rPr lang="en-US" dirty="0"/>
              <a:t>Examine and consider pointing out violation of APA at 5 USC 553(a)-(c) for changing regulations without comment; examine and assert imposition of nonexistent wage level requirements, etc. are ultra vires of the statute and not permitted by law </a:t>
            </a:r>
          </a:p>
        </p:txBody>
      </p:sp>
    </p:spTree>
    <p:extLst>
      <p:ext uri="{BB962C8B-B14F-4D97-AF65-F5344CB8AC3E}">
        <p14:creationId xmlns:p14="http://schemas.microsoft.com/office/powerpoint/2010/main" val="302159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said you wanted a sample?  </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89012" y="1752600"/>
            <a:ext cx="4473516"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8212" y="1752600"/>
            <a:ext cx="44958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6293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cap="none" dirty="0"/>
              <a:t>How Can a FN Obtain F-1 Status?</a:t>
            </a:r>
          </a:p>
        </p:txBody>
      </p:sp>
      <p:sp>
        <p:nvSpPr>
          <p:cNvPr id="3" name="Content Placeholder 2"/>
          <p:cNvSpPr>
            <a:spLocks noGrp="1"/>
          </p:cNvSpPr>
          <p:nvPr>
            <p:ph idx="1"/>
          </p:nvPr>
        </p:nvSpPr>
        <p:spPr>
          <a:xfrm>
            <a:off x="1217614" y="1752600"/>
            <a:ext cx="9753600" cy="5029200"/>
          </a:xfrm>
        </p:spPr>
        <p:txBody>
          <a:bodyPr>
            <a:normAutofit/>
          </a:bodyPr>
          <a:lstStyle/>
          <a:p>
            <a:pPr marL="45720" indent="0" algn="just">
              <a:buNone/>
            </a:pPr>
            <a:r>
              <a:rPr lang="en-US" dirty="0"/>
              <a:t>General Requirements for F-1 Visa:</a:t>
            </a:r>
          </a:p>
          <a:p>
            <a:pPr lvl="1" algn="just"/>
            <a:r>
              <a:rPr lang="en-US" dirty="0"/>
              <a:t>Valid SEVIS Form I-20</a:t>
            </a:r>
          </a:p>
          <a:p>
            <a:pPr lvl="2" algn="just"/>
            <a:r>
              <a:rPr lang="en-US" dirty="0"/>
              <a:t>School must meet certain requirements to obtain and maintain status as an approved school, eligible to enroll nonimmigrant students, under the SEVIS program</a:t>
            </a:r>
          </a:p>
          <a:p>
            <a:pPr lvl="1" algn="just"/>
            <a:r>
              <a:rPr lang="en-US" dirty="0"/>
              <a:t>Must obtain I-20 from Designated School Officials (DSOs)</a:t>
            </a:r>
          </a:p>
          <a:p>
            <a:pPr lvl="2" algn="just"/>
            <a:r>
              <a:rPr lang="en-US" dirty="0"/>
              <a:t>School officials authorized to issue I-20</a:t>
            </a:r>
          </a:p>
          <a:p>
            <a:pPr lvl="2" algn="just"/>
            <a:r>
              <a:rPr lang="en-US" dirty="0"/>
              <a:t>Caution: the DSO’s can sometimes give prospective students bad or incomplete advice</a:t>
            </a:r>
          </a:p>
          <a:p>
            <a:pPr lvl="1" algn="just"/>
            <a:r>
              <a:rPr lang="en-US" dirty="0"/>
              <a:t>Nonimmigrant intent</a:t>
            </a:r>
          </a:p>
          <a:p>
            <a:pPr lvl="2" algn="just"/>
            <a:r>
              <a:rPr lang="en-US" dirty="0"/>
              <a:t>F-1 student must intend to return to country of residence</a:t>
            </a:r>
          </a:p>
          <a:p>
            <a:pPr lvl="3" algn="just"/>
            <a:r>
              <a:rPr lang="en-US" dirty="0"/>
              <a:t>Must show sufficient ties to home country and financial resources to attend school in U.S. without having to seek employment (at least initially) (See 9 FAM 402.5)</a:t>
            </a:r>
          </a:p>
          <a:p>
            <a:pPr lvl="3" algn="just"/>
            <a:r>
              <a:rPr lang="en-US" dirty="0"/>
              <a:t>Can be difficult for some folks to apply for F-1 Visa abroad, since consular officer has a lot of discretion when it comes to denying an F-1 student visa</a:t>
            </a:r>
          </a:p>
        </p:txBody>
      </p:sp>
    </p:spTree>
    <p:extLst>
      <p:ext uri="{BB962C8B-B14F-4D97-AF65-F5344CB8AC3E}">
        <p14:creationId xmlns:p14="http://schemas.microsoft.com/office/powerpoint/2010/main" val="50280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Samples, cont. </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03612" y="1676400"/>
            <a:ext cx="43434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124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considerations 	</a:t>
            </a:r>
          </a:p>
        </p:txBody>
      </p:sp>
      <p:sp>
        <p:nvSpPr>
          <p:cNvPr id="3" name="Content Placeholder 2"/>
          <p:cNvSpPr>
            <a:spLocks noGrp="1"/>
          </p:cNvSpPr>
          <p:nvPr>
            <p:ph idx="1"/>
          </p:nvPr>
        </p:nvSpPr>
        <p:spPr/>
        <p:txBody>
          <a:bodyPr/>
          <a:lstStyle/>
          <a:p>
            <a:r>
              <a:rPr lang="en-US" dirty="0"/>
              <a:t>Manage expectations </a:t>
            </a:r>
          </a:p>
          <a:p>
            <a:r>
              <a:rPr lang="en-US" dirty="0"/>
              <a:t>Inform the client </a:t>
            </a:r>
          </a:p>
          <a:p>
            <a:r>
              <a:rPr lang="en-US" dirty="0"/>
              <a:t>Examine your pricing structure </a:t>
            </a:r>
          </a:p>
          <a:p>
            <a:r>
              <a:rPr lang="en-US" dirty="0"/>
              <a:t>Collect additional information upfront and explain why </a:t>
            </a:r>
          </a:p>
          <a:p>
            <a:r>
              <a:rPr lang="en-US" dirty="0"/>
              <a:t>Prepare your case as if you anticipate litigation </a:t>
            </a:r>
          </a:p>
        </p:txBody>
      </p:sp>
    </p:spTree>
    <p:extLst>
      <p:ext uri="{BB962C8B-B14F-4D97-AF65-F5344CB8AC3E}">
        <p14:creationId xmlns:p14="http://schemas.microsoft.com/office/powerpoint/2010/main" val="2306434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cap="none" dirty="0"/>
              <a:t>Federal Litigation as an </a:t>
            </a:r>
            <a:br>
              <a:rPr lang="en-US" sz="3200" cap="none" dirty="0"/>
            </a:br>
            <a:r>
              <a:rPr lang="en-US" sz="3200" cap="none" dirty="0"/>
              <a:t>Alternative to Appeal</a:t>
            </a:r>
            <a:endParaRPr lang="en-US" sz="3200" dirty="0"/>
          </a:p>
        </p:txBody>
      </p:sp>
      <p:sp>
        <p:nvSpPr>
          <p:cNvPr id="3" name="Content Placeholder 2"/>
          <p:cNvSpPr>
            <a:spLocks noGrp="1"/>
          </p:cNvSpPr>
          <p:nvPr>
            <p:ph idx="1"/>
          </p:nvPr>
        </p:nvSpPr>
        <p:spPr/>
        <p:txBody>
          <a:bodyPr/>
          <a:lstStyle/>
          <a:p>
            <a:pPr algn="just"/>
            <a:r>
              <a:rPr lang="en-US" dirty="0"/>
              <a:t>Are the cases you file bullet-proof? They should be. The landscape for employment-based immigration has changed, and we all need to be ready to change with it, and be willing to fight for our clients.</a:t>
            </a:r>
          </a:p>
          <a:p>
            <a:pPr algn="just"/>
            <a:r>
              <a:rPr lang="en-US" dirty="0"/>
              <a:t>Why would you sue?</a:t>
            </a:r>
          </a:p>
          <a:p>
            <a:pPr algn="just"/>
            <a:r>
              <a:rPr lang="en-US" dirty="0"/>
              <a:t>Should you sue? </a:t>
            </a:r>
          </a:p>
          <a:p>
            <a:pPr algn="just"/>
            <a:r>
              <a:rPr lang="en-US" dirty="0"/>
              <a:t>How you sue in Federal District Court</a:t>
            </a:r>
          </a:p>
          <a:p>
            <a:endParaRPr lang="en-US" dirty="0"/>
          </a:p>
        </p:txBody>
      </p:sp>
    </p:spTree>
    <p:extLst>
      <p:ext uri="{BB962C8B-B14F-4D97-AF65-F5344CB8AC3E}">
        <p14:creationId xmlns:p14="http://schemas.microsoft.com/office/powerpoint/2010/main" val="367193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cap="none" dirty="0"/>
              <a:t>Why sue instead of filing an appeal?</a:t>
            </a:r>
            <a:r>
              <a:rPr lang="en-US" cap="none" dirty="0"/>
              <a:t/>
            </a:r>
            <a:br>
              <a:rPr lang="en-US" cap="none" dirty="0"/>
            </a:br>
            <a:endParaRPr lang="en-US" dirty="0"/>
          </a:p>
        </p:txBody>
      </p:sp>
      <p:sp>
        <p:nvSpPr>
          <p:cNvPr id="3" name="Content Placeholder 2"/>
          <p:cNvSpPr>
            <a:spLocks noGrp="1"/>
          </p:cNvSpPr>
          <p:nvPr>
            <p:ph idx="1"/>
          </p:nvPr>
        </p:nvSpPr>
        <p:spPr/>
        <p:txBody>
          <a:bodyPr/>
          <a:lstStyle/>
          <a:p>
            <a:pPr algn="just"/>
            <a:r>
              <a:rPr lang="en-US" dirty="0"/>
              <a:t>The abusive tactics in adjudication of cases. </a:t>
            </a:r>
          </a:p>
          <a:p>
            <a:pPr algn="just"/>
            <a:r>
              <a:rPr lang="en-US" dirty="0"/>
              <a:t>We’ve witnessed a surge of RFEs, NOIR, NOID and denials this past year on clearly meritorious cases. </a:t>
            </a:r>
          </a:p>
          <a:p>
            <a:pPr lvl="1" algn="just">
              <a:buFont typeface="Wingdings" panose="05000000000000000000" pitchFamily="2" charset="2"/>
              <a:buChar char="Ø"/>
            </a:pPr>
            <a:r>
              <a:rPr lang="en-US" dirty="0"/>
              <a:t>RFEs/denials in cookie cutter or template formats- did the adjudicator even look at the evidence?</a:t>
            </a:r>
          </a:p>
          <a:p>
            <a:pPr lvl="1" algn="just">
              <a:buFont typeface="Wingdings" panose="05000000000000000000" pitchFamily="2" charset="2"/>
              <a:buChar char="Ø"/>
            </a:pPr>
            <a:r>
              <a:rPr lang="en-US" dirty="0"/>
              <a:t>Careless, irrelevant information or requests for evidence, denials that don’t appear to apply to your client.</a:t>
            </a:r>
          </a:p>
          <a:p>
            <a:pPr lvl="1" algn="just">
              <a:buFont typeface="Wingdings" panose="05000000000000000000" pitchFamily="2" charset="2"/>
              <a:buChar char="Ø"/>
            </a:pPr>
            <a:r>
              <a:rPr lang="en-US" dirty="0"/>
              <a:t>Incorrect citations.</a:t>
            </a:r>
          </a:p>
          <a:p>
            <a:pPr lvl="1" algn="just">
              <a:buFont typeface="Wingdings" panose="05000000000000000000" pitchFamily="2" charset="2"/>
              <a:buChar char="Ø"/>
            </a:pPr>
            <a:r>
              <a:rPr lang="en-US" dirty="0"/>
              <a:t>Backdoor regulating or creating law by RFE/Denials.</a:t>
            </a:r>
          </a:p>
          <a:p>
            <a:endParaRPr lang="en-US" dirty="0"/>
          </a:p>
        </p:txBody>
      </p:sp>
    </p:spTree>
    <p:extLst>
      <p:ext uri="{BB962C8B-B14F-4D97-AF65-F5344CB8AC3E}">
        <p14:creationId xmlns:p14="http://schemas.microsoft.com/office/powerpoint/2010/main" val="289329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cap="none" dirty="0"/>
              <a:t>Why sue instead of filing an appeal?</a:t>
            </a:r>
            <a:endParaRPr lang="en-US" sz="3600" dirty="0"/>
          </a:p>
        </p:txBody>
      </p:sp>
      <p:sp>
        <p:nvSpPr>
          <p:cNvPr id="3" name="Content Placeholder 2"/>
          <p:cNvSpPr>
            <a:spLocks noGrp="1"/>
          </p:cNvSpPr>
          <p:nvPr>
            <p:ph idx="1"/>
          </p:nvPr>
        </p:nvSpPr>
        <p:spPr/>
        <p:txBody>
          <a:bodyPr/>
          <a:lstStyle/>
          <a:p>
            <a:r>
              <a:rPr lang="en-US" dirty="0"/>
              <a:t>Because it just feels good to bring down a bully and do the right thing.</a:t>
            </a:r>
          </a:p>
          <a:p>
            <a:pPr lvl="1"/>
            <a:r>
              <a:rPr lang="en-US" dirty="0"/>
              <a:t>Yes, there are psychological factors in play-it’s empowering to do the right thing, but in addition, we need to send a message that these hostile adjudications will be checked.</a:t>
            </a:r>
          </a:p>
          <a:p>
            <a:r>
              <a:rPr lang="en-US" dirty="0"/>
              <a:t>Bullies need to be pushed back before they’ll stop. Politely of course.</a:t>
            </a:r>
          </a:p>
          <a:p>
            <a:r>
              <a:rPr lang="en-US" dirty="0"/>
              <a:t>You have the opportunity to educate the USCIS and judges at the Federal District Court level.</a:t>
            </a:r>
          </a:p>
          <a:p>
            <a:endParaRPr lang="en-US" dirty="0"/>
          </a:p>
        </p:txBody>
      </p:sp>
    </p:spTree>
    <p:extLst>
      <p:ext uri="{BB962C8B-B14F-4D97-AF65-F5344CB8AC3E}">
        <p14:creationId xmlns:p14="http://schemas.microsoft.com/office/powerpoint/2010/main" val="3595996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cap="none" dirty="0"/>
              <a:t/>
            </a:r>
            <a:br>
              <a:rPr lang="en-US" sz="3600" cap="none" dirty="0"/>
            </a:br>
            <a:r>
              <a:rPr lang="en-US" sz="3600" cap="none" dirty="0"/>
              <a:t/>
            </a:r>
            <a:br>
              <a:rPr lang="en-US" sz="3600" cap="none" dirty="0"/>
            </a:br>
            <a:r>
              <a:rPr lang="en-US" sz="3600" cap="none" dirty="0"/>
              <a:t/>
            </a:r>
            <a:br>
              <a:rPr lang="en-US" sz="3600" cap="none" dirty="0"/>
            </a:br>
            <a:r>
              <a:rPr lang="en-US" sz="3600" cap="none" dirty="0"/>
              <a:t/>
            </a:r>
            <a:br>
              <a:rPr lang="en-US" sz="3600" cap="none" dirty="0"/>
            </a:br>
            <a:r>
              <a:rPr lang="en-US" sz="3600" cap="none" dirty="0"/>
              <a:t>Should You Sue? Factors to consider</a:t>
            </a:r>
            <a:r>
              <a:rPr lang="en-US" cap="none" dirty="0"/>
              <a:t/>
            </a:r>
            <a:br>
              <a:rPr lang="en-US" cap="none" dirty="0"/>
            </a:br>
            <a:endParaRPr lang="en-US" dirty="0"/>
          </a:p>
        </p:txBody>
      </p:sp>
      <p:sp>
        <p:nvSpPr>
          <p:cNvPr id="3" name="Content Placeholder 2"/>
          <p:cNvSpPr>
            <a:spLocks noGrp="1"/>
          </p:cNvSpPr>
          <p:nvPr>
            <p:ph idx="1"/>
          </p:nvPr>
        </p:nvSpPr>
        <p:spPr/>
        <p:txBody>
          <a:bodyPr/>
          <a:lstStyle/>
          <a:p>
            <a:pPr algn="just"/>
            <a:r>
              <a:rPr lang="en-US" dirty="0"/>
              <a:t>That “bullet-proof case” is important (actually, it’s everything) if you sue.  </a:t>
            </a:r>
          </a:p>
          <a:p>
            <a:pPr lvl="1" algn="just"/>
            <a:r>
              <a:rPr lang="en-US" dirty="0"/>
              <a:t>Think of Federal Court as a closed universe. </a:t>
            </a:r>
          </a:p>
          <a:p>
            <a:pPr lvl="1" algn="just"/>
            <a:r>
              <a:rPr lang="en-US" dirty="0"/>
              <a:t>The only evidence the court can consider is the evidence presented in the initial filing, the response to an RFE or NOIR/NOID. You can’t supplement the record during litigation.</a:t>
            </a:r>
          </a:p>
          <a:p>
            <a:pPr lvl="1" algn="just"/>
            <a:r>
              <a:rPr lang="en-US" dirty="0"/>
              <a:t>Every case filed should be done so with the above-mentioned in mind. Review your cases filed with the USCIS as if a judge in Fed. Dist. Ct. will be deciding if you have met the burden of proof and the case is clearly approvable.</a:t>
            </a:r>
          </a:p>
          <a:p>
            <a:pPr lvl="1" algn="just"/>
            <a:r>
              <a:rPr lang="en-US" dirty="0"/>
              <a:t>Is the denial based on a clear error of fact or law?</a:t>
            </a:r>
          </a:p>
          <a:p>
            <a:pPr lvl="1"/>
            <a:endParaRPr lang="en-US" dirty="0"/>
          </a:p>
        </p:txBody>
      </p:sp>
    </p:spTree>
    <p:extLst>
      <p:ext uri="{BB962C8B-B14F-4D97-AF65-F5344CB8AC3E}">
        <p14:creationId xmlns:p14="http://schemas.microsoft.com/office/powerpoint/2010/main" val="2850252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cap="none" dirty="0"/>
              <a:t/>
            </a:r>
            <a:br>
              <a:rPr lang="en-US" sz="3600" cap="none" dirty="0"/>
            </a:br>
            <a:r>
              <a:rPr lang="en-US" sz="3600" cap="none" dirty="0"/>
              <a:t/>
            </a:r>
            <a:br>
              <a:rPr lang="en-US" sz="3600" cap="none" dirty="0"/>
            </a:br>
            <a:r>
              <a:rPr lang="en-US" sz="3600" cap="none" dirty="0"/>
              <a:t/>
            </a:r>
            <a:br>
              <a:rPr lang="en-US" sz="3600" cap="none" dirty="0"/>
            </a:br>
            <a:r>
              <a:rPr lang="en-US" sz="3600" cap="none" dirty="0"/>
              <a:t/>
            </a:r>
            <a:br>
              <a:rPr lang="en-US" sz="3600" cap="none" dirty="0"/>
            </a:br>
            <a:r>
              <a:rPr lang="en-US" sz="3600" cap="none" dirty="0"/>
              <a:t>Factors to consider, cont.</a:t>
            </a:r>
            <a:r>
              <a:rPr lang="en-US" cap="none" dirty="0"/>
              <a:t/>
            </a:r>
            <a:br>
              <a:rPr lang="en-US" cap="none" dirty="0"/>
            </a:br>
            <a:endParaRPr lang="en-US" dirty="0"/>
          </a:p>
        </p:txBody>
      </p:sp>
      <p:sp>
        <p:nvSpPr>
          <p:cNvPr id="3" name="Content Placeholder 2"/>
          <p:cNvSpPr>
            <a:spLocks noGrp="1"/>
          </p:cNvSpPr>
          <p:nvPr>
            <p:ph idx="1"/>
          </p:nvPr>
        </p:nvSpPr>
        <p:spPr/>
        <p:txBody>
          <a:bodyPr/>
          <a:lstStyle/>
          <a:p>
            <a:pPr algn="just"/>
            <a:r>
              <a:rPr lang="en-US" dirty="0"/>
              <a:t>What action is in the client’s best interest?</a:t>
            </a:r>
          </a:p>
          <a:p>
            <a:pPr marL="274320" lvl="1" indent="0" algn="just">
              <a:buNone/>
            </a:pPr>
            <a:endParaRPr lang="en-US" dirty="0"/>
          </a:p>
          <a:p>
            <a:pPr lvl="1" algn="just">
              <a:buFont typeface="Wingdings" panose="05000000000000000000" pitchFamily="2" charset="2"/>
              <a:buChar char="Ø"/>
            </a:pPr>
            <a:r>
              <a:rPr lang="en-US" dirty="0"/>
              <a:t>Consider timing issues</a:t>
            </a:r>
          </a:p>
          <a:p>
            <a:pPr lvl="1" algn="just">
              <a:buFont typeface="Wingdings" panose="05000000000000000000" pitchFamily="2" charset="2"/>
              <a:buChar char="Ø"/>
            </a:pPr>
            <a:r>
              <a:rPr lang="en-US" dirty="0"/>
              <a:t>Is refiling an option? </a:t>
            </a:r>
          </a:p>
          <a:p>
            <a:pPr lvl="1" algn="just">
              <a:buFont typeface="Wingdings" panose="05000000000000000000" pitchFamily="2" charset="2"/>
              <a:buChar char="Ø"/>
            </a:pPr>
            <a:r>
              <a:rPr lang="en-US" dirty="0"/>
              <a:t>Motion to reopen (new facts) </a:t>
            </a:r>
          </a:p>
          <a:p>
            <a:pPr lvl="1" algn="just">
              <a:buFont typeface="Wingdings" panose="05000000000000000000" pitchFamily="2" charset="2"/>
              <a:buChar char="Ø"/>
            </a:pPr>
            <a:r>
              <a:rPr lang="en-US" dirty="0"/>
              <a:t>Motion to reconsider (decision is incorrect based on the applicable law or USCIS policies)</a:t>
            </a:r>
          </a:p>
          <a:p>
            <a:pPr lvl="1" algn="just">
              <a:buFont typeface="Wingdings" panose="05000000000000000000" pitchFamily="2" charset="2"/>
              <a:buChar char="Ø"/>
            </a:pPr>
            <a:endParaRPr lang="en-US" dirty="0"/>
          </a:p>
          <a:p>
            <a:pPr lvl="1" algn="just">
              <a:buFont typeface="Wingdings" panose="05000000000000000000" pitchFamily="2" charset="2"/>
              <a:buChar char="Ø"/>
            </a:pPr>
            <a:r>
              <a:rPr lang="en-US" dirty="0"/>
              <a:t>Costs? Litigation is costly, IMHO worth it.  </a:t>
            </a:r>
          </a:p>
          <a:p>
            <a:pPr lvl="1" algn="just">
              <a:buFont typeface="Wingdings" panose="05000000000000000000" pitchFamily="2" charset="2"/>
              <a:buChar char="Ø"/>
            </a:pPr>
            <a:r>
              <a:rPr lang="en-US" dirty="0"/>
              <a:t>How important is the employee to the company? </a:t>
            </a:r>
          </a:p>
          <a:p>
            <a:pPr marL="274320" lvl="1" indent="0">
              <a:buNone/>
            </a:pPr>
            <a:endParaRPr lang="en-US" dirty="0"/>
          </a:p>
          <a:p>
            <a:pPr marL="731520" lvl="3" indent="0">
              <a:buNone/>
            </a:pPr>
            <a:endParaRPr lang="en-US" dirty="0"/>
          </a:p>
          <a:p>
            <a:pPr marL="731520" lvl="3" indent="0">
              <a:buNone/>
            </a:pPr>
            <a:endParaRPr lang="en-US" dirty="0"/>
          </a:p>
          <a:p>
            <a:pPr lvl="1"/>
            <a:endParaRPr lang="en-US" dirty="0"/>
          </a:p>
        </p:txBody>
      </p:sp>
    </p:spTree>
    <p:extLst>
      <p:ext uri="{BB962C8B-B14F-4D97-AF65-F5344CB8AC3E}">
        <p14:creationId xmlns:p14="http://schemas.microsoft.com/office/powerpoint/2010/main" val="497648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cap="none" dirty="0"/>
              <a:t/>
            </a:r>
            <a:br>
              <a:rPr lang="en-US" sz="3600" cap="none" dirty="0"/>
            </a:br>
            <a:r>
              <a:rPr lang="en-US" sz="3600" cap="none" dirty="0"/>
              <a:t/>
            </a:r>
            <a:br>
              <a:rPr lang="en-US" sz="3600" cap="none" dirty="0"/>
            </a:br>
            <a:r>
              <a:rPr lang="en-US" sz="3600" cap="none" dirty="0"/>
              <a:t/>
            </a:r>
            <a:br>
              <a:rPr lang="en-US" sz="3600" cap="none" dirty="0"/>
            </a:br>
            <a:r>
              <a:rPr lang="en-US" sz="3600" cap="none" dirty="0"/>
              <a:t>Factors to consider, cont. Appeal to AAO?</a:t>
            </a:r>
            <a:r>
              <a:rPr lang="en-US" cap="none" dirty="0"/>
              <a:t/>
            </a:r>
            <a:br>
              <a:rPr lang="en-US" cap="none" dirty="0"/>
            </a:br>
            <a:endParaRPr lang="en-US" dirty="0"/>
          </a:p>
        </p:txBody>
      </p:sp>
      <p:sp>
        <p:nvSpPr>
          <p:cNvPr id="3" name="Content Placeholder 2"/>
          <p:cNvSpPr>
            <a:spLocks noGrp="1"/>
          </p:cNvSpPr>
          <p:nvPr>
            <p:ph idx="1"/>
          </p:nvPr>
        </p:nvSpPr>
        <p:spPr/>
        <p:txBody>
          <a:bodyPr/>
          <a:lstStyle/>
          <a:p>
            <a:pPr marL="274320" lvl="1" indent="0">
              <a:buNone/>
            </a:pPr>
            <a:r>
              <a:rPr lang="en-US" dirty="0"/>
              <a:t>Why not file an appeal with the Administrative Appeals Office (AAO)?</a:t>
            </a:r>
          </a:p>
          <a:p>
            <a:pPr marL="274320" lvl="1" indent="0">
              <a:buNone/>
            </a:pPr>
            <a:endParaRPr lang="en-US" dirty="0"/>
          </a:p>
          <a:p>
            <a:pPr lvl="1" algn="just"/>
            <a:r>
              <a:rPr lang="en-US" dirty="0"/>
              <a:t>The Service Center can treat it as a motion; or</a:t>
            </a:r>
          </a:p>
          <a:p>
            <a:pPr lvl="1" algn="just"/>
            <a:r>
              <a:rPr lang="en-US" dirty="0"/>
              <a:t>Deny again on the same or new grounds; and</a:t>
            </a:r>
          </a:p>
          <a:p>
            <a:pPr lvl="1" algn="just"/>
            <a:r>
              <a:rPr lang="en-US" dirty="0"/>
              <a:t>The appeal process is slow. Think timing--how would the employee remain in the US with work authorization?</a:t>
            </a:r>
          </a:p>
          <a:p>
            <a:pPr lvl="1"/>
            <a:endParaRPr lang="en-US" dirty="0"/>
          </a:p>
        </p:txBody>
      </p:sp>
    </p:spTree>
    <p:extLst>
      <p:ext uri="{BB962C8B-B14F-4D97-AF65-F5344CB8AC3E}">
        <p14:creationId xmlns:p14="http://schemas.microsoft.com/office/powerpoint/2010/main" val="265471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cap="none" dirty="0"/>
              <a:t/>
            </a:r>
            <a:br>
              <a:rPr lang="en-US" sz="3600" cap="none" dirty="0"/>
            </a:br>
            <a:r>
              <a:rPr lang="en-US" sz="3600" cap="none" dirty="0"/>
              <a:t/>
            </a:r>
            <a:br>
              <a:rPr lang="en-US" sz="3600" cap="none" dirty="0"/>
            </a:br>
            <a:r>
              <a:rPr lang="en-US" sz="3600" cap="none" dirty="0"/>
              <a:t/>
            </a:r>
            <a:br>
              <a:rPr lang="en-US" sz="3600" cap="none" dirty="0"/>
            </a:br>
            <a:r>
              <a:rPr lang="en-US" sz="3600" cap="none" dirty="0"/>
              <a:t>Factors to consider, cont.</a:t>
            </a:r>
            <a:r>
              <a:rPr lang="en-US" cap="none" dirty="0"/>
              <a:t/>
            </a:r>
            <a:br>
              <a:rPr lang="en-US" cap="none" dirty="0"/>
            </a:br>
            <a:endParaRPr lang="en-US" dirty="0"/>
          </a:p>
        </p:txBody>
      </p:sp>
      <p:sp>
        <p:nvSpPr>
          <p:cNvPr id="3" name="Content Placeholder 2"/>
          <p:cNvSpPr>
            <a:spLocks noGrp="1"/>
          </p:cNvSpPr>
          <p:nvPr>
            <p:ph idx="1"/>
          </p:nvPr>
        </p:nvSpPr>
        <p:spPr/>
        <p:txBody>
          <a:bodyPr/>
          <a:lstStyle/>
          <a:p>
            <a:pPr lvl="1" algn="just"/>
            <a:r>
              <a:rPr lang="en-US" dirty="0"/>
              <a:t>Is the company willing to sue? </a:t>
            </a:r>
          </a:p>
          <a:p>
            <a:pPr lvl="1" algn="just"/>
            <a:r>
              <a:rPr lang="en-US" dirty="0"/>
              <a:t>Again, there are costs to consider.</a:t>
            </a:r>
          </a:p>
          <a:p>
            <a:pPr lvl="1" algn="just"/>
            <a:r>
              <a:rPr lang="en-US" dirty="0"/>
              <a:t>The company may fear retaliation by the USCIS with regard to future cases.</a:t>
            </a:r>
          </a:p>
          <a:p>
            <a:pPr lvl="1" algn="just"/>
            <a:r>
              <a:rPr lang="en-US" dirty="0"/>
              <a:t>Do you have the resources within your firm to file suit?</a:t>
            </a:r>
          </a:p>
          <a:p>
            <a:pPr lvl="1" algn="just"/>
            <a:r>
              <a:rPr lang="en-US" dirty="0"/>
              <a:t>Are you sworn in to practice in the Federal District where the cause of action arose?</a:t>
            </a:r>
          </a:p>
          <a:p>
            <a:pPr lvl="1" algn="just"/>
            <a:r>
              <a:rPr lang="en-US" dirty="0"/>
              <a:t>Do you understand or are you familiar with the federal rules of evidence/online filing/deadlines/who to sue/where to sue?</a:t>
            </a:r>
          </a:p>
        </p:txBody>
      </p:sp>
    </p:spTree>
    <p:extLst>
      <p:ext uri="{BB962C8B-B14F-4D97-AF65-F5344CB8AC3E}">
        <p14:creationId xmlns:p14="http://schemas.microsoft.com/office/powerpoint/2010/main" val="3501678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cap="none" dirty="0"/>
              <a:t/>
            </a:r>
            <a:br>
              <a:rPr lang="en-US" sz="3600" cap="none" dirty="0"/>
            </a:br>
            <a:r>
              <a:rPr lang="en-US" sz="3600" cap="none" dirty="0"/>
              <a:t/>
            </a:r>
            <a:br>
              <a:rPr lang="en-US" sz="3600" cap="none" dirty="0"/>
            </a:br>
            <a:r>
              <a:rPr lang="en-US" sz="3600" cap="none" dirty="0"/>
              <a:t/>
            </a:r>
            <a:br>
              <a:rPr lang="en-US" sz="3600" cap="none" dirty="0"/>
            </a:br>
            <a:r>
              <a:rPr lang="en-US" sz="3600" cap="none" dirty="0"/>
              <a:t>A perfect world –a solid case, arbitrary denial and the client wants to sue…</a:t>
            </a:r>
            <a:endParaRPr lang="en-US" dirty="0"/>
          </a:p>
        </p:txBody>
      </p:sp>
      <p:sp>
        <p:nvSpPr>
          <p:cNvPr id="3" name="Content Placeholder 2"/>
          <p:cNvSpPr>
            <a:spLocks noGrp="1"/>
          </p:cNvSpPr>
          <p:nvPr>
            <p:ph idx="1"/>
          </p:nvPr>
        </p:nvSpPr>
        <p:spPr/>
        <p:txBody>
          <a:bodyPr/>
          <a:lstStyle/>
          <a:p>
            <a:pPr lvl="1" algn="just"/>
            <a:r>
              <a:rPr lang="en-US" dirty="0"/>
              <a:t>You have a denial and a client ready to fight the denial in Fed. Dist. Ct. What next?</a:t>
            </a:r>
          </a:p>
          <a:p>
            <a:pPr lvl="1" algn="just"/>
            <a:r>
              <a:rPr lang="en-US" dirty="0"/>
              <a:t>Remember that bullet-proof case? </a:t>
            </a:r>
          </a:p>
          <a:p>
            <a:pPr lvl="2" algn="just"/>
            <a:r>
              <a:rPr lang="en-US" dirty="0"/>
              <a:t>Did the evidence you provided when you filed meet the preponderance standard?</a:t>
            </a:r>
          </a:p>
          <a:p>
            <a:pPr marL="274320" lvl="1" indent="0" algn="just">
              <a:buNone/>
            </a:pPr>
            <a:r>
              <a:rPr lang="en-US" dirty="0"/>
              <a:t>Preponderance of evidence is the standard of proof in administrative immigration proceedings (unless different standard specified by law).</a:t>
            </a:r>
          </a:p>
          <a:p>
            <a:pPr lvl="1" algn="just"/>
            <a:r>
              <a:rPr lang="en-US" dirty="0"/>
              <a:t>Have you met the standard of ‘more likely than not’ true based on relevant, probative and credible evidence?</a:t>
            </a:r>
          </a:p>
          <a:p>
            <a:pPr lvl="1" algn="just"/>
            <a:r>
              <a:rPr lang="en-US" dirty="0"/>
              <a:t>Have you exhausted all relief? </a:t>
            </a:r>
          </a:p>
          <a:p>
            <a:pPr lvl="1" algn="just"/>
            <a:r>
              <a:rPr lang="en-US" dirty="0"/>
              <a:t>Does it matter that you didn’t file an appeal?</a:t>
            </a:r>
          </a:p>
          <a:p>
            <a:pPr lvl="1" algn="just"/>
            <a:r>
              <a:rPr lang="en-US" dirty="0"/>
              <a:t>Key: Just because you can doesn’t mean you should. Don’t make bad law by filing suit on a weak case.</a:t>
            </a:r>
          </a:p>
          <a:p>
            <a:pPr lvl="1"/>
            <a:endParaRPr lang="en-US" dirty="0"/>
          </a:p>
          <a:p>
            <a:pPr lvl="1"/>
            <a:endParaRPr lang="en-US" dirty="0"/>
          </a:p>
        </p:txBody>
      </p:sp>
    </p:spTree>
    <p:extLst>
      <p:ext uri="{BB962C8B-B14F-4D97-AF65-F5344CB8AC3E}">
        <p14:creationId xmlns:p14="http://schemas.microsoft.com/office/powerpoint/2010/main" val="70259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cap="none" dirty="0"/>
              <a:t>So why not obtain a COS in the U.S.? </a:t>
            </a:r>
          </a:p>
        </p:txBody>
      </p:sp>
      <p:sp>
        <p:nvSpPr>
          <p:cNvPr id="3" name="Content Placeholder 2"/>
          <p:cNvSpPr>
            <a:spLocks noGrp="1"/>
          </p:cNvSpPr>
          <p:nvPr>
            <p:ph idx="1"/>
          </p:nvPr>
        </p:nvSpPr>
        <p:spPr/>
        <p:txBody>
          <a:bodyPr>
            <a:normAutofit fontScale="85000" lnSpcReduction="10000"/>
          </a:bodyPr>
          <a:lstStyle/>
          <a:p>
            <a:pPr algn="just"/>
            <a:r>
              <a:rPr lang="en-US" dirty="0"/>
              <a:t>Successfully submitting a COS in the U.S. involves properly timing your application. </a:t>
            </a:r>
          </a:p>
          <a:p>
            <a:pPr lvl="1" algn="just"/>
            <a:r>
              <a:rPr lang="en-US" dirty="0"/>
              <a:t>Cannot attend school while on B-1/B-2 status</a:t>
            </a:r>
          </a:p>
          <a:p>
            <a:pPr lvl="1" algn="just"/>
            <a:r>
              <a:rPr lang="en-US" dirty="0"/>
              <a:t>Must be conscious of the interplay between intent at admission and timely filing your COS </a:t>
            </a:r>
          </a:p>
          <a:p>
            <a:pPr algn="just"/>
            <a:r>
              <a:rPr lang="en-US" i="1" dirty="0"/>
              <a:t>Must</a:t>
            </a:r>
            <a:r>
              <a:rPr lang="en-US" dirty="0"/>
              <a:t> maintain B-1/B-2 status while I-539 is pending</a:t>
            </a:r>
          </a:p>
          <a:p>
            <a:pPr algn="just"/>
            <a:r>
              <a:rPr lang="en-US" i="1" dirty="0"/>
              <a:t>Must r</a:t>
            </a:r>
            <a:r>
              <a:rPr lang="en-US" dirty="0"/>
              <a:t>equest extension by filing I-539 again if</a:t>
            </a:r>
          </a:p>
          <a:p>
            <a:pPr lvl="1" algn="just"/>
            <a:r>
              <a:rPr lang="en-US" dirty="0"/>
              <a:t>Current status will expire more than 30 days before the initial F-1program start date.</a:t>
            </a:r>
          </a:p>
          <a:p>
            <a:pPr lvl="1" algn="just"/>
            <a:r>
              <a:rPr lang="en-US" dirty="0"/>
              <a:t>Program start date deferred to following academic term or semester because USCIS did not adjudicate I-539 before original, intended start date.</a:t>
            </a:r>
          </a:p>
          <a:p>
            <a:pPr algn="just"/>
            <a:r>
              <a:rPr lang="en-US" dirty="0"/>
              <a:t>Must pay separate filing fee for each request</a:t>
            </a:r>
          </a:p>
          <a:p>
            <a:pPr algn="just"/>
            <a:r>
              <a:rPr lang="en-US" i="1" dirty="0"/>
              <a:t>If you do not file this extension request on time</a:t>
            </a:r>
            <a:r>
              <a:rPr lang="en-US" dirty="0"/>
              <a:t>, change of status will be denied!</a:t>
            </a:r>
          </a:p>
        </p:txBody>
      </p:sp>
    </p:spTree>
    <p:extLst>
      <p:ext uri="{BB962C8B-B14F-4D97-AF65-F5344CB8AC3E}">
        <p14:creationId xmlns:p14="http://schemas.microsoft.com/office/powerpoint/2010/main" val="887165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cap="none" dirty="0"/>
              <a:t/>
            </a:r>
            <a:br>
              <a:rPr lang="en-US" sz="3600" cap="none" dirty="0"/>
            </a:br>
            <a:r>
              <a:rPr lang="en-US" sz="3600" cap="none" dirty="0"/>
              <a:t/>
            </a:r>
            <a:br>
              <a:rPr lang="en-US" sz="3600" cap="none" dirty="0"/>
            </a:br>
            <a:r>
              <a:rPr lang="en-US" sz="3600" cap="none" dirty="0"/>
              <a:t/>
            </a:r>
            <a:br>
              <a:rPr lang="en-US" sz="3600" cap="none" dirty="0"/>
            </a:br>
            <a:r>
              <a:rPr lang="en-US" sz="3600" cap="none" dirty="0"/>
              <a:t>How exactly does this work?  A simple overview:</a:t>
            </a:r>
            <a:endParaRPr lang="en-US" dirty="0"/>
          </a:p>
        </p:txBody>
      </p:sp>
      <p:sp>
        <p:nvSpPr>
          <p:cNvPr id="3" name="Content Placeholder 2"/>
          <p:cNvSpPr>
            <a:spLocks noGrp="1"/>
          </p:cNvSpPr>
          <p:nvPr>
            <p:ph idx="1"/>
          </p:nvPr>
        </p:nvSpPr>
        <p:spPr/>
        <p:txBody>
          <a:bodyPr>
            <a:normAutofit lnSpcReduction="10000"/>
          </a:bodyPr>
          <a:lstStyle/>
          <a:p>
            <a:pPr marL="274320" lvl="1" indent="0" algn="just">
              <a:buNone/>
            </a:pPr>
            <a:r>
              <a:rPr lang="en-US" dirty="0"/>
              <a:t>How do you sue in Federal Court?</a:t>
            </a:r>
          </a:p>
          <a:p>
            <a:pPr lvl="1" algn="just"/>
            <a:r>
              <a:rPr lang="en-US" dirty="0"/>
              <a:t>The Administrative Procedures Act (APA)</a:t>
            </a:r>
          </a:p>
          <a:p>
            <a:pPr lvl="2" algn="just"/>
            <a:r>
              <a:rPr lang="en-US" dirty="0"/>
              <a:t>The APA creates a cause of action/basis to sue the USCIS (any federal agency) when Congress hasn’t provided a separate basis in law.</a:t>
            </a:r>
          </a:p>
          <a:p>
            <a:pPr marL="502920" lvl="2" indent="0" algn="just">
              <a:buNone/>
            </a:pPr>
            <a:endParaRPr lang="en-US" dirty="0"/>
          </a:p>
          <a:p>
            <a:pPr lvl="2" algn="just">
              <a:buFont typeface="Courier New" panose="02070309020205020404" pitchFamily="49" charset="0"/>
              <a:buChar char="o"/>
            </a:pPr>
            <a:r>
              <a:rPr lang="en-US" dirty="0"/>
              <a:t>Your client must have been harmed by the agency action/inaction. </a:t>
            </a:r>
          </a:p>
          <a:p>
            <a:pPr lvl="2" algn="just">
              <a:buFont typeface="Courier New" panose="02070309020205020404" pitchFamily="49" charset="0"/>
              <a:buChar char="o"/>
            </a:pPr>
            <a:r>
              <a:rPr lang="en-US" dirty="0"/>
              <a:t>Important: The decision rendered must be “arbitrary, capricious, an abuse of discretion or otherwise not in accordance with law.” 5 USC Sec. 706(2)(A). </a:t>
            </a:r>
          </a:p>
          <a:p>
            <a:pPr marL="502920" lvl="2" indent="0" algn="just">
              <a:buNone/>
            </a:pPr>
            <a:endParaRPr lang="en-US" dirty="0"/>
          </a:p>
          <a:p>
            <a:pPr lvl="2" algn="just"/>
            <a:r>
              <a:rPr lang="en-US" dirty="0"/>
              <a:t>The USCIS is required to provide a logical explanation for arriving at their decision, which includes a rational connection between the facts and the </a:t>
            </a:r>
            <a:r>
              <a:rPr lang="en-US"/>
              <a:t>decision</a:t>
            </a:r>
            <a:r>
              <a:rPr lang="en-US" smtClean="0"/>
              <a:t>.</a:t>
            </a:r>
          </a:p>
          <a:p>
            <a:pPr lvl="2" algn="just"/>
            <a:endParaRPr lang="en-US" dirty="0" smtClean="0"/>
          </a:p>
          <a:p>
            <a:pPr lvl="2" algn="just"/>
            <a:r>
              <a:rPr lang="en-US" dirty="0"/>
              <a:t>Federal Court Statute of Limitations: General six-year limited. See USC Sec. 2401(a)</a:t>
            </a:r>
          </a:p>
          <a:p>
            <a:pPr lvl="2" algn="just"/>
            <a:endParaRPr lang="en-US" dirty="0"/>
          </a:p>
        </p:txBody>
      </p:sp>
    </p:spTree>
    <p:extLst>
      <p:ext uri="{BB962C8B-B14F-4D97-AF65-F5344CB8AC3E}">
        <p14:creationId xmlns:p14="http://schemas.microsoft.com/office/powerpoint/2010/main" val="275807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cap="none" dirty="0"/>
              <a:t/>
            </a:r>
            <a:br>
              <a:rPr lang="en-US" sz="3600" cap="none" dirty="0"/>
            </a:br>
            <a:r>
              <a:rPr lang="en-US" sz="3600" cap="none" dirty="0"/>
              <a:t/>
            </a:r>
            <a:br>
              <a:rPr lang="en-US" sz="3600" cap="none" dirty="0"/>
            </a:br>
            <a:r>
              <a:rPr lang="en-US" sz="3600" cap="none" dirty="0"/>
              <a:t>Relief </a:t>
            </a:r>
            <a:br>
              <a:rPr lang="en-US" sz="3600" cap="none" dirty="0"/>
            </a:br>
            <a:endParaRPr lang="en-US" dirty="0"/>
          </a:p>
        </p:txBody>
      </p:sp>
      <p:sp>
        <p:nvSpPr>
          <p:cNvPr id="3" name="Content Placeholder 2"/>
          <p:cNvSpPr>
            <a:spLocks noGrp="1"/>
          </p:cNvSpPr>
          <p:nvPr>
            <p:ph idx="1"/>
          </p:nvPr>
        </p:nvSpPr>
        <p:spPr/>
        <p:txBody>
          <a:bodyPr/>
          <a:lstStyle/>
          <a:p>
            <a:pPr lvl="1" algn="just">
              <a:buFont typeface="Wingdings" panose="05000000000000000000" pitchFamily="2" charset="2"/>
              <a:buChar char="Ø"/>
            </a:pPr>
            <a:r>
              <a:rPr lang="en-US" dirty="0"/>
              <a:t>Relief? Under the Administrative Appeals Act you are entitled to non-monetary damages.  Reversal of a denial or some other action.</a:t>
            </a:r>
          </a:p>
          <a:p>
            <a:pPr lvl="1" algn="just">
              <a:buFont typeface="Wingdings" panose="05000000000000000000" pitchFamily="2" charset="2"/>
              <a:buChar char="Ø"/>
            </a:pPr>
            <a:endParaRPr lang="en-US" dirty="0"/>
          </a:p>
          <a:p>
            <a:pPr lvl="1" algn="just">
              <a:buFont typeface="Wingdings" panose="05000000000000000000" pitchFamily="2" charset="2"/>
              <a:buChar char="Ø"/>
            </a:pPr>
            <a:r>
              <a:rPr lang="en-US" dirty="0"/>
              <a:t>However, you can request attorney’s fees under the Equal Access to Justice Act (EAJA) at 28 U.S. Code Sec. 2412(d).</a:t>
            </a:r>
          </a:p>
          <a:p>
            <a:pPr lvl="1" algn="just">
              <a:buFont typeface="Wingdings" panose="05000000000000000000" pitchFamily="2" charset="2"/>
              <a:buChar char="Ø"/>
            </a:pPr>
            <a:endParaRPr lang="en-US" dirty="0"/>
          </a:p>
          <a:p>
            <a:pPr lvl="1" algn="just">
              <a:buFont typeface="Wingdings" panose="05000000000000000000" pitchFamily="2" charset="2"/>
              <a:buChar char="Ø"/>
            </a:pPr>
            <a:r>
              <a:rPr lang="en-US" dirty="0"/>
              <a:t>And, of course, request any and all relief the court deems appropriate.</a:t>
            </a:r>
          </a:p>
          <a:p>
            <a:pPr marL="274320" lvl="1" indent="0" algn="just">
              <a:buNone/>
            </a:pPr>
            <a:endParaRPr lang="en-US" dirty="0"/>
          </a:p>
          <a:p>
            <a:pPr lvl="1"/>
            <a:endParaRPr lang="en-US" dirty="0"/>
          </a:p>
        </p:txBody>
      </p:sp>
    </p:spTree>
    <p:extLst>
      <p:ext uri="{BB962C8B-B14F-4D97-AF65-F5344CB8AC3E}">
        <p14:creationId xmlns:p14="http://schemas.microsoft.com/office/powerpoint/2010/main" val="194163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cap="none" dirty="0"/>
              <a:t/>
            </a:r>
            <a:br>
              <a:rPr lang="en-US" sz="3600" cap="none" dirty="0"/>
            </a:br>
            <a:r>
              <a:rPr lang="en-US" sz="3600" cap="none" dirty="0"/>
              <a:t/>
            </a:r>
            <a:br>
              <a:rPr lang="en-US" sz="3600" cap="none" dirty="0"/>
            </a:br>
            <a:r>
              <a:rPr lang="en-US" sz="3600" cap="none" dirty="0"/>
              <a:t>Relief, damages and reality</a:t>
            </a:r>
            <a:br>
              <a:rPr lang="en-US" sz="3600" cap="none" dirty="0"/>
            </a:br>
            <a:endParaRPr lang="en-US" dirty="0"/>
          </a:p>
        </p:txBody>
      </p:sp>
      <p:sp>
        <p:nvSpPr>
          <p:cNvPr id="3" name="Content Placeholder 2"/>
          <p:cNvSpPr>
            <a:spLocks noGrp="1"/>
          </p:cNvSpPr>
          <p:nvPr>
            <p:ph idx="1"/>
          </p:nvPr>
        </p:nvSpPr>
        <p:spPr/>
        <p:txBody>
          <a:bodyPr/>
          <a:lstStyle/>
          <a:p>
            <a:pPr lvl="1" algn="just">
              <a:buFont typeface="Wingdings" panose="05000000000000000000" pitchFamily="2" charset="2"/>
              <a:buChar char="v"/>
            </a:pPr>
            <a:r>
              <a:rPr lang="en-US" dirty="0"/>
              <a:t>Caveat when requesting payment of attorney’s fees under the EAJA.</a:t>
            </a:r>
          </a:p>
          <a:p>
            <a:pPr lvl="1" algn="just">
              <a:buFont typeface="Courier New" panose="02070309020205020404" pitchFamily="49" charset="0"/>
              <a:buChar char="o"/>
            </a:pPr>
            <a:r>
              <a:rPr lang="en-US" dirty="0"/>
              <a:t>The EAJA authorizes payment of attorney’s fees to the prevailing party.  This means you need a decision rendered by the court, not merely a reversal of the bad decision, in order to be paid pursuant to the EAJA.</a:t>
            </a:r>
          </a:p>
          <a:p>
            <a:pPr lvl="1" algn="just">
              <a:buFont typeface="Courier New" panose="02070309020205020404" pitchFamily="49" charset="0"/>
              <a:buChar char="o"/>
            </a:pPr>
            <a:endParaRPr lang="en-US" dirty="0"/>
          </a:p>
          <a:p>
            <a:pPr lvl="1" algn="just">
              <a:buFont typeface="Courier New" panose="02070309020205020404" pitchFamily="49" charset="0"/>
              <a:buChar char="o"/>
            </a:pPr>
            <a:r>
              <a:rPr lang="en-US" dirty="0"/>
              <a:t>Reality – instead of your day in court:  </a:t>
            </a:r>
          </a:p>
          <a:p>
            <a:pPr lvl="1" algn="just">
              <a:buFont typeface="Courier New" panose="02070309020205020404" pitchFamily="49" charset="0"/>
              <a:buChar char="o"/>
            </a:pPr>
            <a:r>
              <a:rPr lang="en-US" dirty="0"/>
              <a:t>You have the perfect case, you provided ample evidence to meet the preponderance of evidence standard, the denial was arbitrary, against the weight of the evidence, and the company is ready to roll. </a:t>
            </a:r>
          </a:p>
          <a:p>
            <a:pPr lvl="1" algn="just">
              <a:buFont typeface="Courier New" panose="02070309020205020404" pitchFamily="49" charset="0"/>
              <a:buChar char="o"/>
            </a:pPr>
            <a:r>
              <a:rPr lang="en-US" dirty="0"/>
              <a:t>You’re sworn in, have mastered the online filing procedures, sued the right parties, your case has been accepted, and is on the desk of an attorney with the Office of Immigration Litigation, somewhere in DC.</a:t>
            </a:r>
          </a:p>
        </p:txBody>
      </p:sp>
    </p:spTree>
    <p:extLst>
      <p:ext uri="{BB962C8B-B14F-4D97-AF65-F5344CB8AC3E}">
        <p14:creationId xmlns:p14="http://schemas.microsoft.com/office/powerpoint/2010/main" val="2778469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cap="none" dirty="0"/>
              <a:t/>
            </a:r>
            <a:br>
              <a:rPr lang="en-US" sz="3600" cap="none" dirty="0"/>
            </a:br>
            <a:r>
              <a:rPr lang="en-US" sz="3600" cap="none" dirty="0"/>
              <a:t/>
            </a:r>
            <a:br>
              <a:rPr lang="en-US" sz="3600" cap="none" dirty="0"/>
            </a:br>
            <a:r>
              <a:rPr lang="en-US" sz="3600" cap="none" dirty="0"/>
              <a:t>Office of Immigration Litigation (OIL), cont.</a:t>
            </a:r>
            <a:br>
              <a:rPr lang="en-US" sz="3600" cap="none" dirty="0"/>
            </a:br>
            <a:endParaRPr lang="en-US" dirty="0"/>
          </a:p>
        </p:txBody>
      </p:sp>
      <p:sp>
        <p:nvSpPr>
          <p:cNvPr id="3" name="Content Placeholder 2"/>
          <p:cNvSpPr>
            <a:spLocks noGrp="1"/>
          </p:cNvSpPr>
          <p:nvPr>
            <p:ph idx="1"/>
          </p:nvPr>
        </p:nvSpPr>
        <p:spPr/>
        <p:txBody>
          <a:bodyPr/>
          <a:lstStyle/>
          <a:p>
            <a:pPr lvl="1" algn="just"/>
            <a:r>
              <a:rPr lang="en-US" dirty="0"/>
              <a:t>The OIL attorney has 60 days to respond to your pleadings or file an answer.</a:t>
            </a:r>
          </a:p>
          <a:p>
            <a:pPr lvl="1" algn="just"/>
            <a:r>
              <a:rPr lang="en-US" dirty="0"/>
              <a:t>You’re ready to argue your case in court.</a:t>
            </a:r>
          </a:p>
          <a:p>
            <a:pPr lvl="1" algn="just"/>
            <a:r>
              <a:rPr lang="en-US" dirty="0"/>
              <a:t>The phone rings, it’s a (202) number and caller ID shows ‘OIL’ as caller.</a:t>
            </a:r>
          </a:p>
          <a:p>
            <a:pPr lvl="2" algn="just"/>
            <a:r>
              <a:rPr lang="en-US" dirty="0"/>
              <a:t>This is SO exciting! You have been waiting for this moment for…58 days!</a:t>
            </a:r>
          </a:p>
          <a:p>
            <a:pPr lvl="2" algn="just"/>
            <a:r>
              <a:rPr lang="en-US" dirty="0"/>
              <a:t>You take the call, have a short discussion of how and why the USCIS is wrong, and the OIL attorney tells you…the decision will be reversed, and an approval granted.  Excellent work counselor!</a:t>
            </a:r>
          </a:p>
          <a:p>
            <a:pPr lvl="2" algn="just"/>
            <a:r>
              <a:rPr lang="en-US" dirty="0"/>
              <a:t>FYI – you aren’t the prevailing party and as such, no EAJA fees. </a:t>
            </a:r>
          </a:p>
          <a:p>
            <a:pPr lvl="2" algn="just"/>
            <a:r>
              <a:rPr lang="en-US" dirty="0"/>
              <a:t>OR</a:t>
            </a:r>
          </a:p>
          <a:p>
            <a:pPr lvl="2" algn="just"/>
            <a:r>
              <a:rPr lang="en-US" dirty="0"/>
              <a:t>The USCIS stands by its decision, in which case, the case will proceed, court dates will be set, and onward you go.</a:t>
            </a:r>
          </a:p>
          <a:p>
            <a:pPr lvl="1"/>
            <a:endParaRPr lang="en-US" dirty="0"/>
          </a:p>
        </p:txBody>
      </p:sp>
    </p:spTree>
    <p:extLst>
      <p:ext uri="{BB962C8B-B14F-4D97-AF65-F5344CB8AC3E}">
        <p14:creationId xmlns:p14="http://schemas.microsoft.com/office/powerpoint/2010/main" val="3731629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cap="none" dirty="0"/>
              <a:t/>
            </a:r>
            <a:br>
              <a:rPr lang="en-US" sz="3600" cap="none" dirty="0"/>
            </a:br>
            <a:r>
              <a:rPr lang="en-US" sz="3600" cap="none" dirty="0"/>
              <a:t>Assistance &amp; Resources</a:t>
            </a:r>
            <a:br>
              <a:rPr lang="en-US" sz="3600" cap="none" dirty="0"/>
            </a:br>
            <a:endParaRPr lang="en-US" dirty="0"/>
          </a:p>
        </p:txBody>
      </p:sp>
      <p:sp>
        <p:nvSpPr>
          <p:cNvPr id="3" name="Content Placeholder 2"/>
          <p:cNvSpPr>
            <a:spLocks noGrp="1"/>
          </p:cNvSpPr>
          <p:nvPr>
            <p:ph idx="1"/>
          </p:nvPr>
        </p:nvSpPr>
        <p:spPr/>
        <p:txBody>
          <a:bodyPr/>
          <a:lstStyle/>
          <a:p>
            <a:pPr lvl="1" algn="just"/>
            <a:r>
              <a:rPr lang="en-US" dirty="0"/>
              <a:t>AILA: Federal Litigation Section</a:t>
            </a:r>
          </a:p>
          <a:p>
            <a:pPr lvl="1" algn="just"/>
            <a:r>
              <a:rPr lang="en-US" dirty="0"/>
              <a:t>AILA Link</a:t>
            </a:r>
          </a:p>
          <a:p>
            <a:pPr lvl="2" algn="just"/>
            <a:r>
              <a:rPr lang="en-US" dirty="0"/>
              <a:t>Litigating Immigration Cases in Federal Court by Robert </a:t>
            </a:r>
            <a:r>
              <a:rPr lang="en-US" dirty="0" err="1"/>
              <a:t>Pauw</a:t>
            </a:r>
            <a:r>
              <a:rPr lang="en-US" dirty="0"/>
              <a:t> (AILA Publications).</a:t>
            </a:r>
          </a:p>
          <a:p>
            <a:pPr lvl="2" algn="just"/>
            <a:endParaRPr lang="en-US" dirty="0"/>
          </a:p>
          <a:p>
            <a:pPr lvl="2" algn="just"/>
            <a:r>
              <a:rPr lang="en-US" dirty="0"/>
              <a:t>American Immigration Council Advisories:</a:t>
            </a:r>
          </a:p>
          <a:p>
            <a:pPr lvl="3" algn="just"/>
            <a:r>
              <a:rPr lang="en-US" dirty="0"/>
              <a:t>Failure to Appeal to the AAO: Does it Bar All Federal Court Review of the Case? (July 22, 2004)</a:t>
            </a:r>
          </a:p>
          <a:p>
            <a:pPr lvl="3" algn="just"/>
            <a:r>
              <a:rPr lang="en-US" dirty="0"/>
              <a:t>Immigration Lawsuits and the APA: The Basics of a District Court Action (June 20, 2013).</a:t>
            </a:r>
          </a:p>
        </p:txBody>
      </p:sp>
    </p:spTree>
    <p:extLst>
      <p:ext uri="{BB962C8B-B14F-4D97-AF65-F5344CB8AC3E}">
        <p14:creationId xmlns:p14="http://schemas.microsoft.com/office/powerpoint/2010/main" val="2992910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cap="none" dirty="0"/>
              <a:t/>
            </a:r>
            <a:br>
              <a:rPr lang="en-US" sz="3600" cap="none" dirty="0"/>
            </a:br>
            <a:r>
              <a:rPr lang="en-US" sz="3600" cap="none" dirty="0"/>
              <a:t/>
            </a:r>
            <a:br>
              <a:rPr lang="en-US" sz="3600" cap="none" dirty="0"/>
            </a:br>
            <a:r>
              <a:rPr lang="en-US" sz="3600" cap="none" dirty="0"/>
              <a:t>Assistance &amp; Resources</a:t>
            </a:r>
            <a:br>
              <a:rPr lang="en-US" sz="3600" cap="none" dirty="0"/>
            </a:br>
            <a:endParaRPr lang="en-US" dirty="0"/>
          </a:p>
        </p:txBody>
      </p:sp>
      <p:sp>
        <p:nvSpPr>
          <p:cNvPr id="3" name="Content Placeholder 2"/>
          <p:cNvSpPr>
            <a:spLocks noGrp="1"/>
          </p:cNvSpPr>
          <p:nvPr>
            <p:ph idx="1"/>
          </p:nvPr>
        </p:nvSpPr>
        <p:spPr/>
        <p:txBody>
          <a:bodyPr/>
          <a:lstStyle/>
          <a:p>
            <a:pPr lvl="1" algn="just"/>
            <a:r>
              <a:rPr lang="en-US" dirty="0"/>
              <a:t>The American Immigration Council, practice advisories, cont.</a:t>
            </a:r>
          </a:p>
          <a:p>
            <a:pPr marL="274320" lvl="1" indent="0" algn="just">
              <a:buNone/>
            </a:pPr>
            <a:endParaRPr lang="en-US" dirty="0"/>
          </a:p>
          <a:p>
            <a:pPr lvl="2" algn="just"/>
            <a:r>
              <a:rPr lang="en-US" dirty="0"/>
              <a:t>Whom to Sue and Whom to Serve in Immigration Related District Court Litigation (May 13, 2010)</a:t>
            </a:r>
          </a:p>
          <a:p>
            <a:pPr lvl="2" algn="just"/>
            <a:r>
              <a:rPr lang="en-US" dirty="0"/>
              <a:t>Mandamus Actions: Avoiding Dismissal and Proving the Case (August 6, 2009)</a:t>
            </a:r>
          </a:p>
          <a:p>
            <a:pPr lvl="2" algn="just"/>
            <a:r>
              <a:rPr lang="en-US" dirty="0"/>
              <a:t>Mandamus Jurisdiction over Delayed Applications: Responding to the Government’s Motion to Dismiss (August 30, 2010)</a:t>
            </a:r>
          </a:p>
          <a:p>
            <a:pPr lvl="2" algn="just"/>
            <a:r>
              <a:rPr lang="en-US" dirty="0"/>
              <a:t>Requesting Attorney’s Fees under the Equal Access to Justice Act (June 17, 2014)</a:t>
            </a:r>
          </a:p>
          <a:p>
            <a:pPr lvl="2" algn="just"/>
            <a:r>
              <a:rPr lang="en-US" dirty="0"/>
              <a:t>And: The AIC has a business litigation section and may offer guidance on whether your case is meritorious/a winner</a:t>
            </a:r>
          </a:p>
        </p:txBody>
      </p:sp>
    </p:spTree>
    <p:extLst>
      <p:ext uri="{BB962C8B-B14F-4D97-AF65-F5344CB8AC3E}">
        <p14:creationId xmlns:p14="http://schemas.microsoft.com/office/powerpoint/2010/main" val="1049946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cap="none" dirty="0"/>
              <a:t/>
            </a:r>
            <a:br>
              <a:rPr lang="en-US" sz="3600" cap="none" dirty="0"/>
            </a:br>
            <a:r>
              <a:rPr lang="en-US" sz="3600" cap="none" dirty="0"/>
              <a:t/>
            </a:r>
            <a:br>
              <a:rPr lang="en-US" sz="3600" cap="none" dirty="0"/>
            </a:br>
            <a:r>
              <a:rPr lang="en-US" sz="3600" cap="none" dirty="0"/>
              <a:t>Questions?</a:t>
            </a:r>
            <a:br>
              <a:rPr lang="en-US" sz="3600" cap="none" dirty="0"/>
            </a:br>
            <a:endParaRPr lang="en-US" dirty="0"/>
          </a:p>
        </p:txBody>
      </p:sp>
      <p:sp>
        <p:nvSpPr>
          <p:cNvPr id="3" name="Content Placeholder 2"/>
          <p:cNvSpPr>
            <a:spLocks noGrp="1"/>
          </p:cNvSpPr>
          <p:nvPr>
            <p:ph idx="1"/>
          </p:nvPr>
        </p:nvSpPr>
        <p:spPr/>
        <p:txBody>
          <a:bodyPr/>
          <a:lstStyle/>
          <a:p>
            <a:pPr lvl="1"/>
            <a:endParaRPr lang="en-US" dirty="0"/>
          </a:p>
        </p:txBody>
      </p:sp>
    </p:spTree>
    <p:extLst>
      <p:ext uri="{BB962C8B-B14F-4D97-AF65-F5344CB8AC3E}">
        <p14:creationId xmlns:p14="http://schemas.microsoft.com/office/powerpoint/2010/main" val="4097519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cap="none" dirty="0"/>
              <a:t>Maintaining F-1 Status </a:t>
            </a:r>
          </a:p>
        </p:txBody>
      </p:sp>
      <p:sp>
        <p:nvSpPr>
          <p:cNvPr id="3" name="Content Placeholder 2"/>
          <p:cNvSpPr>
            <a:spLocks noGrp="1"/>
          </p:cNvSpPr>
          <p:nvPr>
            <p:ph idx="1"/>
          </p:nvPr>
        </p:nvSpPr>
        <p:spPr>
          <a:xfrm>
            <a:off x="1217614" y="1828800"/>
            <a:ext cx="9982198" cy="4648200"/>
          </a:xfrm>
        </p:spPr>
        <p:txBody>
          <a:bodyPr>
            <a:normAutofit/>
          </a:bodyPr>
          <a:lstStyle/>
          <a:p>
            <a:pPr marL="45720" indent="0" algn="just">
              <a:buNone/>
            </a:pPr>
            <a:r>
              <a:rPr lang="en-US" sz="2600" dirty="0"/>
              <a:t>While in United States, F-1 student </a:t>
            </a:r>
            <a:r>
              <a:rPr lang="en-US" sz="2600" b="1" i="1" dirty="0"/>
              <a:t>must</a:t>
            </a:r>
            <a:r>
              <a:rPr lang="en-US" sz="2600" dirty="0"/>
              <a:t>: </a:t>
            </a:r>
          </a:p>
          <a:p>
            <a:pPr algn="just"/>
            <a:r>
              <a:rPr lang="en-US" dirty="0"/>
              <a:t>Maintain a full course of study</a:t>
            </a:r>
          </a:p>
          <a:p>
            <a:pPr lvl="2" algn="just"/>
            <a:r>
              <a:rPr lang="en-US" dirty="0"/>
              <a:t>This means different things for different levels of schooling</a:t>
            </a:r>
          </a:p>
          <a:p>
            <a:pPr algn="just"/>
            <a:r>
              <a:rPr lang="en-US" dirty="0"/>
              <a:t>Study at the school designated on Form I-20, only</a:t>
            </a:r>
          </a:p>
          <a:p>
            <a:pPr algn="just"/>
            <a:r>
              <a:rPr lang="en-US" dirty="0"/>
              <a:t>Engage in authorized employment, only</a:t>
            </a:r>
          </a:p>
          <a:p>
            <a:pPr marL="45720" indent="0" algn="just">
              <a:buNone/>
            </a:pPr>
            <a:endParaRPr lang="en-US" dirty="0"/>
          </a:p>
          <a:p>
            <a:pPr algn="just"/>
            <a:endParaRPr lang="en-US" dirty="0"/>
          </a:p>
          <a:p>
            <a:endParaRPr lang="en-US" dirty="0"/>
          </a:p>
        </p:txBody>
      </p:sp>
    </p:spTree>
    <p:extLst>
      <p:ext uri="{BB962C8B-B14F-4D97-AF65-F5344CB8AC3E}">
        <p14:creationId xmlns:p14="http://schemas.microsoft.com/office/powerpoint/2010/main" val="3819392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0421AB-8111-4574-8D8D-A25434877313}"/>
              </a:ext>
            </a:extLst>
          </p:cNvPr>
          <p:cNvSpPr>
            <a:spLocks noGrp="1"/>
          </p:cNvSpPr>
          <p:nvPr>
            <p:ph type="title"/>
          </p:nvPr>
        </p:nvSpPr>
        <p:spPr/>
        <p:txBody>
          <a:bodyPr/>
          <a:lstStyle/>
          <a:p>
            <a:r>
              <a:rPr lang="en-US" cap="none" dirty="0"/>
              <a:t>Entering the U.S. on a F-1 Visa</a:t>
            </a:r>
            <a:endParaRPr lang="en-US" dirty="0"/>
          </a:p>
        </p:txBody>
      </p:sp>
      <p:sp>
        <p:nvSpPr>
          <p:cNvPr id="3" name="Content Placeholder 2">
            <a:extLst>
              <a:ext uri="{FF2B5EF4-FFF2-40B4-BE49-F238E27FC236}">
                <a16:creationId xmlns:a16="http://schemas.microsoft.com/office/drawing/2014/main" xmlns="" id="{58D7A55D-D1AA-4BF9-B593-B3CAB4342E08}"/>
              </a:ext>
            </a:extLst>
          </p:cNvPr>
          <p:cNvSpPr>
            <a:spLocks noGrp="1"/>
          </p:cNvSpPr>
          <p:nvPr>
            <p:ph idx="1"/>
          </p:nvPr>
        </p:nvSpPr>
        <p:spPr/>
        <p:txBody>
          <a:bodyPr/>
          <a:lstStyle/>
          <a:p>
            <a:pPr algn="just"/>
            <a:r>
              <a:rPr lang="en-US" dirty="0"/>
              <a:t>Student will receive Form I-94 upon entry into the United States </a:t>
            </a:r>
          </a:p>
          <a:p>
            <a:pPr algn="just"/>
            <a:r>
              <a:rPr lang="en-US" dirty="0"/>
              <a:t>I-94 will not list a specific expiration date</a:t>
            </a:r>
          </a:p>
          <a:p>
            <a:pPr lvl="1" algn="just"/>
            <a:r>
              <a:rPr lang="en-US" dirty="0"/>
              <a:t>Will be marked with "D/S," meaning the visitor's stay is authorized for the duration of status of the school program, as listed on the I-20</a:t>
            </a:r>
          </a:p>
          <a:p>
            <a:pPr lvl="1" algn="just"/>
            <a:r>
              <a:rPr lang="en-US" dirty="0"/>
              <a:t>Students are admitted until the expiration of the I-20, plus a 60-day grace period</a:t>
            </a:r>
          </a:p>
          <a:p>
            <a:pPr lvl="1" algn="just"/>
            <a:r>
              <a:rPr lang="en-US" dirty="0"/>
              <a:t>After entering the U.S on an F-1 visa, student must</a:t>
            </a:r>
            <a:r>
              <a:rPr lang="en-US" b="1" i="1" dirty="0"/>
              <a:t> </a:t>
            </a:r>
            <a:r>
              <a:rPr lang="en-US" dirty="0"/>
              <a:t>maintain a full course of study</a:t>
            </a:r>
          </a:p>
          <a:p>
            <a:pPr algn="just"/>
            <a:r>
              <a:rPr lang="en-US" dirty="0"/>
              <a:t>Study at the school designated on Form I-20, only </a:t>
            </a:r>
          </a:p>
          <a:p>
            <a:pPr algn="just"/>
            <a:r>
              <a:rPr lang="en-US" dirty="0"/>
              <a:t>Engage in authorized employment, only</a:t>
            </a:r>
          </a:p>
          <a:p>
            <a:endParaRPr lang="en-US" dirty="0"/>
          </a:p>
        </p:txBody>
      </p:sp>
    </p:spTree>
    <p:extLst>
      <p:ext uri="{BB962C8B-B14F-4D97-AF65-F5344CB8AC3E}">
        <p14:creationId xmlns:p14="http://schemas.microsoft.com/office/powerpoint/2010/main" val="2032491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5C7210-FC74-4021-AB4A-AF04CC13D77D}"/>
              </a:ext>
            </a:extLst>
          </p:cNvPr>
          <p:cNvSpPr>
            <a:spLocks noGrp="1"/>
          </p:cNvSpPr>
          <p:nvPr>
            <p:ph type="title"/>
          </p:nvPr>
        </p:nvSpPr>
        <p:spPr/>
        <p:txBody>
          <a:bodyPr/>
          <a:lstStyle/>
          <a:p>
            <a:r>
              <a:rPr lang="en-US" dirty="0"/>
              <a:t>CPT, OPT, </a:t>
            </a:r>
            <a:r>
              <a:rPr lang="en-US" cap="none" dirty="0"/>
              <a:t>and</a:t>
            </a:r>
            <a:r>
              <a:rPr lang="en-US" dirty="0"/>
              <a:t> stem opt</a:t>
            </a:r>
          </a:p>
        </p:txBody>
      </p:sp>
      <p:sp>
        <p:nvSpPr>
          <p:cNvPr id="3" name="Content Placeholder 2">
            <a:extLst>
              <a:ext uri="{FF2B5EF4-FFF2-40B4-BE49-F238E27FC236}">
                <a16:creationId xmlns:a16="http://schemas.microsoft.com/office/drawing/2014/main" xmlns="" id="{832A5BD4-47D1-4723-B9A6-23901F9CAE77}"/>
              </a:ext>
            </a:extLst>
          </p:cNvPr>
          <p:cNvSpPr>
            <a:spLocks noGrp="1"/>
          </p:cNvSpPr>
          <p:nvPr>
            <p:ph idx="1"/>
          </p:nvPr>
        </p:nvSpPr>
        <p:spPr>
          <a:xfrm>
            <a:off x="1217614" y="1828800"/>
            <a:ext cx="9753600" cy="4800600"/>
          </a:xfrm>
        </p:spPr>
        <p:txBody>
          <a:bodyPr>
            <a:normAutofit fontScale="92500" lnSpcReduction="20000"/>
          </a:bodyPr>
          <a:lstStyle/>
          <a:p>
            <a:pPr marL="45720" indent="0" algn="just">
              <a:buNone/>
            </a:pPr>
            <a:r>
              <a:rPr lang="en-US" dirty="0"/>
              <a:t>Curricular Practical Training (CPT) </a:t>
            </a:r>
          </a:p>
          <a:p>
            <a:pPr algn="just"/>
            <a:r>
              <a:rPr lang="en-US" dirty="0"/>
              <a:t>Must be integral to the established curriculum, such as:</a:t>
            </a:r>
          </a:p>
          <a:p>
            <a:pPr lvl="1" algn="just"/>
            <a:r>
              <a:rPr lang="en-US" dirty="0"/>
              <a:t>Work/study, internship, cooperative education, or any type of required internship or practicum</a:t>
            </a:r>
          </a:p>
          <a:p>
            <a:pPr lvl="1" algn="just"/>
            <a:r>
              <a:rPr lang="en-US" dirty="0"/>
              <a:t> Student may begin CPT after receiving Form I-20 with the DSO endorsement</a:t>
            </a:r>
          </a:p>
          <a:p>
            <a:pPr lvl="2" algn="just"/>
            <a:r>
              <a:rPr lang="en-US" dirty="0"/>
              <a:t>No EAD required (See 8 CFR Section 214.2(f)(10)(</a:t>
            </a:r>
            <a:r>
              <a:rPr lang="en-US" dirty="0" err="1"/>
              <a:t>i</a:t>
            </a:r>
            <a:r>
              <a:rPr lang="en-US" dirty="0"/>
              <a:t>))</a:t>
            </a:r>
          </a:p>
          <a:p>
            <a:pPr lvl="2" algn="just"/>
            <a:endParaRPr lang="en-US" dirty="0"/>
          </a:p>
          <a:p>
            <a:pPr marL="45720" indent="0" algn="just">
              <a:buNone/>
            </a:pPr>
            <a:r>
              <a:rPr lang="en-US" dirty="0"/>
              <a:t>Optional Practical Training (OPT) </a:t>
            </a:r>
          </a:p>
          <a:p>
            <a:pPr algn="just"/>
            <a:r>
              <a:rPr lang="en-US" dirty="0"/>
              <a:t>Practical training </a:t>
            </a:r>
            <a:r>
              <a:rPr lang="en-US" b="1" i="1" dirty="0"/>
              <a:t>directly related </a:t>
            </a:r>
            <a:r>
              <a:rPr lang="en-US" dirty="0"/>
              <a:t>to student's major area of study that occurs: </a:t>
            </a:r>
          </a:p>
          <a:p>
            <a:pPr lvl="1" algn="just"/>
            <a:r>
              <a:rPr lang="en-US" dirty="0"/>
              <a:t>During vacation/when school is not in session</a:t>
            </a:r>
          </a:p>
          <a:p>
            <a:pPr lvl="1" algn="just"/>
            <a:r>
              <a:rPr lang="en-US" dirty="0"/>
              <a:t>While school is in session, but not to exceed 20 hours/week</a:t>
            </a:r>
          </a:p>
          <a:p>
            <a:pPr lvl="1" algn="just"/>
            <a:r>
              <a:rPr lang="en-US" dirty="0"/>
              <a:t>After completion of all course requirements (excluding thesis) for bachelor's, master's, or doctoral degree program</a:t>
            </a:r>
          </a:p>
          <a:p>
            <a:pPr lvl="1" algn="just"/>
            <a:r>
              <a:rPr lang="en-US" dirty="0"/>
              <a:t>Or after completion of course of study (See 8 CFR Section 214.2(f)(10)(ii))</a:t>
            </a:r>
          </a:p>
        </p:txBody>
      </p:sp>
    </p:spTree>
    <p:extLst>
      <p:ext uri="{BB962C8B-B14F-4D97-AF65-F5344CB8AC3E}">
        <p14:creationId xmlns:p14="http://schemas.microsoft.com/office/powerpoint/2010/main" val="55411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5C7210-FC74-4021-AB4A-AF04CC13D77D}"/>
              </a:ext>
            </a:extLst>
          </p:cNvPr>
          <p:cNvSpPr>
            <a:spLocks noGrp="1"/>
          </p:cNvSpPr>
          <p:nvPr>
            <p:ph type="title"/>
          </p:nvPr>
        </p:nvSpPr>
        <p:spPr/>
        <p:txBody>
          <a:bodyPr/>
          <a:lstStyle/>
          <a:p>
            <a:r>
              <a:rPr lang="en-US" dirty="0"/>
              <a:t>CPT, OPT, </a:t>
            </a:r>
            <a:r>
              <a:rPr lang="en-US" cap="none" dirty="0"/>
              <a:t>and</a:t>
            </a:r>
            <a:r>
              <a:rPr lang="en-US" dirty="0"/>
              <a:t> stem opt</a:t>
            </a:r>
          </a:p>
        </p:txBody>
      </p:sp>
      <p:sp>
        <p:nvSpPr>
          <p:cNvPr id="3" name="Content Placeholder 2">
            <a:extLst>
              <a:ext uri="{FF2B5EF4-FFF2-40B4-BE49-F238E27FC236}">
                <a16:creationId xmlns:a16="http://schemas.microsoft.com/office/drawing/2014/main" xmlns="" id="{832A5BD4-47D1-4723-B9A6-23901F9CAE77}"/>
              </a:ext>
            </a:extLst>
          </p:cNvPr>
          <p:cNvSpPr>
            <a:spLocks noGrp="1"/>
          </p:cNvSpPr>
          <p:nvPr>
            <p:ph idx="1"/>
          </p:nvPr>
        </p:nvSpPr>
        <p:spPr/>
        <p:txBody>
          <a:bodyPr>
            <a:normAutofit lnSpcReduction="10000"/>
          </a:bodyPr>
          <a:lstStyle/>
          <a:p>
            <a:pPr marL="45720" indent="0" algn="just">
              <a:buNone/>
            </a:pPr>
            <a:r>
              <a:rPr lang="en-US" dirty="0"/>
              <a:t>To begin work pursuant to OPT:</a:t>
            </a:r>
          </a:p>
          <a:p>
            <a:pPr algn="just"/>
            <a:r>
              <a:rPr lang="en-US" dirty="0"/>
              <a:t>F-1 student must have an EAD</a:t>
            </a:r>
          </a:p>
          <a:p>
            <a:pPr lvl="1" algn="just"/>
            <a:r>
              <a:rPr lang="en-US" dirty="0"/>
              <a:t>Except for F-1 students with a science, technology, engineering or mathematics (STEM) degree</a:t>
            </a:r>
          </a:p>
          <a:p>
            <a:pPr algn="just"/>
            <a:r>
              <a:rPr lang="en-US" dirty="0"/>
              <a:t>STEM Students</a:t>
            </a:r>
          </a:p>
          <a:p>
            <a:pPr lvl="1" algn="just"/>
            <a:r>
              <a:rPr lang="en-US" dirty="0"/>
              <a:t>Eligible for a 24-month extension of post-completion OPT</a:t>
            </a:r>
          </a:p>
          <a:p>
            <a:pPr lvl="2" algn="just"/>
            <a:r>
              <a:rPr lang="en-US" dirty="0"/>
              <a:t>Totaling 36 months of OPT</a:t>
            </a:r>
          </a:p>
          <a:p>
            <a:pPr lvl="1" algn="just"/>
            <a:r>
              <a:rPr lang="en-US" dirty="0"/>
              <a:t> To qualify for a 24-month STEM extension, F-1 student needs to be employed by an employer enrolled in E-Verify</a:t>
            </a:r>
          </a:p>
          <a:p>
            <a:pPr marL="45720" indent="0" algn="just">
              <a:buNone/>
            </a:pPr>
            <a:r>
              <a:rPr lang="en-US" dirty="0"/>
              <a:t>F-1 students cannot have 90 days of continuous unemployment or 120 days of aggregate unemployment while on OPT!</a:t>
            </a:r>
          </a:p>
          <a:p>
            <a:pPr lvl="1" algn="just"/>
            <a:endParaRPr lang="en-US" dirty="0"/>
          </a:p>
        </p:txBody>
      </p:sp>
    </p:spTree>
    <p:extLst>
      <p:ext uri="{BB962C8B-B14F-4D97-AF65-F5344CB8AC3E}">
        <p14:creationId xmlns:p14="http://schemas.microsoft.com/office/powerpoint/2010/main" val="2667467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3F8E98-A2BA-4F31-92A2-D72F216D0762}"/>
              </a:ext>
            </a:extLst>
          </p:cNvPr>
          <p:cNvSpPr>
            <a:spLocks noGrp="1"/>
          </p:cNvSpPr>
          <p:nvPr>
            <p:ph type="title"/>
          </p:nvPr>
        </p:nvSpPr>
        <p:spPr/>
        <p:txBody>
          <a:bodyPr>
            <a:normAutofit/>
          </a:bodyPr>
          <a:lstStyle/>
          <a:p>
            <a:r>
              <a:rPr lang="en-US" dirty="0"/>
              <a:t>CPT, OPT, </a:t>
            </a:r>
            <a:r>
              <a:rPr lang="en-US" cap="none" dirty="0"/>
              <a:t>and</a:t>
            </a:r>
            <a:r>
              <a:rPr lang="en-US" dirty="0"/>
              <a:t> stem opt</a:t>
            </a:r>
            <a:endParaRPr lang="en-US" cap="none" dirty="0"/>
          </a:p>
        </p:txBody>
      </p:sp>
      <p:sp>
        <p:nvSpPr>
          <p:cNvPr id="3" name="Content Placeholder 2">
            <a:extLst>
              <a:ext uri="{FF2B5EF4-FFF2-40B4-BE49-F238E27FC236}">
                <a16:creationId xmlns:a16="http://schemas.microsoft.com/office/drawing/2014/main" xmlns="" id="{3B0855E6-0786-4B7C-AC99-7A81C0058EB4}"/>
              </a:ext>
            </a:extLst>
          </p:cNvPr>
          <p:cNvSpPr>
            <a:spLocks noGrp="1"/>
          </p:cNvSpPr>
          <p:nvPr>
            <p:ph idx="1"/>
          </p:nvPr>
        </p:nvSpPr>
        <p:spPr>
          <a:xfrm>
            <a:off x="1217614" y="1828800"/>
            <a:ext cx="9753600" cy="5029200"/>
          </a:xfrm>
        </p:spPr>
        <p:txBody>
          <a:bodyPr>
            <a:normAutofit/>
          </a:bodyPr>
          <a:lstStyle/>
          <a:p>
            <a:pPr marL="45720" indent="0" algn="just">
              <a:buNone/>
            </a:pPr>
            <a:r>
              <a:rPr lang="en-US" dirty="0"/>
              <a:t>For post-completion OPT:</a:t>
            </a:r>
          </a:p>
          <a:p>
            <a:pPr algn="just"/>
            <a:r>
              <a:rPr lang="en-US" dirty="0"/>
              <a:t> Student must file Form I-765, Application for Employment Authorization</a:t>
            </a:r>
          </a:p>
          <a:p>
            <a:pPr lvl="1" algn="just"/>
            <a:r>
              <a:rPr lang="en-US" dirty="0"/>
              <a:t>Up to 90 days prior to the program end-date, and no later than 60 days after the program end-date</a:t>
            </a:r>
          </a:p>
          <a:p>
            <a:pPr marL="45720" indent="0" algn="just">
              <a:buNone/>
            </a:pPr>
            <a:r>
              <a:rPr lang="en-US" dirty="0"/>
              <a:t>For pre-completion OPT:</a:t>
            </a:r>
          </a:p>
          <a:p>
            <a:pPr algn="just"/>
            <a:r>
              <a:rPr lang="en-US" dirty="0"/>
              <a:t>Student may file up to 90 days before being enrolled for one academic year</a:t>
            </a:r>
          </a:p>
          <a:p>
            <a:pPr lvl="1" algn="just"/>
            <a:r>
              <a:rPr lang="en-US" dirty="0"/>
              <a:t>Provided that the work will not start until the student has completed one full academic year</a:t>
            </a:r>
          </a:p>
        </p:txBody>
      </p:sp>
    </p:spTree>
    <p:extLst>
      <p:ext uri="{BB962C8B-B14F-4D97-AF65-F5344CB8AC3E}">
        <p14:creationId xmlns:p14="http://schemas.microsoft.com/office/powerpoint/2010/main" val="470601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inental North America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xmlns="" name="World maps series, North American continent presentation (widescreen).potx" id="{9BCD087D-7D15-4935-9A6F-8C8F414B806B}" vid="{F70B2F2B-E334-4403-A327-17999BAEB2DF}"/>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North American continent presentation (widescreen)</Template>
  <TotalTime>1749</TotalTime>
  <Words>3712</Words>
  <Application>Microsoft Office PowerPoint</Application>
  <PresentationFormat>Custom</PresentationFormat>
  <Paragraphs>370</Paragraphs>
  <Slides>46</Slides>
  <Notes>21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Continental North America 16x9</vt:lpstr>
      <vt:lpstr>BUSINESS FUNDAMENTALS</vt:lpstr>
      <vt:lpstr>Presented By</vt:lpstr>
      <vt:lpstr>How Can a FN Obtain F-1 Status?</vt:lpstr>
      <vt:lpstr>So why not obtain a COS in the U.S.? </vt:lpstr>
      <vt:lpstr>Maintaining F-1 Status </vt:lpstr>
      <vt:lpstr>Entering the U.S. on a F-1 Visa</vt:lpstr>
      <vt:lpstr>CPT, OPT, and stem opt</vt:lpstr>
      <vt:lpstr>CPT, OPT, and stem opt</vt:lpstr>
      <vt:lpstr>CPT, OPT, and stem opt</vt:lpstr>
      <vt:lpstr>CPT, OPT, and stem opt</vt:lpstr>
      <vt:lpstr>CPT, OPT, and stem opt</vt:lpstr>
      <vt:lpstr>To E-Verify or Not E-verify </vt:lpstr>
      <vt:lpstr>To E-Verify or Not E-verify </vt:lpstr>
      <vt:lpstr>To E-Verify or Not E-verify </vt:lpstr>
      <vt:lpstr>Possibilities of Rescinding OPT?</vt:lpstr>
      <vt:lpstr>The H-1B Cap Gap</vt:lpstr>
      <vt:lpstr>Strategies for Maintaining Work Authorization while Rolling the H Cap Dice</vt:lpstr>
      <vt:lpstr>New trends in the H1b world  </vt:lpstr>
      <vt:lpstr>Breaking news . . . </vt:lpstr>
      <vt:lpstr>Stories from the battlefield </vt:lpstr>
      <vt:lpstr>In the face of denial </vt:lpstr>
      <vt:lpstr>What have we learned? </vt:lpstr>
      <vt:lpstr>What’s in your arsenal? </vt:lpstr>
      <vt:lpstr>A winning approach  </vt:lpstr>
      <vt:lpstr>Prepare for battle beyond the rfe </vt:lpstr>
      <vt:lpstr>Resources </vt:lpstr>
      <vt:lpstr>Resources, cont. </vt:lpstr>
      <vt:lpstr>Resources, cont.  </vt:lpstr>
      <vt:lpstr>You said you wanted a sample?  </vt:lpstr>
      <vt:lpstr>Samples, cont. </vt:lpstr>
      <vt:lpstr>Practice considerations  </vt:lpstr>
      <vt:lpstr>Federal Litigation as an  Alternative to Appeal</vt:lpstr>
      <vt:lpstr>Why sue instead of filing an appeal? </vt:lpstr>
      <vt:lpstr>Why sue instead of filing an appeal?</vt:lpstr>
      <vt:lpstr>    Should You Sue? Factors to consider </vt:lpstr>
      <vt:lpstr>    Factors to consider, cont. </vt:lpstr>
      <vt:lpstr>   Factors to consider, cont. Appeal to AAO? </vt:lpstr>
      <vt:lpstr>   Factors to consider, cont. </vt:lpstr>
      <vt:lpstr>   A perfect world –a solid case, arbitrary denial and the client wants to sue…</vt:lpstr>
      <vt:lpstr>   How exactly does this work?  A simple overview:</vt:lpstr>
      <vt:lpstr>  Relief  </vt:lpstr>
      <vt:lpstr>  Relief, damages and reality </vt:lpstr>
      <vt:lpstr>  Office of Immigration Litigation (OIL), cont. </vt:lpstr>
      <vt:lpstr> Assistance &amp; Resources </vt:lpstr>
      <vt:lpstr>  Assistance &amp; Resources </vt:lpstr>
      <vt:lpstr>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FUNDAMENTALS</dc:title>
  <dc:creator>Somer Salameh</dc:creator>
  <cp:lastModifiedBy>Kelly Avant</cp:lastModifiedBy>
  <cp:revision>73</cp:revision>
  <dcterms:created xsi:type="dcterms:W3CDTF">2017-11-06T23:34:37Z</dcterms:created>
  <dcterms:modified xsi:type="dcterms:W3CDTF">2017-11-15T21:57:19Z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