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3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2" r:id="rId28"/>
    <p:sldId id="283" r:id="rId29"/>
    <p:sldId id="284" r:id="rId30"/>
    <p:sldId id="285" r:id="rId31"/>
  </p:sldIdLst>
  <p:sldSz cx="9144000" cy="6858000" type="screen4x3"/>
  <p:notesSz cx="68580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lsi Vrapi" initials="" lastIdx="1" clrIdx="0"/>
  <p:cmAuthor id="1" name="Rachel Bush"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9" d="100"/>
          <a:sy n="109" d="100"/>
        </p:scale>
        <p:origin x="-13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notesMaster" Target="notesMasters/notesMaster1.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printerSettings" Target="printerSettings/printerSettings1.bin"/><Relationship Id="rId34" Type="http://schemas.openxmlformats.org/officeDocument/2006/relationships/commentAuthors" Target="commentAuthors.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theme" Target="theme/theme1.xml"/><Relationship Id="rId38"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idx="1">
    <p:pos x="6000" y="0"/>
    <p:text>I say we remove slides 27-32 in the interest of time.  Plus they go a little beyond the description/bullets of this panel.</p:text>
  </p:cm>
  <p:cm authorId="1" idx="1">
    <p:pos x="6000" y="100"/>
    <p:text>Yes, that sounds good. Please change as you like and then forward it to
Mary and me. Are you able to conform the background and text on your
computer? I don't have PowerPoint so I was having problems trying to match
it up.
I went downstairs to floor 3 where the conference is going to be to see the
set up. They said they would have an IT person there to set us up for the
slides before the panel starts but they didn't say exactly when.
Are we meeting in the morning or conferencing tonight? I'm happy to do
either or both.
Thanks,
*Rachel A. Bush*
*Wilkinson Law Firm*
*700 S. Walton Blvd, Ste. 200*
*Bentonville, AR 72712*
*Phone: (479) 273-2212*
*Fax: (479) 273-5655*
*E-mail: rachel@wilkinsonattorneys.com &lt;rachel@wilkinsonattorneys.com&gt;*</p:text>
  </p:cm>
  <p:cm authorId="1" idx="2">
    <p:pos x="6000" y="200"/>
    <p:text>Hi Olsi, you are trimming it down a little and sending us the final
version, right?
On Thu, Nov 3, 2016 at 8:33 PM, &lt;mary@marykramerlaw.com&gt; wrote:
&gt; Uh oh-- good point.
&gt; one of you needs a *flash drive.*
&gt;
&gt; Who now has the final pp and is working on it? Who is holding the baby?
&gt;
&gt; I wouldn't worry too much about background.  Make it black on white.  It's
&gt; the contents that matter.
&gt;
&gt; *Law Office of Mary Kramer, P.A.*
&gt;
&gt;
&gt; *168 SE 1st Street, Suite 802Miami, FL 33131*Tel:
&gt; * (305)374-2300 &lt;%28305%29374-2300&gt;Fax: (305) 374-3748
&gt; &lt;%28305%29%20374-3748&gt;*
&gt; *www.marykramerlaw.com &lt;http://www.marykramerlaw.com&gt; *
&gt;
&gt; CONFIDENTIALITY NOTICE: This Transmission may be: (1) subject to the
&gt; Attorney-Client Privilege, (2) an attorney work product, or, (3) strictly
&gt; confidential. If you are not the intended recipient of this message, you
&gt; may not disclose, print, copy or disseminate this information. If you have
&gt; received this in error, please reply and notify the sender (only) and
&gt; delete the message. Unauthorized interception of this e-mail is a violation
&gt; of federal criminal law.
&gt;
&gt;
&gt; -------- Original Message --------
&gt; Subject: AILA MidSouth 2016 PP
&gt; From: Rachel Bush &lt;rachel@wilkinsonattorneys.com&gt;
&gt; Date: Thu, November 03, 2016 9:29 pm
&gt; To: "Reply+"
&gt; &lt;k+AORGpRe0OkMK211gLd1xjQm3soRQ472cLAPauMH-Q9yAli3CKPgHhn5HihDTksTEhvjPef
&gt; nT5vs3@docs.google.com&gt;,
&gt; Olsi Vrapi &lt;olsi@noblelawfirm.com&gt;, mary@marykramerlaw.com
&gt;
&gt; Yes, that sounds good. Please change as you like and then forward it to
&gt; Mary and me. Are you able to conform the background and text on your
&gt; computer? I don't have PowerPoint so I was having problems trying to match
&gt; it up.
&gt;
&gt; I went downstairs to floor 3 where the conference is going to be to see
&gt; the set up. They said they would have an IT person there to set us up for
&gt; the slides before the panel starts but they didn't say exactly when.
&gt;
&gt; Are we meeting in the morning or conferencing tonight? I'm happy to do
&gt; either or both.
&gt;</p:text>
  </p:cm>
  <p:cm authorId="1" idx="3">
    <p:pos x="6000" y="300"/>
    <p:text>Yes I am. Just landed. I plan to finalize in the cab then send and call.
On Thursday, November 3, 2016, Rachel Bush &lt;rachel@wilkinsonattorneys.com&gt;
wrote:
&gt; Hi Olsi, you are trimming it down a little and sending us the final
&gt; version, right?
&gt;
&gt; On Thu, Nov 3, 2016 at 8:33 PM, &lt;mary@marykramerlaw.com
&gt; &lt;javascript:_e(%7B%7D,'cvml','mary@marykramerlaw.com');&gt;&gt; wrote:
&gt;
&gt;&gt; Uh oh-- good point.
&gt;&gt; one of you needs a *flash drive.*
&gt;&gt;
&gt;&gt; Who now has the final pp and is working on it? Who is holding the baby?
&gt;&gt;
&gt;&gt; I wouldn't worry too much about background.  Make it black on white.
&gt;&gt; It's the contents that matter.
&gt;&gt;
&gt;&gt; *Law Office of Mary Kramer, P.A.*
&gt;&gt;
&gt;&gt;
&gt;&gt; *168 SE 1st Street, Suite 802Miami, FL 33131*Tel:
&gt;&gt; * (305)374-2300 &lt;%28305%29374-2300&gt;Fax: (305) 374-3748
&gt;&gt; &lt;%28305%29%20374-3748&gt;*
&gt;&gt; *www.marykramerlaw.com &lt;http://www.marykramerlaw.com&gt; *
&gt;&gt;
&gt;&gt; CONFIDENTIALITY NOTICE: This Transmission may be: (1) subject to the
&gt;&gt; Attorney-Client Privilege, (2) an attorney work product, or, (3) strictly
&gt;&gt; confidential. If you are not the intended recipient of this message, you
&gt;&gt; may not disclose, print, copy or disseminate this information. If you have
&gt;&gt; received this in error, please reply and notify the sender (only) and
&gt;&gt; delete the message. Unauthorized interception of this e-mail is a violation
&gt;&gt; of federal criminal law.
&gt;&gt;
&gt;&gt;
&gt;&gt; -------- Original Message --------
&gt;&gt; Subject: AILA MidSouth 2016 PP
&gt;&gt; From: Rachel Bush &lt;rachel@wilkinsonattorneys.com
&gt;&gt; &lt;javascript:_e(%7B%7D,'cvml','rachel@wilkinsonattorneys.com');&gt;&gt;
&gt;&gt; Date: Thu, November 03, 2016 9:29 pm
&gt;&gt; To: "Reply+"
&gt;&gt; &lt;k+AORGpRe0OkMK211gLd1xjQm3soRQ472cLAPauMH-Q9yAli3CKPgHhn5Hi
&gt;&gt; hDTksTEhvjPefnT5vs3@docs.google.com
&gt;&gt; &lt;javascript:_e(%7B%7D,'cvml','k%2BAORGpRe0OkMK211gLd1xjQm3soRQ472cLAPauMH-Q9yAli3CKPgHhn5HihDTksTEhvjPefnT5vs3@docs.google.com');&gt;
&gt;&gt; &gt;,
&gt;&gt; Olsi Vrapi &lt;olsi@noblelawfirm.com
&gt;&gt; &lt;javascript:_e(%7B%7D,'cvml','olsi@noblelawfirm.com');&gt;&gt;,
&gt;&gt; mary@marykramerlaw.com
&gt;&gt; &lt;javascript:_e(%7B%7D,'cv</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65137"/>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1pPr>
            <a:lvl2pPr marL="457200" marR="0" lvl="1" indent="0" algn="ctr"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2pPr>
            <a:lvl3pPr marL="914400" marR="0" lvl="2" indent="0" algn="ctr"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3pPr>
            <a:lvl4pPr marL="1371600" marR="0" lvl="3" indent="0" algn="ctr"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4pPr>
            <a:lvl5pPr marL="1828800" marR="0" lvl="4" indent="0" algn="ctr"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5pPr>
            <a:lvl6pPr marL="2286000" marR="0" lvl="5" indent="0" algn="ctr"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6pPr>
            <a:lvl7pPr marL="3200400" marR="0" lvl="6" indent="0" algn="ctr"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7pPr>
            <a:lvl8pPr marL="4572000" marR="0" lvl="7" indent="0" algn="ctr"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8pPr>
            <a:lvl9pPr marL="6400800" marR="0" lvl="8" indent="0" algn="ctr"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2" y="0"/>
            <a:ext cx="2971799" cy="465137"/>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1pPr>
            <a:lvl2pPr marL="457200" marR="0" lvl="1" indent="0" algn="ctr"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2pPr>
            <a:lvl3pPr marL="914400" marR="0" lvl="2" indent="0" algn="ctr"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3pPr>
            <a:lvl4pPr marL="1371600" marR="0" lvl="3" indent="0" algn="ctr"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4pPr>
            <a:lvl5pPr marL="1828800" marR="0" lvl="4" indent="0" algn="ctr"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5pPr>
            <a:lvl6pPr marL="2286000" marR="0" lvl="5" indent="0" algn="ctr"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6pPr>
            <a:lvl7pPr marL="3200400" marR="0" lvl="6" indent="0" algn="ctr"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7pPr>
            <a:lvl8pPr marL="4572000" marR="0" lvl="7" indent="0" algn="ctr"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8pPr>
            <a:lvl9pPr marL="6400800" marR="0" lvl="8" indent="0" algn="ctr"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04900"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685800" y="4416425"/>
            <a:ext cx="5486399" cy="4183061"/>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7" name="Shape 7"/>
          <p:cNvSpPr txBox="1">
            <a:spLocks noGrp="1"/>
          </p:cNvSpPr>
          <p:nvPr>
            <p:ph type="ftr" idx="11"/>
          </p:nvPr>
        </p:nvSpPr>
        <p:spPr>
          <a:xfrm>
            <a:off x="0" y="8829675"/>
            <a:ext cx="2971799" cy="465137"/>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1pPr>
            <a:lvl2pPr marL="457200" marR="0" lvl="1" indent="0" algn="ctr"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2pPr>
            <a:lvl3pPr marL="914400" marR="0" lvl="2" indent="0" algn="ctr"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3pPr>
            <a:lvl4pPr marL="1371600" marR="0" lvl="3" indent="0" algn="ctr"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4pPr>
            <a:lvl5pPr marL="1828800" marR="0" lvl="4" indent="0" algn="ctr"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5pPr>
            <a:lvl6pPr marL="2286000" marR="0" lvl="5" indent="0" algn="ctr"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6pPr>
            <a:lvl7pPr marL="3200400" marR="0" lvl="6" indent="0" algn="ctr"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7pPr>
            <a:lvl8pPr marL="4572000" marR="0" lvl="7" indent="0" algn="ctr"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8pPr>
            <a:lvl9pPr marL="6400800" marR="0" lvl="8" indent="0" algn="ctr"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2" y="8829675"/>
            <a:ext cx="297179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lang="en-US"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272916370"/>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685800" y="4416425"/>
            <a:ext cx="5486399" cy="4183061"/>
          </a:xfrm>
          <a:prstGeom prst="rect">
            <a:avLst/>
          </a:prstGeom>
        </p:spPr>
        <p:txBody>
          <a:bodyPr lIns="91425" tIns="91425" rIns="91425" bIns="91425" anchor="t" anchorCtr="0">
            <a:noAutofit/>
          </a:bodyPr>
          <a:lstStyle/>
          <a:p>
            <a:pPr lvl="0">
              <a:spcBef>
                <a:spcPts val="0"/>
              </a:spcBef>
              <a:buNone/>
            </a:pPr>
            <a:endParaRPr/>
          </a:p>
        </p:txBody>
      </p:sp>
      <p:sp>
        <p:nvSpPr>
          <p:cNvPr id="168" name="Shape 168"/>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txBox="1">
            <a:spLocks noGrp="1"/>
          </p:cNvSpPr>
          <p:nvPr>
            <p:ph type="body" idx="1"/>
          </p:nvPr>
        </p:nvSpPr>
        <p:spPr>
          <a:xfrm>
            <a:off x="685800" y="4416425"/>
            <a:ext cx="5486400" cy="4183200"/>
          </a:xfrm>
          <a:prstGeom prst="rect">
            <a:avLst/>
          </a:prstGeom>
        </p:spPr>
        <p:txBody>
          <a:bodyPr lIns="91425" tIns="91425" rIns="91425" bIns="91425" anchor="t" anchorCtr="0">
            <a:noAutofit/>
          </a:bodyPr>
          <a:lstStyle/>
          <a:p>
            <a:pPr lvl="0" rtl="0">
              <a:spcBef>
                <a:spcPts val="0"/>
              </a:spcBef>
              <a:buNone/>
            </a:pPr>
            <a:endParaRPr/>
          </a:p>
        </p:txBody>
      </p:sp>
      <p:sp>
        <p:nvSpPr>
          <p:cNvPr id="224" name="Shape 224"/>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txBox="1">
            <a:spLocks noGrp="1"/>
          </p:cNvSpPr>
          <p:nvPr>
            <p:ph type="body" idx="1"/>
          </p:nvPr>
        </p:nvSpPr>
        <p:spPr>
          <a:xfrm>
            <a:off x="685800" y="4416425"/>
            <a:ext cx="5486400" cy="4183200"/>
          </a:xfrm>
          <a:prstGeom prst="rect">
            <a:avLst/>
          </a:prstGeom>
        </p:spPr>
        <p:txBody>
          <a:bodyPr lIns="91425" tIns="91425" rIns="91425" bIns="91425" anchor="t" anchorCtr="0">
            <a:noAutofit/>
          </a:bodyPr>
          <a:lstStyle/>
          <a:p>
            <a:pPr lvl="0" rtl="0">
              <a:spcBef>
                <a:spcPts val="0"/>
              </a:spcBef>
              <a:buNone/>
            </a:pPr>
            <a:endParaRPr/>
          </a:p>
        </p:txBody>
      </p:sp>
      <p:sp>
        <p:nvSpPr>
          <p:cNvPr id="230" name="Shape 230"/>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txBox="1">
            <a:spLocks noGrp="1"/>
          </p:cNvSpPr>
          <p:nvPr>
            <p:ph type="body" idx="1"/>
          </p:nvPr>
        </p:nvSpPr>
        <p:spPr>
          <a:xfrm>
            <a:off x="685800" y="4416425"/>
            <a:ext cx="5486400" cy="4183200"/>
          </a:xfrm>
          <a:prstGeom prst="rect">
            <a:avLst/>
          </a:prstGeom>
        </p:spPr>
        <p:txBody>
          <a:bodyPr lIns="91425" tIns="91425" rIns="91425" bIns="91425" anchor="t" anchorCtr="0">
            <a:noAutofit/>
          </a:bodyPr>
          <a:lstStyle/>
          <a:p>
            <a:pPr lvl="0" rtl="0">
              <a:spcBef>
                <a:spcPts val="0"/>
              </a:spcBef>
              <a:buNone/>
            </a:pPr>
            <a:endParaRPr/>
          </a:p>
        </p:txBody>
      </p:sp>
      <p:sp>
        <p:nvSpPr>
          <p:cNvPr id="236" name="Shape 236"/>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txBox="1">
            <a:spLocks noGrp="1"/>
          </p:cNvSpPr>
          <p:nvPr>
            <p:ph type="body" idx="1"/>
          </p:nvPr>
        </p:nvSpPr>
        <p:spPr>
          <a:xfrm>
            <a:off x="685800" y="4416425"/>
            <a:ext cx="5486400" cy="4183200"/>
          </a:xfrm>
          <a:prstGeom prst="rect">
            <a:avLst/>
          </a:prstGeom>
        </p:spPr>
        <p:txBody>
          <a:bodyPr lIns="91425" tIns="91425" rIns="91425" bIns="91425" anchor="t" anchorCtr="0">
            <a:noAutofit/>
          </a:bodyPr>
          <a:lstStyle/>
          <a:p>
            <a:pPr lvl="0" rtl="0">
              <a:spcBef>
                <a:spcPts val="0"/>
              </a:spcBef>
              <a:buNone/>
            </a:pPr>
            <a:endParaRPr/>
          </a:p>
        </p:txBody>
      </p:sp>
      <p:sp>
        <p:nvSpPr>
          <p:cNvPr id="242" name="Shape 242"/>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txBox="1">
            <a:spLocks noGrp="1"/>
          </p:cNvSpPr>
          <p:nvPr>
            <p:ph type="body" idx="1"/>
          </p:nvPr>
        </p:nvSpPr>
        <p:spPr>
          <a:xfrm>
            <a:off x="685800" y="4415790"/>
            <a:ext cx="5486400" cy="4183499"/>
          </a:xfrm>
          <a:prstGeom prst="rect">
            <a:avLst/>
          </a:prstGeom>
        </p:spPr>
        <p:txBody>
          <a:bodyPr lIns="91425" tIns="91425" rIns="91425" bIns="91425" anchor="t" anchorCtr="0">
            <a:noAutofit/>
          </a:bodyPr>
          <a:lstStyle/>
          <a:p>
            <a:pPr lvl="0" rtl="0">
              <a:spcBef>
                <a:spcPts val="0"/>
              </a:spcBef>
              <a:buNone/>
            </a:pPr>
            <a:endParaRPr/>
          </a:p>
        </p:txBody>
      </p:sp>
      <p:sp>
        <p:nvSpPr>
          <p:cNvPr id="248" name="Shape 248"/>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txBox="1">
            <a:spLocks noGrp="1"/>
          </p:cNvSpPr>
          <p:nvPr>
            <p:ph type="body" idx="1"/>
          </p:nvPr>
        </p:nvSpPr>
        <p:spPr>
          <a:xfrm>
            <a:off x="685800" y="4415790"/>
            <a:ext cx="5486400" cy="4183499"/>
          </a:xfrm>
          <a:prstGeom prst="rect">
            <a:avLst/>
          </a:prstGeom>
        </p:spPr>
        <p:txBody>
          <a:bodyPr lIns="91425" tIns="91425" rIns="91425" bIns="91425" anchor="t" anchorCtr="0">
            <a:noAutofit/>
          </a:bodyPr>
          <a:lstStyle/>
          <a:p>
            <a:pPr lvl="0" rtl="0">
              <a:spcBef>
                <a:spcPts val="0"/>
              </a:spcBef>
              <a:buNone/>
            </a:pPr>
            <a:endParaRPr/>
          </a:p>
        </p:txBody>
      </p:sp>
      <p:sp>
        <p:nvSpPr>
          <p:cNvPr id="254" name="Shape 254"/>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txBox="1">
            <a:spLocks noGrp="1"/>
          </p:cNvSpPr>
          <p:nvPr>
            <p:ph type="body" idx="1"/>
          </p:nvPr>
        </p:nvSpPr>
        <p:spPr>
          <a:xfrm>
            <a:off x="685800" y="4415790"/>
            <a:ext cx="5486400" cy="4183499"/>
          </a:xfrm>
          <a:prstGeom prst="rect">
            <a:avLst/>
          </a:prstGeom>
        </p:spPr>
        <p:txBody>
          <a:bodyPr lIns="91425" tIns="91425" rIns="91425" bIns="91425" anchor="t" anchorCtr="0">
            <a:noAutofit/>
          </a:bodyPr>
          <a:lstStyle/>
          <a:p>
            <a:pPr lvl="0" rtl="0">
              <a:spcBef>
                <a:spcPts val="0"/>
              </a:spcBef>
              <a:buNone/>
            </a:pPr>
            <a:endParaRPr/>
          </a:p>
        </p:txBody>
      </p:sp>
      <p:sp>
        <p:nvSpPr>
          <p:cNvPr id="260" name="Shape 260"/>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txBox="1">
            <a:spLocks noGrp="1"/>
          </p:cNvSpPr>
          <p:nvPr>
            <p:ph type="body" idx="1"/>
          </p:nvPr>
        </p:nvSpPr>
        <p:spPr>
          <a:xfrm>
            <a:off x="685800" y="4415790"/>
            <a:ext cx="5486400" cy="4183499"/>
          </a:xfrm>
          <a:prstGeom prst="rect">
            <a:avLst/>
          </a:prstGeom>
        </p:spPr>
        <p:txBody>
          <a:bodyPr lIns="91425" tIns="91425" rIns="91425" bIns="91425" anchor="t" anchorCtr="0">
            <a:noAutofit/>
          </a:bodyPr>
          <a:lstStyle/>
          <a:p>
            <a:pPr lvl="0" rtl="0">
              <a:spcBef>
                <a:spcPts val="0"/>
              </a:spcBef>
              <a:buNone/>
            </a:pPr>
            <a:endParaRPr/>
          </a:p>
        </p:txBody>
      </p:sp>
      <p:sp>
        <p:nvSpPr>
          <p:cNvPr id="266" name="Shape 266"/>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Shape 271"/>
          <p:cNvSpPr txBox="1">
            <a:spLocks noGrp="1"/>
          </p:cNvSpPr>
          <p:nvPr>
            <p:ph type="body" idx="1"/>
          </p:nvPr>
        </p:nvSpPr>
        <p:spPr>
          <a:xfrm>
            <a:off x="685800" y="4415790"/>
            <a:ext cx="5486400" cy="4183499"/>
          </a:xfrm>
          <a:prstGeom prst="rect">
            <a:avLst/>
          </a:prstGeom>
        </p:spPr>
        <p:txBody>
          <a:bodyPr lIns="91425" tIns="91425" rIns="91425" bIns="91425" anchor="t" anchorCtr="0">
            <a:noAutofit/>
          </a:bodyPr>
          <a:lstStyle/>
          <a:p>
            <a:pPr lvl="0" rtl="0">
              <a:spcBef>
                <a:spcPts val="0"/>
              </a:spcBef>
              <a:buNone/>
            </a:pPr>
            <a:endParaRPr/>
          </a:p>
        </p:txBody>
      </p:sp>
      <p:sp>
        <p:nvSpPr>
          <p:cNvPr id="272" name="Shape 272"/>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txBox="1">
            <a:spLocks noGrp="1"/>
          </p:cNvSpPr>
          <p:nvPr>
            <p:ph type="body" idx="1"/>
          </p:nvPr>
        </p:nvSpPr>
        <p:spPr>
          <a:xfrm>
            <a:off x="685800" y="4415790"/>
            <a:ext cx="5486400" cy="4183499"/>
          </a:xfrm>
          <a:prstGeom prst="rect">
            <a:avLst/>
          </a:prstGeom>
        </p:spPr>
        <p:txBody>
          <a:bodyPr lIns="91425" tIns="91425" rIns="91425" bIns="91425" anchor="t" anchorCtr="0">
            <a:noAutofit/>
          </a:bodyPr>
          <a:lstStyle/>
          <a:p>
            <a:pPr lvl="0" rtl="0">
              <a:spcBef>
                <a:spcPts val="0"/>
              </a:spcBef>
              <a:buNone/>
            </a:pPr>
            <a:endParaRPr/>
          </a:p>
        </p:txBody>
      </p:sp>
      <p:sp>
        <p:nvSpPr>
          <p:cNvPr id="278" name="Shape 278"/>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416425"/>
            <a:ext cx="5486400" cy="4183200"/>
          </a:xfrm>
          <a:prstGeom prst="rect">
            <a:avLst/>
          </a:prstGeom>
        </p:spPr>
        <p:txBody>
          <a:bodyPr lIns="91425" tIns="91425" rIns="91425" bIns="91425" anchor="t" anchorCtr="0">
            <a:noAutofit/>
          </a:bodyPr>
          <a:lstStyle/>
          <a:p>
            <a:pPr lvl="0">
              <a:spcBef>
                <a:spcPts val="0"/>
              </a:spcBef>
              <a:buNone/>
            </a:pPr>
            <a:endParaRPr/>
          </a:p>
        </p:txBody>
      </p:sp>
      <p:sp>
        <p:nvSpPr>
          <p:cNvPr id="176" name="Shape 176"/>
          <p:cNvSpPr txBox="1">
            <a:spLocks noGrp="1"/>
          </p:cNvSpPr>
          <p:nvPr>
            <p:ph type="sldNum" idx="12"/>
          </p:nvPr>
        </p:nvSpPr>
        <p:spPr>
          <a:xfrm>
            <a:off x="3884612" y="8829675"/>
            <a:ext cx="2971799" cy="4650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Shape 283"/>
          <p:cNvSpPr txBox="1">
            <a:spLocks noGrp="1"/>
          </p:cNvSpPr>
          <p:nvPr>
            <p:ph type="body" idx="1"/>
          </p:nvPr>
        </p:nvSpPr>
        <p:spPr>
          <a:xfrm>
            <a:off x="685800" y="4415790"/>
            <a:ext cx="5486400" cy="4183499"/>
          </a:xfrm>
          <a:prstGeom prst="rect">
            <a:avLst/>
          </a:prstGeom>
        </p:spPr>
        <p:txBody>
          <a:bodyPr lIns="91425" tIns="91425" rIns="91425" bIns="91425" anchor="t" anchorCtr="0">
            <a:noAutofit/>
          </a:bodyPr>
          <a:lstStyle/>
          <a:p>
            <a:pPr lvl="0" rtl="0">
              <a:spcBef>
                <a:spcPts val="0"/>
              </a:spcBef>
              <a:buNone/>
            </a:pPr>
            <a:endParaRPr/>
          </a:p>
        </p:txBody>
      </p:sp>
      <p:sp>
        <p:nvSpPr>
          <p:cNvPr id="284" name="Shape 284"/>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txBox="1">
            <a:spLocks noGrp="1"/>
          </p:cNvSpPr>
          <p:nvPr>
            <p:ph type="body" idx="1"/>
          </p:nvPr>
        </p:nvSpPr>
        <p:spPr>
          <a:xfrm>
            <a:off x="685800" y="4415790"/>
            <a:ext cx="5486400" cy="4183499"/>
          </a:xfrm>
          <a:prstGeom prst="rect">
            <a:avLst/>
          </a:prstGeom>
        </p:spPr>
        <p:txBody>
          <a:bodyPr lIns="91425" tIns="91425" rIns="91425" bIns="91425" anchor="t" anchorCtr="0">
            <a:noAutofit/>
          </a:bodyPr>
          <a:lstStyle/>
          <a:p>
            <a:pPr lvl="0" rtl="0">
              <a:spcBef>
                <a:spcPts val="0"/>
              </a:spcBef>
              <a:buNone/>
            </a:pPr>
            <a:endParaRPr/>
          </a:p>
        </p:txBody>
      </p:sp>
      <p:sp>
        <p:nvSpPr>
          <p:cNvPr id="290" name="Shape 290"/>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txBox="1">
            <a:spLocks noGrp="1"/>
          </p:cNvSpPr>
          <p:nvPr>
            <p:ph type="body" idx="1"/>
          </p:nvPr>
        </p:nvSpPr>
        <p:spPr>
          <a:xfrm>
            <a:off x="685800" y="4415790"/>
            <a:ext cx="5486400" cy="4183499"/>
          </a:xfrm>
          <a:prstGeom prst="rect">
            <a:avLst/>
          </a:prstGeom>
        </p:spPr>
        <p:txBody>
          <a:bodyPr lIns="91425" tIns="91425" rIns="91425" bIns="91425" anchor="t" anchorCtr="0">
            <a:noAutofit/>
          </a:bodyPr>
          <a:lstStyle/>
          <a:p>
            <a:pPr lvl="0" rtl="0">
              <a:spcBef>
                <a:spcPts val="0"/>
              </a:spcBef>
              <a:buNone/>
            </a:pPr>
            <a:endParaRPr/>
          </a:p>
        </p:txBody>
      </p:sp>
      <p:sp>
        <p:nvSpPr>
          <p:cNvPr id="296" name="Shape 296"/>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Shape 301"/>
          <p:cNvSpPr txBox="1">
            <a:spLocks noGrp="1"/>
          </p:cNvSpPr>
          <p:nvPr>
            <p:ph type="body" idx="1"/>
          </p:nvPr>
        </p:nvSpPr>
        <p:spPr>
          <a:xfrm>
            <a:off x="685800" y="4415790"/>
            <a:ext cx="5486400" cy="4183499"/>
          </a:xfrm>
          <a:prstGeom prst="rect">
            <a:avLst/>
          </a:prstGeom>
        </p:spPr>
        <p:txBody>
          <a:bodyPr lIns="91425" tIns="91425" rIns="91425" bIns="91425" anchor="t" anchorCtr="0">
            <a:noAutofit/>
          </a:bodyPr>
          <a:lstStyle/>
          <a:p>
            <a:pPr lvl="0" rtl="0">
              <a:spcBef>
                <a:spcPts val="0"/>
              </a:spcBef>
              <a:buNone/>
            </a:pPr>
            <a:endParaRPr/>
          </a:p>
        </p:txBody>
      </p:sp>
      <p:sp>
        <p:nvSpPr>
          <p:cNvPr id="302" name="Shape 302"/>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Shape 307"/>
          <p:cNvSpPr txBox="1">
            <a:spLocks noGrp="1"/>
          </p:cNvSpPr>
          <p:nvPr>
            <p:ph type="body" idx="1"/>
          </p:nvPr>
        </p:nvSpPr>
        <p:spPr>
          <a:xfrm>
            <a:off x="685800" y="4415790"/>
            <a:ext cx="5486400" cy="4183499"/>
          </a:xfrm>
          <a:prstGeom prst="rect">
            <a:avLst/>
          </a:prstGeom>
        </p:spPr>
        <p:txBody>
          <a:bodyPr lIns="91425" tIns="91425" rIns="91425" bIns="91425" anchor="t" anchorCtr="0">
            <a:noAutofit/>
          </a:bodyPr>
          <a:lstStyle/>
          <a:p>
            <a:pPr lvl="0" rtl="0">
              <a:spcBef>
                <a:spcPts val="0"/>
              </a:spcBef>
              <a:buNone/>
            </a:pPr>
            <a:endParaRPr/>
          </a:p>
        </p:txBody>
      </p:sp>
      <p:sp>
        <p:nvSpPr>
          <p:cNvPr id="308" name="Shape 308"/>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Shape 313"/>
          <p:cNvSpPr txBox="1">
            <a:spLocks noGrp="1"/>
          </p:cNvSpPr>
          <p:nvPr>
            <p:ph type="body" idx="1"/>
          </p:nvPr>
        </p:nvSpPr>
        <p:spPr>
          <a:xfrm>
            <a:off x="685800" y="4415790"/>
            <a:ext cx="5486400" cy="4183499"/>
          </a:xfrm>
          <a:prstGeom prst="rect">
            <a:avLst/>
          </a:prstGeom>
        </p:spPr>
        <p:txBody>
          <a:bodyPr lIns="91425" tIns="91425" rIns="91425" bIns="91425" anchor="t" anchorCtr="0">
            <a:noAutofit/>
          </a:bodyPr>
          <a:lstStyle/>
          <a:p>
            <a:pPr lvl="0" rtl="0">
              <a:spcBef>
                <a:spcPts val="0"/>
              </a:spcBef>
              <a:buNone/>
            </a:pPr>
            <a:endParaRPr/>
          </a:p>
        </p:txBody>
      </p:sp>
      <p:sp>
        <p:nvSpPr>
          <p:cNvPr id="314" name="Shape 314"/>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Shape 325"/>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6" name="Shape 326"/>
          <p:cNvSpPr txBox="1">
            <a:spLocks noGrp="1"/>
          </p:cNvSpPr>
          <p:nvPr>
            <p:ph type="body" idx="1"/>
          </p:nvPr>
        </p:nvSpPr>
        <p:spPr>
          <a:xfrm>
            <a:off x="685800" y="4416425"/>
            <a:ext cx="5486400" cy="4183200"/>
          </a:xfrm>
          <a:prstGeom prst="rect">
            <a:avLst/>
          </a:prstGeom>
        </p:spPr>
        <p:txBody>
          <a:bodyPr lIns="91425" tIns="91425" rIns="91425" bIns="91425" anchor="t" anchorCtr="0">
            <a:noAutofit/>
          </a:bodyPr>
          <a:lstStyle/>
          <a:p>
            <a:pPr lvl="0">
              <a:spcBef>
                <a:spcPts val="0"/>
              </a:spcBef>
              <a:buNone/>
            </a:pPr>
            <a:endParaRPr/>
          </a:p>
        </p:txBody>
      </p:sp>
      <p:sp>
        <p:nvSpPr>
          <p:cNvPr id="327" name="Shape 327"/>
          <p:cNvSpPr txBox="1">
            <a:spLocks noGrp="1"/>
          </p:cNvSpPr>
          <p:nvPr>
            <p:ph type="sldNum" idx="12"/>
          </p:nvPr>
        </p:nvSpPr>
        <p:spPr>
          <a:xfrm>
            <a:off x="3884612" y="8829675"/>
            <a:ext cx="2971799" cy="4650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Shape 332"/>
          <p:cNvSpPr txBox="1">
            <a:spLocks noGrp="1"/>
          </p:cNvSpPr>
          <p:nvPr>
            <p:ph type="body" idx="1"/>
          </p:nvPr>
        </p:nvSpPr>
        <p:spPr>
          <a:xfrm>
            <a:off x="685800" y="4416425"/>
            <a:ext cx="5486399" cy="4183061"/>
          </a:xfrm>
          <a:prstGeom prst="rect">
            <a:avLst/>
          </a:prstGeom>
        </p:spPr>
        <p:txBody>
          <a:bodyPr lIns="91425" tIns="91425" rIns="91425" bIns="91425" anchor="t" anchorCtr="0">
            <a:noAutofit/>
          </a:bodyPr>
          <a:lstStyle/>
          <a:p>
            <a:pPr lvl="0">
              <a:spcBef>
                <a:spcPts val="0"/>
              </a:spcBef>
              <a:buNone/>
            </a:pPr>
            <a:endParaRPr/>
          </a:p>
        </p:txBody>
      </p:sp>
      <p:sp>
        <p:nvSpPr>
          <p:cNvPr id="333" name="Shape 333"/>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Shape 338"/>
          <p:cNvSpPr txBox="1">
            <a:spLocks noGrp="1"/>
          </p:cNvSpPr>
          <p:nvPr>
            <p:ph type="body" idx="1"/>
          </p:nvPr>
        </p:nvSpPr>
        <p:spPr>
          <a:xfrm>
            <a:off x="685800" y="4416425"/>
            <a:ext cx="5486399" cy="4183061"/>
          </a:xfrm>
          <a:prstGeom prst="rect">
            <a:avLst/>
          </a:prstGeom>
        </p:spPr>
        <p:txBody>
          <a:bodyPr lIns="91425" tIns="91425" rIns="91425" bIns="91425" anchor="t" anchorCtr="0">
            <a:noAutofit/>
          </a:bodyPr>
          <a:lstStyle/>
          <a:p>
            <a:pPr lvl="0">
              <a:spcBef>
                <a:spcPts val="0"/>
              </a:spcBef>
              <a:buNone/>
            </a:pPr>
            <a:endParaRPr/>
          </a:p>
        </p:txBody>
      </p:sp>
      <p:sp>
        <p:nvSpPr>
          <p:cNvPr id="339" name="Shape 339"/>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Shape 344"/>
          <p:cNvSpPr txBox="1">
            <a:spLocks noGrp="1"/>
          </p:cNvSpPr>
          <p:nvPr>
            <p:ph type="body" idx="1"/>
          </p:nvPr>
        </p:nvSpPr>
        <p:spPr>
          <a:xfrm>
            <a:off x="685800" y="4416425"/>
            <a:ext cx="5486399" cy="4183061"/>
          </a:xfrm>
          <a:prstGeom prst="rect">
            <a:avLst/>
          </a:prstGeom>
        </p:spPr>
        <p:txBody>
          <a:bodyPr lIns="91425" tIns="91425" rIns="91425" bIns="91425" anchor="t" anchorCtr="0">
            <a:noAutofit/>
          </a:bodyPr>
          <a:lstStyle/>
          <a:p>
            <a:pPr lvl="0">
              <a:spcBef>
                <a:spcPts val="0"/>
              </a:spcBef>
              <a:buNone/>
            </a:pPr>
            <a:endParaRPr/>
          </a:p>
        </p:txBody>
      </p:sp>
      <p:sp>
        <p:nvSpPr>
          <p:cNvPr id="345" name="Shape 345"/>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685800" y="4415790"/>
            <a:ext cx="5486400" cy="4183499"/>
          </a:xfrm>
          <a:prstGeom prst="rect">
            <a:avLst/>
          </a:prstGeom>
        </p:spPr>
        <p:txBody>
          <a:bodyPr lIns="91425" tIns="91425" rIns="91425" bIns="91425" anchor="t" anchorCtr="0">
            <a:noAutofit/>
          </a:bodyPr>
          <a:lstStyle/>
          <a:p>
            <a:pPr lvl="0" rtl="0">
              <a:spcBef>
                <a:spcPts val="0"/>
              </a:spcBef>
              <a:buNone/>
            </a:pPr>
            <a:endParaRPr/>
          </a:p>
        </p:txBody>
      </p:sp>
      <p:sp>
        <p:nvSpPr>
          <p:cNvPr id="182" name="Shape 182"/>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txBox="1">
            <a:spLocks noGrp="1"/>
          </p:cNvSpPr>
          <p:nvPr>
            <p:ph type="body" idx="1"/>
          </p:nvPr>
        </p:nvSpPr>
        <p:spPr>
          <a:xfrm>
            <a:off x="685800" y="4415790"/>
            <a:ext cx="5486400" cy="4183499"/>
          </a:xfrm>
          <a:prstGeom prst="rect">
            <a:avLst/>
          </a:prstGeom>
        </p:spPr>
        <p:txBody>
          <a:bodyPr lIns="91425" tIns="91425" rIns="91425" bIns="91425" anchor="t" anchorCtr="0">
            <a:noAutofit/>
          </a:bodyPr>
          <a:lstStyle/>
          <a:p>
            <a:pPr lvl="0" rtl="0">
              <a:spcBef>
                <a:spcPts val="0"/>
              </a:spcBef>
              <a:buNone/>
            </a:pPr>
            <a:endParaRPr/>
          </a:p>
        </p:txBody>
      </p:sp>
      <p:sp>
        <p:nvSpPr>
          <p:cNvPr id="188" name="Shape 188"/>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685800" y="4415790"/>
            <a:ext cx="5486400" cy="4183499"/>
          </a:xfrm>
          <a:prstGeom prst="rect">
            <a:avLst/>
          </a:prstGeom>
        </p:spPr>
        <p:txBody>
          <a:bodyPr lIns="91425" tIns="91425" rIns="91425" bIns="91425" anchor="t" anchorCtr="0">
            <a:noAutofit/>
          </a:bodyPr>
          <a:lstStyle/>
          <a:p>
            <a:pPr lvl="0" rtl="0">
              <a:spcBef>
                <a:spcPts val="0"/>
              </a:spcBef>
              <a:buNone/>
            </a:pPr>
            <a:endParaRPr/>
          </a:p>
        </p:txBody>
      </p:sp>
      <p:sp>
        <p:nvSpPr>
          <p:cNvPr id="194" name="Shape 194"/>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txBox="1">
            <a:spLocks noGrp="1"/>
          </p:cNvSpPr>
          <p:nvPr>
            <p:ph type="body" idx="1"/>
          </p:nvPr>
        </p:nvSpPr>
        <p:spPr>
          <a:xfrm>
            <a:off x="685800" y="4415790"/>
            <a:ext cx="5486400" cy="4183499"/>
          </a:xfrm>
          <a:prstGeom prst="rect">
            <a:avLst/>
          </a:prstGeom>
        </p:spPr>
        <p:txBody>
          <a:bodyPr lIns="91425" tIns="91425" rIns="91425" bIns="91425" anchor="t" anchorCtr="0">
            <a:noAutofit/>
          </a:bodyPr>
          <a:lstStyle/>
          <a:p>
            <a:pPr lvl="0" rtl="0">
              <a:spcBef>
                <a:spcPts val="0"/>
              </a:spcBef>
              <a:buNone/>
            </a:pPr>
            <a:endParaRPr/>
          </a:p>
        </p:txBody>
      </p:sp>
      <p:sp>
        <p:nvSpPr>
          <p:cNvPr id="200" name="Shape 200"/>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txBox="1">
            <a:spLocks noGrp="1"/>
          </p:cNvSpPr>
          <p:nvPr>
            <p:ph type="body" idx="1"/>
          </p:nvPr>
        </p:nvSpPr>
        <p:spPr>
          <a:xfrm>
            <a:off x="685800" y="4416425"/>
            <a:ext cx="5486400" cy="4183200"/>
          </a:xfrm>
          <a:prstGeom prst="rect">
            <a:avLst/>
          </a:prstGeom>
        </p:spPr>
        <p:txBody>
          <a:bodyPr lIns="91425" tIns="91425" rIns="91425" bIns="91425" anchor="t" anchorCtr="0">
            <a:noAutofit/>
          </a:bodyPr>
          <a:lstStyle/>
          <a:p>
            <a:pPr lvl="0" rtl="0">
              <a:spcBef>
                <a:spcPts val="0"/>
              </a:spcBef>
              <a:buNone/>
            </a:pPr>
            <a:endParaRPr/>
          </a:p>
        </p:txBody>
      </p:sp>
      <p:sp>
        <p:nvSpPr>
          <p:cNvPr id="206" name="Shape 206"/>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685800" y="4416425"/>
            <a:ext cx="5486400" cy="4183200"/>
          </a:xfrm>
          <a:prstGeom prst="rect">
            <a:avLst/>
          </a:prstGeom>
        </p:spPr>
        <p:txBody>
          <a:bodyPr lIns="91425" tIns="91425" rIns="91425" bIns="91425" anchor="t" anchorCtr="0">
            <a:noAutofit/>
          </a:bodyPr>
          <a:lstStyle/>
          <a:p>
            <a:pPr lvl="0" rtl="0">
              <a:spcBef>
                <a:spcPts val="0"/>
              </a:spcBef>
              <a:buNone/>
            </a:pPr>
            <a:endParaRPr/>
          </a:p>
        </p:txBody>
      </p:sp>
      <p:sp>
        <p:nvSpPr>
          <p:cNvPr id="212" name="Shape 212"/>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685800" y="4416425"/>
            <a:ext cx="5486400" cy="4183200"/>
          </a:xfrm>
          <a:prstGeom prst="rect">
            <a:avLst/>
          </a:prstGeom>
        </p:spPr>
        <p:txBody>
          <a:bodyPr lIns="91425" tIns="91425" rIns="91425" bIns="91425" anchor="t" anchorCtr="0">
            <a:noAutofit/>
          </a:bodyPr>
          <a:lstStyle/>
          <a:p>
            <a:pPr lvl="0" rtl="0">
              <a:spcBef>
                <a:spcPts val="0"/>
              </a:spcBef>
              <a:buNone/>
            </a:pPr>
            <a:endParaRPr/>
          </a:p>
        </p:txBody>
      </p:sp>
      <p:sp>
        <p:nvSpPr>
          <p:cNvPr id="218" name="Shape 218"/>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7"/>
        <p:cNvGrpSpPr/>
        <p:nvPr/>
      </p:nvGrpSpPr>
      <p:grpSpPr>
        <a:xfrm>
          <a:off x="0" y="0"/>
          <a:ext cx="0" cy="0"/>
          <a:chOff x="0" y="0"/>
          <a:chExt cx="0" cy="0"/>
        </a:xfrm>
      </p:grpSpPr>
      <p:sp>
        <p:nvSpPr>
          <p:cNvPr id="98" name="Shape 98"/>
          <p:cNvSpPr txBox="1">
            <a:spLocks noGrp="1"/>
          </p:cNvSpPr>
          <p:nvPr>
            <p:ph type="ctrTitle"/>
          </p:nvPr>
        </p:nvSpPr>
        <p:spPr>
          <a:xfrm>
            <a:off x="685800" y="2130425"/>
            <a:ext cx="7772400" cy="1470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99" name="Shape 99"/>
          <p:cNvSpPr txBox="1">
            <a:spLocks noGrp="1"/>
          </p:cNvSpPr>
          <p:nvPr>
            <p:ph type="subTitle" idx="1"/>
          </p:nvPr>
        </p:nvSpPr>
        <p:spPr>
          <a:xfrm>
            <a:off x="1371600" y="3886200"/>
            <a:ext cx="6400800" cy="1752600"/>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00" name="Shape 100"/>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1" name="Shape 101"/>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2" name="Shape 102"/>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56" name="Shape 156"/>
          <p:cNvSpPr txBox="1">
            <a:spLocks noGrp="1"/>
          </p:cNvSpPr>
          <p:nvPr>
            <p:ph type="body" idx="1"/>
          </p:nvPr>
        </p:nvSpPr>
        <p:spPr>
          <a:xfrm rot="5400000">
            <a:off x="2308950" y="-251550"/>
            <a:ext cx="4526100" cy="82296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57" name="Shape 157"/>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58" name="Shape 158"/>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59" name="Shape 159"/>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rot="5400000">
            <a:off x="4732350" y="2171687"/>
            <a:ext cx="5851500" cy="20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62" name="Shape 162"/>
          <p:cNvSpPr txBox="1">
            <a:spLocks noGrp="1"/>
          </p:cNvSpPr>
          <p:nvPr>
            <p:ph type="body" idx="1"/>
          </p:nvPr>
        </p:nvSpPr>
        <p:spPr>
          <a:xfrm rot="5400000">
            <a:off x="541350" y="190487"/>
            <a:ext cx="5851500" cy="60198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63" name="Shape 163"/>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64" name="Shape 164"/>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65" name="Shape 165"/>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marR="0" lvl="0" indent="0" algn="r" rtl="0">
              <a:lnSpc>
                <a:spcPct val="100000"/>
              </a:lnSpc>
              <a:spcBef>
                <a:spcPts val="0"/>
              </a:spcBef>
              <a:spcAft>
                <a:spcPts val="0"/>
              </a:spcAft>
              <a:buClr>
                <a:schemeClr val="lt1"/>
              </a:buClr>
              <a:buSzPct val="25000"/>
              <a:buFont typeface="Tahoma"/>
              <a:buNone/>
            </a:pPr>
            <a:fld id="{00000000-1234-1234-1234-123412341234}" type="slidenum">
              <a:rPr lang="en-US" sz="1000" b="0" i="0" u="none" smtClean="0">
                <a:solidFill>
                  <a:schemeClr val="lt1"/>
                </a:solidFill>
                <a:latin typeface="Tahoma"/>
                <a:ea typeface="Tahoma"/>
                <a:cs typeface="Tahoma"/>
                <a:sym typeface="Tahoma"/>
              </a:rPr>
              <a:t>‹#›</a:t>
            </a:fld>
            <a:endParaRPr lang="en-US" sz="1000" b="0" i="0" u="none">
              <a:solidFill>
                <a:schemeClr val="lt1"/>
              </a:solidFill>
              <a:latin typeface="Tahoma"/>
              <a:ea typeface="Tahoma"/>
              <a:cs typeface="Tahoma"/>
              <a:sym typeface="Tahoma"/>
            </a:endParaRPr>
          </a:p>
        </p:txBody>
      </p:sp>
    </p:spTree>
    <p:extLst>
      <p:ext uri="{BB962C8B-B14F-4D97-AF65-F5344CB8AC3E}">
        <p14:creationId xmlns:p14="http://schemas.microsoft.com/office/powerpoint/2010/main" val="227997352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marR="0" lvl="0" indent="0" algn="r" rtl="0">
              <a:lnSpc>
                <a:spcPct val="100000"/>
              </a:lnSpc>
              <a:spcBef>
                <a:spcPts val="0"/>
              </a:spcBef>
              <a:spcAft>
                <a:spcPts val="0"/>
              </a:spcAft>
              <a:buClr>
                <a:schemeClr val="lt1"/>
              </a:buClr>
              <a:buSzPct val="25000"/>
              <a:buFont typeface="Tahoma"/>
              <a:buNone/>
            </a:pPr>
            <a:fld id="{00000000-1234-1234-1234-123412341234}" type="slidenum">
              <a:rPr lang="en-US" sz="1000" b="0" i="0" u="none" smtClean="0">
                <a:solidFill>
                  <a:schemeClr val="lt1"/>
                </a:solidFill>
                <a:latin typeface="Tahoma"/>
                <a:ea typeface="Tahoma"/>
                <a:cs typeface="Tahoma"/>
                <a:sym typeface="Tahoma"/>
              </a:rPr>
              <a:t>‹#›</a:t>
            </a:fld>
            <a:endParaRPr lang="en-US" sz="1000" b="0" i="0" u="none">
              <a:solidFill>
                <a:schemeClr val="lt1"/>
              </a:solidFill>
              <a:latin typeface="Tahoma"/>
              <a:ea typeface="Tahoma"/>
              <a:cs typeface="Tahoma"/>
              <a:sym typeface="Tahoma"/>
            </a:endParaRPr>
          </a:p>
        </p:txBody>
      </p:sp>
    </p:spTree>
    <p:extLst>
      <p:ext uri="{BB962C8B-B14F-4D97-AF65-F5344CB8AC3E}">
        <p14:creationId xmlns:p14="http://schemas.microsoft.com/office/powerpoint/2010/main" val="520158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marR="0" lvl="0" indent="0" algn="r" rtl="0">
              <a:lnSpc>
                <a:spcPct val="100000"/>
              </a:lnSpc>
              <a:spcBef>
                <a:spcPts val="0"/>
              </a:spcBef>
              <a:spcAft>
                <a:spcPts val="0"/>
              </a:spcAft>
              <a:buClr>
                <a:schemeClr val="lt1"/>
              </a:buClr>
              <a:buSzPct val="25000"/>
              <a:buFont typeface="Tahoma"/>
              <a:buNone/>
            </a:pPr>
            <a:fld id="{00000000-1234-1234-1234-123412341234}" type="slidenum">
              <a:rPr lang="en-US" sz="1000" b="0" i="0" u="none" smtClean="0">
                <a:solidFill>
                  <a:schemeClr val="lt1"/>
                </a:solidFill>
                <a:latin typeface="Tahoma"/>
                <a:ea typeface="Tahoma"/>
                <a:cs typeface="Tahoma"/>
                <a:sym typeface="Tahoma"/>
              </a:rPr>
              <a:t>‹#›</a:t>
            </a:fld>
            <a:endParaRPr lang="en-US" sz="1000" b="0" i="0" u="none">
              <a:solidFill>
                <a:schemeClr val="lt1"/>
              </a:solidFill>
              <a:latin typeface="Tahoma"/>
              <a:ea typeface="Tahoma"/>
              <a:cs typeface="Tahoma"/>
              <a:sym typeface="Tahoma"/>
            </a:endParaRPr>
          </a:p>
        </p:txBody>
      </p:sp>
    </p:spTree>
    <p:extLst>
      <p:ext uri="{BB962C8B-B14F-4D97-AF65-F5344CB8AC3E}">
        <p14:creationId xmlns:p14="http://schemas.microsoft.com/office/powerpoint/2010/main" val="21128068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marR="0" lvl="0" indent="0" algn="r" rtl="0">
              <a:lnSpc>
                <a:spcPct val="100000"/>
              </a:lnSpc>
              <a:spcBef>
                <a:spcPts val="0"/>
              </a:spcBef>
              <a:spcAft>
                <a:spcPts val="0"/>
              </a:spcAft>
              <a:buClr>
                <a:schemeClr val="lt1"/>
              </a:buClr>
              <a:buSzPct val="25000"/>
              <a:buFont typeface="Tahoma"/>
              <a:buNone/>
            </a:pPr>
            <a:fld id="{00000000-1234-1234-1234-123412341234}" type="slidenum">
              <a:rPr lang="en-US" sz="1000" b="0" i="0" u="none" smtClean="0">
                <a:solidFill>
                  <a:schemeClr val="lt1"/>
                </a:solidFill>
                <a:latin typeface="Tahoma"/>
                <a:ea typeface="Tahoma"/>
                <a:cs typeface="Tahoma"/>
                <a:sym typeface="Tahoma"/>
              </a:rPr>
              <a:t>‹#›</a:t>
            </a:fld>
            <a:endParaRPr lang="en-US" sz="1000" b="0" i="0" u="none">
              <a:solidFill>
                <a:schemeClr val="lt1"/>
              </a:solidFill>
              <a:latin typeface="Tahoma"/>
              <a:ea typeface="Tahoma"/>
              <a:cs typeface="Tahoma"/>
              <a:sym typeface="Tahoma"/>
            </a:endParaRPr>
          </a:p>
        </p:txBody>
      </p:sp>
    </p:spTree>
    <p:extLst>
      <p:ext uri="{BB962C8B-B14F-4D97-AF65-F5344CB8AC3E}">
        <p14:creationId xmlns:p14="http://schemas.microsoft.com/office/powerpoint/2010/main" val="20090251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marR="0" lvl="0" indent="0" algn="r" rtl="0">
              <a:lnSpc>
                <a:spcPct val="100000"/>
              </a:lnSpc>
              <a:spcBef>
                <a:spcPts val="0"/>
              </a:spcBef>
              <a:spcAft>
                <a:spcPts val="0"/>
              </a:spcAft>
              <a:buClr>
                <a:schemeClr val="lt1"/>
              </a:buClr>
              <a:buSzPct val="25000"/>
              <a:buFont typeface="Tahoma"/>
              <a:buNone/>
            </a:pPr>
            <a:fld id="{00000000-1234-1234-1234-123412341234}" type="slidenum">
              <a:rPr lang="en-US" sz="1000" b="0" i="0" u="none" smtClean="0">
                <a:solidFill>
                  <a:schemeClr val="lt1"/>
                </a:solidFill>
                <a:latin typeface="Tahoma"/>
                <a:ea typeface="Tahoma"/>
                <a:cs typeface="Tahoma"/>
                <a:sym typeface="Tahoma"/>
              </a:rPr>
              <a:t>‹#›</a:t>
            </a:fld>
            <a:endParaRPr lang="en-US" sz="1000" b="0" i="0" u="none">
              <a:solidFill>
                <a:schemeClr val="lt1"/>
              </a:solidFill>
              <a:latin typeface="Tahoma"/>
              <a:ea typeface="Tahoma"/>
              <a:cs typeface="Tahoma"/>
              <a:sym typeface="Tahoma"/>
            </a:endParaRPr>
          </a:p>
        </p:txBody>
      </p:sp>
    </p:spTree>
    <p:extLst>
      <p:ext uri="{BB962C8B-B14F-4D97-AF65-F5344CB8AC3E}">
        <p14:creationId xmlns:p14="http://schemas.microsoft.com/office/powerpoint/2010/main" val="20773882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marR="0" lvl="0" indent="0" algn="r" rtl="0">
              <a:lnSpc>
                <a:spcPct val="100000"/>
              </a:lnSpc>
              <a:spcBef>
                <a:spcPts val="0"/>
              </a:spcBef>
              <a:spcAft>
                <a:spcPts val="0"/>
              </a:spcAft>
              <a:buClr>
                <a:schemeClr val="lt1"/>
              </a:buClr>
              <a:buSzPct val="25000"/>
              <a:buFont typeface="Tahoma"/>
              <a:buNone/>
            </a:pPr>
            <a:fld id="{00000000-1234-1234-1234-123412341234}" type="slidenum">
              <a:rPr lang="en-US" sz="1000" b="0" i="0" u="none" smtClean="0">
                <a:solidFill>
                  <a:schemeClr val="lt1"/>
                </a:solidFill>
                <a:latin typeface="Tahoma"/>
                <a:ea typeface="Tahoma"/>
                <a:cs typeface="Tahoma"/>
                <a:sym typeface="Tahoma"/>
              </a:rPr>
              <a:t>‹#›</a:t>
            </a:fld>
            <a:endParaRPr lang="en-US" sz="1000" b="0" i="0" u="none">
              <a:solidFill>
                <a:schemeClr val="lt1"/>
              </a:solidFill>
              <a:latin typeface="Tahoma"/>
              <a:ea typeface="Tahoma"/>
              <a:cs typeface="Tahoma"/>
              <a:sym typeface="Tahoma"/>
            </a:endParaRPr>
          </a:p>
        </p:txBody>
      </p:sp>
    </p:spTree>
    <p:extLst>
      <p:ext uri="{BB962C8B-B14F-4D97-AF65-F5344CB8AC3E}">
        <p14:creationId xmlns:p14="http://schemas.microsoft.com/office/powerpoint/2010/main" val="10390365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marR="0" lvl="0" indent="0" algn="r" rtl="0">
              <a:lnSpc>
                <a:spcPct val="100000"/>
              </a:lnSpc>
              <a:spcBef>
                <a:spcPts val="0"/>
              </a:spcBef>
              <a:spcAft>
                <a:spcPts val="0"/>
              </a:spcAft>
              <a:buClr>
                <a:schemeClr val="lt1"/>
              </a:buClr>
              <a:buSzPct val="25000"/>
              <a:buFont typeface="Tahoma"/>
              <a:buNone/>
            </a:pPr>
            <a:fld id="{00000000-1234-1234-1234-123412341234}" type="slidenum">
              <a:rPr lang="en-US" sz="1000" b="0" i="0" u="none" smtClean="0">
                <a:solidFill>
                  <a:schemeClr val="lt1"/>
                </a:solidFill>
                <a:latin typeface="Tahoma"/>
                <a:ea typeface="Tahoma"/>
                <a:cs typeface="Tahoma"/>
                <a:sym typeface="Tahoma"/>
              </a:rPr>
              <a:t>‹#›</a:t>
            </a:fld>
            <a:endParaRPr lang="en-US" sz="1000" b="0" i="0" u="none">
              <a:solidFill>
                <a:schemeClr val="lt1"/>
              </a:solidFill>
              <a:latin typeface="Tahoma"/>
              <a:ea typeface="Tahoma"/>
              <a:cs typeface="Tahoma"/>
              <a:sym typeface="Tahoma"/>
            </a:endParaRPr>
          </a:p>
        </p:txBody>
      </p:sp>
    </p:spTree>
    <p:extLst>
      <p:ext uri="{BB962C8B-B14F-4D97-AF65-F5344CB8AC3E}">
        <p14:creationId xmlns:p14="http://schemas.microsoft.com/office/powerpoint/2010/main" val="8781487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marR="0" lvl="0" indent="0" algn="r" rtl="0">
              <a:lnSpc>
                <a:spcPct val="100000"/>
              </a:lnSpc>
              <a:spcBef>
                <a:spcPts val="0"/>
              </a:spcBef>
              <a:spcAft>
                <a:spcPts val="0"/>
              </a:spcAft>
              <a:buClr>
                <a:schemeClr val="lt1"/>
              </a:buClr>
              <a:buSzPct val="25000"/>
              <a:buFont typeface="Tahoma"/>
              <a:buNone/>
            </a:pPr>
            <a:fld id="{00000000-1234-1234-1234-123412341234}" type="slidenum">
              <a:rPr lang="en-US" sz="1000" b="0" i="0" u="none" smtClean="0">
                <a:solidFill>
                  <a:schemeClr val="lt1"/>
                </a:solidFill>
                <a:latin typeface="Tahoma"/>
                <a:ea typeface="Tahoma"/>
                <a:cs typeface="Tahoma"/>
                <a:sym typeface="Tahoma"/>
              </a:rPr>
              <a:t>‹#›</a:t>
            </a:fld>
            <a:endParaRPr lang="en-US" sz="1000" b="0" i="0" u="none">
              <a:solidFill>
                <a:schemeClr val="lt1"/>
              </a:solidFill>
              <a:latin typeface="Tahoma"/>
              <a:ea typeface="Tahoma"/>
              <a:cs typeface="Tahoma"/>
              <a:sym typeface="Tahoma"/>
            </a:endParaRPr>
          </a:p>
        </p:txBody>
      </p:sp>
    </p:spTree>
    <p:extLst>
      <p:ext uri="{BB962C8B-B14F-4D97-AF65-F5344CB8AC3E}">
        <p14:creationId xmlns:p14="http://schemas.microsoft.com/office/powerpoint/2010/main" val="2418829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05" name="Shape 105"/>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6" name="Shape 106"/>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7" name="Shape 107"/>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8" name="Shape 108"/>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marR="0" lvl="0" indent="0" algn="r" rtl="0">
              <a:lnSpc>
                <a:spcPct val="100000"/>
              </a:lnSpc>
              <a:spcBef>
                <a:spcPts val="0"/>
              </a:spcBef>
              <a:spcAft>
                <a:spcPts val="0"/>
              </a:spcAft>
              <a:buClr>
                <a:schemeClr val="lt1"/>
              </a:buClr>
              <a:buSzPct val="25000"/>
              <a:buFont typeface="Tahoma"/>
              <a:buNone/>
            </a:pPr>
            <a:fld id="{00000000-1234-1234-1234-123412341234}" type="slidenum">
              <a:rPr lang="en-US" sz="1000" b="0" i="0" u="none" smtClean="0">
                <a:solidFill>
                  <a:schemeClr val="lt1"/>
                </a:solidFill>
                <a:latin typeface="Tahoma"/>
                <a:ea typeface="Tahoma"/>
                <a:cs typeface="Tahoma"/>
                <a:sym typeface="Tahoma"/>
              </a:rPr>
              <a:t>‹#›</a:t>
            </a:fld>
            <a:endParaRPr lang="en-US" sz="1000" b="0" i="0" u="none">
              <a:solidFill>
                <a:schemeClr val="lt1"/>
              </a:solidFill>
              <a:latin typeface="Tahoma"/>
              <a:ea typeface="Tahoma"/>
              <a:cs typeface="Tahoma"/>
              <a:sym typeface="Tahoma"/>
            </a:endParaRPr>
          </a:p>
        </p:txBody>
      </p:sp>
    </p:spTree>
    <p:extLst>
      <p:ext uri="{BB962C8B-B14F-4D97-AF65-F5344CB8AC3E}">
        <p14:creationId xmlns:p14="http://schemas.microsoft.com/office/powerpoint/2010/main" val="1091891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marR="0" lvl="0" indent="0" algn="r" rtl="0">
              <a:lnSpc>
                <a:spcPct val="100000"/>
              </a:lnSpc>
              <a:spcBef>
                <a:spcPts val="0"/>
              </a:spcBef>
              <a:spcAft>
                <a:spcPts val="0"/>
              </a:spcAft>
              <a:buClr>
                <a:schemeClr val="lt1"/>
              </a:buClr>
              <a:buSzPct val="25000"/>
              <a:buFont typeface="Tahoma"/>
              <a:buNone/>
            </a:pPr>
            <a:fld id="{00000000-1234-1234-1234-123412341234}" type="slidenum">
              <a:rPr lang="en-US" sz="1000" b="0" i="0" u="none" smtClean="0">
                <a:solidFill>
                  <a:schemeClr val="lt1"/>
                </a:solidFill>
                <a:latin typeface="Tahoma"/>
                <a:ea typeface="Tahoma"/>
                <a:cs typeface="Tahoma"/>
                <a:sym typeface="Tahoma"/>
              </a:rPr>
              <a:t>‹#›</a:t>
            </a:fld>
            <a:endParaRPr lang="en-US" sz="1000" b="0" i="0" u="none">
              <a:solidFill>
                <a:schemeClr val="lt1"/>
              </a:solidFill>
              <a:latin typeface="Tahoma"/>
              <a:ea typeface="Tahoma"/>
              <a:cs typeface="Tahoma"/>
              <a:sym typeface="Tahoma"/>
            </a:endParaRPr>
          </a:p>
        </p:txBody>
      </p:sp>
    </p:spTree>
    <p:extLst>
      <p:ext uri="{BB962C8B-B14F-4D97-AF65-F5344CB8AC3E}">
        <p14:creationId xmlns:p14="http://schemas.microsoft.com/office/powerpoint/2010/main" val="7868085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marR="0" lvl="0" indent="0" algn="r" rtl="0">
              <a:lnSpc>
                <a:spcPct val="100000"/>
              </a:lnSpc>
              <a:spcBef>
                <a:spcPts val="0"/>
              </a:spcBef>
              <a:spcAft>
                <a:spcPts val="0"/>
              </a:spcAft>
              <a:buClr>
                <a:schemeClr val="lt1"/>
              </a:buClr>
              <a:buSzPct val="25000"/>
              <a:buFont typeface="Tahoma"/>
              <a:buNone/>
            </a:pPr>
            <a:fld id="{00000000-1234-1234-1234-123412341234}" type="slidenum">
              <a:rPr lang="en-US" sz="1000" b="0" i="0" u="none" smtClean="0">
                <a:solidFill>
                  <a:schemeClr val="lt1"/>
                </a:solidFill>
                <a:latin typeface="Tahoma"/>
                <a:ea typeface="Tahoma"/>
                <a:cs typeface="Tahoma"/>
                <a:sym typeface="Tahoma"/>
              </a:rPr>
              <a:t>‹#›</a:t>
            </a:fld>
            <a:endParaRPr lang="en-US" sz="1000" b="0" i="0" u="none">
              <a:solidFill>
                <a:schemeClr val="lt1"/>
              </a:solidFill>
              <a:latin typeface="Tahoma"/>
              <a:ea typeface="Tahoma"/>
              <a:cs typeface="Tahoma"/>
              <a:sym typeface="Tahoma"/>
            </a:endParaRPr>
          </a:p>
        </p:txBody>
      </p:sp>
    </p:spTree>
    <p:extLst>
      <p:ext uri="{BB962C8B-B14F-4D97-AF65-F5344CB8AC3E}">
        <p14:creationId xmlns:p14="http://schemas.microsoft.com/office/powerpoint/2010/main" val="2415033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722312" y="4406900"/>
            <a:ext cx="7772400" cy="1362000"/>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4000" b="1" i="0" u="none" strike="noStrike" cap="none">
                <a:solidFill>
                  <a:schemeClr val="dk1"/>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11" name="Shape 111"/>
          <p:cNvSpPr txBox="1">
            <a:spLocks noGrp="1"/>
          </p:cNvSpPr>
          <p:nvPr>
            <p:ph type="body" idx="1"/>
          </p:nvPr>
        </p:nvSpPr>
        <p:spPr>
          <a:xfrm>
            <a:off x="722312" y="2906713"/>
            <a:ext cx="7772400" cy="1500300"/>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112" name="Shape 112"/>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13" name="Shape 113"/>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14" name="Shape 114"/>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17" name="Shape 117"/>
          <p:cNvSpPr txBox="1">
            <a:spLocks noGrp="1"/>
          </p:cNvSpPr>
          <p:nvPr>
            <p:ph type="body" idx="1"/>
          </p:nvPr>
        </p:nvSpPr>
        <p:spPr>
          <a:xfrm>
            <a:off x="457200" y="1600200"/>
            <a:ext cx="4038600" cy="4526100"/>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18" name="Shape 118"/>
          <p:cNvSpPr txBox="1">
            <a:spLocks noGrp="1"/>
          </p:cNvSpPr>
          <p:nvPr>
            <p:ph type="body" idx="2"/>
          </p:nvPr>
        </p:nvSpPr>
        <p:spPr>
          <a:xfrm>
            <a:off x="4648200" y="1600200"/>
            <a:ext cx="4038600" cy="4526100"/>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19" name="Shape 119"/>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20" name="Shape 120"/>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21" name="Shape 121"/>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24" name="Shape 124"/>
          <p:cNvSpPr txBox="1">
            <a:spLocks noGrp="1"/>
          </p:cNvSpPr>
          <p:nvPr>
            <p:ph type="body" idx="1"/>
          </p:nvPr>
        </p:nvSpPr>
        <p:spPr>
          <a:xfrm>
            <a:off x="457200" y="1535112"/>
            <a:ext cx="4040100" cy="639899"/>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125" name="Shape 125"/>
          <p:cNvSpPr txBox="1">
            <a:spLocks noGrp="1"/>
          </p:cNvSpPr>
          <p:nvPr>
            <p:ph type="body" idx="2"/>
          </p:nvPr>
        </p:nvSpPr>
        <p:spPr>
          <a:xfrm>
            <a:off x="457200" y="2174875"/>
            <a:ext cx="4040100" cy="3951300"/>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126" name="Shape 126"/>
          <p:cNvSpPr txBox="1">
            <a:spLocks noGrp="1"/>
          </p:cNvSpPr>
          <p:nvPr>
            <p:ph type="body" idx="3"/>
          </p:nvPr>
        </p:nvSpPr>
        <p:spPr>
          <a:xfrm>
            <a:off x="4645025" y="1535112"/>
            <a:ext cx="4041900" cy="639899"/>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127" name="Shape 127"/>
          <p:cNvSpPr txBox="1">
            <a:spLocks noGrp="1"/>
          </p:cNvSpPr>
          <p:nvPr>
            <p:ph type="body" idx="4"/>
          </p:nvPr>
        </p:nvSpPr>
        <p:spPr>
          <a:xfrm>
            <a:off x="4645025" y="2174875"/>
            <a:ext cx="4041900" cy="3951300"/>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128" name="Shape 128"/>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29" name="Shape 129"/>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0" name="Shape 130"/>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33" name="Shape 133"/>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4" name="Shape 134"/>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5" name="Shape 135"/>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36"/>
        <p:cNvGrpSpPr/>
        <p:nvPr/>
      </p:nvGrpSpPr>
      <p:grpSpPr>
        <a:xfrm>
          <a:off x="0" y="0"/>
          <a:ext cx="0" cy="0"/>
          <a:chOff x="0" y="0"/>
          <a:chExt cx="0" cy="0"/>
        </a:xfrm>
      </p:grpSpPr>
      <p:sp>
        <p:nvSpPr>
          <p:cNvPr id="137" name="Shape 137"/>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8" name="Shape 138"/>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9" name="Shape 139"/>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57200" y="273050"/>
            <a:ext cx="3008400" cy="1161900"/>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42" name="Shape 142"/>
          <p:cNvSpPr txBox="1">
            <a:spLocks noGrp="1"/>
          </p:cNvSpPr>
          <p:nvPr>
            <p:ph type="body" idx="1"/>
          </p:nvPr>
        </p:nvSpPr>
        <p:spPr>
          <a:xfrm>
            <a:off x="3575050" y="273050"/>
            <a:ext cx="5111700" cy="58530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3" name="Shape 143"/>
          <p:cNvSpPr txBox="1">
            <a:spLocks noGrp="1"/>
          </p:cNvSpPr>
          <p:nvPr>
            <p:ph type="body" idx="2"/>
          </p:nvPr>
        </p:nvSpPr>
        <p:spPr>
          <a:xfrm>
            <a:off x="457200" y="1435100"/>
            <a:ext cx="3008400" cy="4691100"/>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44" name="Shape 144"/>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5" name="Shape 145"/>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6" name="Shape 146"/>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1792288" y="4800600"/>
            <a:ext cx="5486400" cy="566700"/>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49" name="Shape 149"/>
          <p:cNvSpPr>
            <a:spLocks noGrp="1"/>
          </p:cNvSpPr>
          <p:nvPr>
            <p:ph type="pic" idx="2"/>
          </p:nvPr>
        </p:nvSpPr>
        <p:spPr>
          <a:xfrm>
            <a:off x="1792288" y="612775"/>
            <a:ext cx="5486400" cy="4114800"/>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50" name="Shape 150"/>
          <p:cNvSpPr txBox="1">
            <a:spLocks noGrp="1"/>
          </p:cNvSpPr>
          <p:nvPr>
            <p:ph type="body" idx="1"/>
          </p:nvPr>
        </p:nvSpPr>
        <p:spPr>
          <a:xfrm>
            <a:off x="1792288" y="5367337"/>
            <a:ext cx="5486400" cy="804900"/>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51" name="Shape 151"/>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52" name="Shape 152"/>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53" name="Shape 153"/>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93" name="Shape 93"/>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4" name="Shape 94"/>
          <p:cNvSpPr txBox="1">
            <a:spLocks noGrp="1"/>
          </p:cNvSpPr>
          <p:nvPr>
            <p:ph type="dt" idx="10"/>
          </p:nvPr>
        </p:nvSpPr>
        <p:spPr>
          <a:xfrm>
            <a:off x="457200" y="635635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5" name="Shape 95"/>
          <p:cNvSpPr txBox="1">
            <a:spLocks noGrp="1"/>
          </p:cNvSpPr>
          <p:nvPr>
            <p:ph type="ftr" idx="11"/>
          </p:nvPr>
        </p:nvSpPr>
        <p:spPr>
          <a:xfrm>
            <a:off x="3124200" y="635635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6" name="Shape 96"/>
          <p:cNvSpPr txBox="1">
            <a:spLocks noGrp="1"/>
          </p:cNvSpPr>
          <p:nvPr>
            <p:ph type="sldNum" idx="12"/>
          </p:nvPr>
        </p:nvSpPr>
        <p:spPr>
          <a:xfrm>
            <a:off x="6553200" y="635635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rtl="0">
              <a:lnSpc>
                <a:spcPct val="100000"/>
              </a:lnSpc>
              <a:spcBef>
                <a:spcPts val="0"/>
              </a:spcBef>
              <a:spcAft>
                <a:spcPts val="0"/>
              </a:spcAft>
              <a:buClr>
                <a:schemeClr val="lt1"/>
              </a:buClr>
              <a:buSzPct val="25000"/>
              <a:buFont typeface="Tahoma"/>
              <a:buNone/>
            </a:pPr>
            <a:fld id="{00000000-1234-1234-1234-123412341234}" type="slidenum">
              <a:rPr lang="en-US" sz="1000" b="0" i="0" u="none" smtClean="0">
                <a:solidFill>
                  <a:schemeClr val="lt1"/>
                </a:solidFill>
                <a:latin typeface="Tahoma"/>
                <a:ea typeface="Tahoma"/>
                <a:cs typeface="Tahoma"/>
                <a:sym typeface="Tahoma"/>
              </a:rPr>
              <a:t>‹#›</a:t>
            </a:fld>
            <a:endParaRPr lang="en-US" sz="1000" b="0" i="0" u="none">
              <a:solidFill>
                <a:schemeClr val="lt1"/>
              </a:solidFill>
              <a:latin typeface="Tahoma"/>
              <a:ea typeface="Tahoma"/>
              <a:cs typeface="Tahoma"/>
              <a:sym typeface="Tahoma"/>
            </a:endParaRPr>
          </a:p>
        </p:txBody>
      </p:sp>
    </p:spTree>
    <p:extLst>
      <p:ext uri="{BB962C8B-B14F-4D97-AF65-F5344CB8AC3E}">
        <p14:creationId xmlns:p14="http://schemas.microsoft.com/office/powerpoint/2010/main" val="192629685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 Id="rId3"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88925" y="-76200"/>
            <a:ext cx="9055200" cy="64674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EAA029"/>
              </a:buClr>
              <a:buSzPct val="25000"/>
              <a:buFont typeface="Tahoma"/>
              <a:buNone/>
            </a:pPr>
            <a:r>
              <a:rPr lang="en-US">
                <a:solidFill>
                  <a:srgbClr val="000000"/>
                </a:solidFill>
              </a:rPr>
              <a:t>Welcome to the </a:t>
            </a:r>
          </a:p>
          <a:p>
            <a:pPr marL="0" marR="0" lvl="0" indent="0" algn="ctr" rtl="0">
              <a:lnSpc>
                <a:spcPct val="100000"/>
              </a:lnSpc>
              <a:spcBef>
                <a:spcPts val="0"/>
              </a:spcBef>
              <a:spcAft>
                <a:spcPts val="0"/>
              </a:spcAft>
              <a:buClr>
                <a:srgbClr val="EAA029"/>
              </a:buClr>
              <a:buSzPct val="25000"/>
              <a:buFont typeface="Tahoma"/>
              <a:buNone/>
            </a:pPr>
            <a:r>
              <a:rPr lang="en-US">
                <a:solidFill>
                  <a:srgbClr val="000000"/>
                </a:solidFill>
              </a:rPr>
              <a:t>2016 AILA </a:t>
            </a:r>
          </a:p>
          <a:p>
            <a:pPr marL="0" marR="0" lvl="0" indent="0" algn="ctr" rtl="0">
              <a:lnSpc>
                <a:spcPct val="100000"/>
              </a:lnSpc>
              <a:spcBef>
                <a:spcPts val="0"/>
              </a:spcBef>
              <a:spcAft>
                <a:spcPts val="0"/>
              </a:spcAft>
              <a:buClr>
                <a:srgbClr val="EAA029"/>
              </a:buClr>
              <a:buSzPct val="25000"/>
              <a:buFont typeface="Tahoma"/>
              <a:buNone/>
            </a:pPr>
            <a:r>
              <a:rPr lang="en-US">
                <a:solidFill>
                  <a:srgbClr val="000000"/>
                </a:solidFill>
              </a:rPr>
              <a:t>MidSouth and Texas Chapter Joint Conference</a:t>
            </a:r>
          </a:p>
        </p:txBody>
      </p:sp>
      <p:sp>
        <p:nvSpPr>
          <p:cNvPr id="171" name="Shape 171"/>
          <p:cNvSpPr txBox="1"/>
          <p:nvPr/>
        </p:nvSpPr>
        <p:spPr>
          <a:xfrm>
            <a:off x="577411" y="675363"/>
            <a:ext cx="8077199" cy="495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None/>
            </a:pPr>
            <a:endParaRPr sz="4400" b="0" i="0" u="none" dirty="0">
              <a:latin typeface="+mj-lt"/>
              <a:ea typeface="Arial"/>
              <a:cs typeface="Arial"/>
              <a:sym typeface="Arial"/>
            </a:endParaRPr>
          </a:p>
        </p:txBody>
      </p:sp>
      <p:sp>
        <p:nvSpPr>
          <p:cNvPr id="172" name="Shape 172"/>
          <p:cNvSpPr txBox="1"/>
          <p:nvPr/>
        </p:nvSpPr>
        <p:spPr>
          <a:xfrm>
            <a:off x="1767300" y="2534225"/>
            <a:ext cx="6402300" cy="747000"/>
          </a:xfrm>
          <a:prstGeom prst="rect">
            <a:avLst/>
          </a:prstGeom>
          <a:noFill/>
          <a:ln>
            <a:noFill/>
          </a:ln>
        </p:spPr>
        <p:txBody>
          <a:bodyPr lIns="91425" tIns="91425" rIns="91425" bIns="91425" anchor="t" anchorCtr="0">
            <a:noAutofit/>
          </a:bodyPr>
          <a:lstStyle/>
          <a:p>
            <a:pPr lvl="0">
              <a:spcBef>
                <a:spcPts val="0"/>
              </a:spcBef>
              <a:buNone/>
            </a:pPr>
            <a:endParaRPr sz="4400" dirty="0">
              <a:latin typeface="+mj-lt"/>
            </a:endParaRPr>
          </a:p>
        </p:txBody>
      </p:sp>
    </p:spTree>
  </p:cSld>
  <p:clrMapOvr>
    <a:masterClrMapping/>
  </p:clrMapOvr>
  <p:transition xmlns:p14="http://schemas.microsoft.com/office/powerpoint/2010/mai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Tahoma"/>
              <a:buNone/>
            </a:pPr>
            <a:r>
              <a:rPr lang="en-US" i="0" u="none" strike="noStrike" cap="none" dirty="0">
                <a:solidFill>
                  <a:srgbClr val="000000"/>
                </a:solidFill>
                <a:ea typeface="Tahoma"/>
                <a:cs typeface="Tahoma"/>
                <a:sym typeface="Tahoma"/>
              </a:rPr>
              <a:t>Categorical:  where to look</a:t>
            </a:r>
          </a:p>
        </p:txBody>
      </p:sp>
      <p:sp>
        <p:nvSpPr>
          <p:cNvPr id="227" name="Shape 227"/>
          <p:cNvSpPr txBox="1">
            <a:spLocks noGrp="1"/>
          </p:cNvSpPr>
          <p:nvPr>
            <p:ph idx="1"/>
          </p:nvPr>
        </p:nvSpPr>
        <p:spPr>
          <a:prstGeom prst="rect">
            <a:avLst/>
          </a:prstGeom>
          <a:noFill/>
          <a:ln>
            <a:noFill/>
          </a:ln>
        </p:spPr>
        <p:txBody>
          <a:bodyPr lIns="91425" tIns="45700" rIns="91425" bIns="45700" anchor="t" anchorCtr="0">
            <a:noAutofit/>
          </a:bodyPr>
          <a:lstStyle/>
          <a:p>
            <a:pPr marR="0" lvl="0" algn="l" rtl="0">
              <a:lnSpc>
                <a:spcPct val="100000"/>
              </a:lnSpc>
              <a:spcBef>
                <a:spcPts val="0"/>
              </a:spcBef>
              <a:spcAft>
                <a:spcPts val="0"/>
              </a:spcAft>
              <a:buSzPct val="70000"/>
            </a:pPr>
            <a:r>
              <a:rPr lang="en-US" sz="2800" b="0" i="0" u="none" dirty="0">
                <a:solidFill>
                  <a:srgbClr val="000000"/>
                </a:solidFill>
                <a:ea typeface="Tahoma"/>
                <a:cs typeface="Tahoma"/>
                <a:sym typeface="Tahoma"/>
              </a:rPr>
              <a:t>GENERIC DEFINITION:  Federal Code, survey of state statutes via case law, Model Penal Code.</a:t>
            </a:r>
          </a:p>
          <a:p>
            <a:pPr marR="0" lvl="0" algn="l" rtl="0">
              <a:lnSpc>
                <a:spcPct val="100000"/>
              </a:lnSpc>
              <a:spcBef>
                <a:spcPts val="640"/>
              </a:spcBef>
              <a:spcAft>
                <a:spcPts val="0"/>
              </a:spcAft>
              <a:buSzPct val="70000"/>
            </a:pPr>
            <a:r>
              <a:rPr lang="en-US" sz="2800" b="0" i="0" u="none" dirty="0">
                <a:solidFill>
                  <a:srgbClr val="000000"/>
                </a:solidFill>
                <a:ea typeface="Tahoma"/>
                <a:cs typeface="Tahoma"/>
                <a:sym typeface="Tahoma"/>
              </a:rPr>
              <a:t>DEFINING STATE STATUTE for divisibility:  state law on “elements,” jury instructions.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Tahoma"/>
              <a:buNone/>
            </a:pPr>
            <a:r>
              <a:rPr lang="en-US" sz="4400" i="0" u="none" strike="noStrike" cap="none" dirty="0">
                <a:solidFill>
                  <a:srgbClr val="000000"/>
                </a:solidFill>
                <a:ea typeface="Tahoma"/>
                <a:cs typeface="Tahoma"/>
                <a:sym typeface="Tahoma"/>
              </a:rPr>
              <a:t>Categorical:  where we are now</a:t>
            </a:r>
          </a:p>
        </p:txBody>
      </p:sp>
      <p:sp>
        <p:nvSpPr>
          <p:cNvPr id="233" name="Shape 233"/>
          <p:cNvSpPr txBox="1">
            <a:spLocks noGrp="1"/>
          </p:cNvSpPr>
          <p:nvPr>
            <p:ph idx="1"/>
          </p:nvPr>
        </p:nvSpPr>
        <p:spPr>
          <a:prstGeom prst="rect">
            <a:avLst/>
          </a:prstGeom>
          <a:noFill/>
          <a:ln>
            <a:noFill/>
          </a:ln>
        </p:spPr>
        <p:txBody>
          <a:bodyPr lIns="91425" tIns="45700" rIns="91425" bIns="45700" anchor="t" anchorCtr="0">
            <a:noAutofit/>
          </a:bodyPr>
          <a:lstStyle/>
          <a:p>
            <a:pPr marR="0" lvl="0" algn="l" rtl="0">
              <a:lnSpc>
                <a:spcPct val="100000"/>
              </a:lnSpc>
              <a:spcBef>
                <a:spcPts val="0"/>
              </a:spcBef>
              <a:spcAft>
                <a:spcPts val="0"/>
              </a:spcAft>
              <a:buSzPct val="70000"/>
            </a:pPr>
            <a:r>
              <a:rPr lang="en-US" sz="2800" dirty="0">
                <a:sym typeface="Tahoma"/>
              </a:rPr>
              <a:t>MATTER OF CHAIREZ IV</a:t>
            </a:r>
          </a:p>
          <a:p>
            <a:pPr marR="0" lvl="0" algn="l" rtl="0">
              <a:lnSpc>
                <a:spcPct val="100000"/>
              </a:lnSpc>
              <a:spcBef>
                <a:spcPts val="640"/>
              </a:spcBef>
              <a:spcAft>
                <a:spcPts val="0"/>
              </a:spcAft>
              <a:buSzPct val="70000"/>
            </a:pPr>
            <a:r>
              <a:rPr lang="en-US" sz="2800" dirty="0">
                <a:sym typeface="Tahoma"/>
              </a:rPr>
              <a:t>MATTER OF SILVA-</a:t>
            </a:r>
            <a:r>
              <a:rPr lang="en-US" sz="2800" dirty="0" smtClean="0">
                <a:sym typeface="Tahoma"/>
              </a:rPr>
              <a:t>TREVINO</a:t>
            </a:r>
          </a:p>
          <a:p>
            <a:pPr>
              <a:spcBef>
                <a:spcPts val="640"/>
              </a:spcBef>
              <a:buSzPct val="70000"/>
            </a:pPr>
            <a:r>
              <a:rPr lang="en-US" sz="2800" i="1" dirty="0" smtClean="0">
                <a:sym typeface="Tahoma"/>
              </a:rPr>
              <a:t>Franco </a:t>
            </a:r>
            <a:r>
              <a:rPr lang="en-US" sz="2800" i="1" dirty="0" err="1" smtClean="0">
                <a:sym typeface="Tahoma"/>
              </a:rPr>
              <a:t>Casasola</a:t>
            </a:r>
            <a:r>
              <a:rPr lang="en-US" sz="2800" i="1" dirty="0" smtClean="0">
                <a:sym typeface="Tahoma"/>
              </a:rPr>
              <a:t> v. Holder</a:t>
            </a:r>
            <a:r>
              <a:rPr lang="en-US" sz="2800" dirty="0" smtClean="0">
                <a:sym typeface="Tahoma"/>
              </a:rPr>
              <a:t>, 773 F.3d 33 (5th Cir. 2014).</a:t>
            </a:r>
          </a:p>
          <a:p>
            <a:pPr>
              <a:spcBef>
                <a:spcPts val="640"/>
              </a:spcBef>
              <a:buSzPct val="70000"/>
            </a:pPr>
            <a:r>
              <a:rPr lang="en-US" sz="2800" dirty="0" smtClean="0">
                <a:sym typeface="Tahoma"/>
              </a:rPr>
              <a:t> </a:t>
            </a:r>
            <a:r>
              <a:rPr lang="en-US" sz="2800" i="1" dirty="0" smtClean="0">
                <a:sym typeface="Tahoma"/>
              </a:rPr>
              <a:t>U.S. v. Trent</a:t>
            </a:r>
            <a:r>
              <a:rPr lang="en-US" sz="2800" dirty="0" smtClean="0">
                <a:sym typeface="Tahoma"/>
              </a:rPr>
              <a:t>, 767 F.3d 1046 (10th Cir. 2014).</a:t>
            </a:r>
            <a:endParaRPr lang="en-US" sz="2800" dirty="0">
              <a:sym typeface="Tahom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Tahoma"/>
              <a:buNone/>
            </a:pPr>
            <a:r>
              <a:rPr lang="en-US" sz="3200" i="0" u="none" strike="noStrike" cap="none" dirty="0">
                <a:solidFill>
                  <a:srgbClr val="000000"/>
                </a:solidFill>
                <a:ea typeface="Tahoma"/>
                <a:cs typeface="Tahoma"/>
                <a:sym typeface="Tahoma"/>
              </a:rPr>
              <a:t>Burden of proof in the relief stage:</a:t>
            </a:r>
            <a:br>
              <a:rPr lang="en-US" sz="3200" i="0" u="none" strike="noStrike" cap="none" dirty="0">
                <a:solidFill>
                  <a:srgbClr val="000000"/>
                </a:solidFill>
                <a:ea typeface="Tahoma"/>
                <a:cs typeface="Tahoma"/>
                <a:sym typeface="Tahoma"/>
              </a:rPr>
            </a:br>
            <a:r>
              <a:rPr lang="en-US" sz="3200" i="0" u="none" strike="noStrike" cap="none" dirty="0">
                <a:solidFill>
                  <a:srgbClr val="000000"/>
                </a:solidFill>
                <a:ea typeface="Tahoma"/>
                <a:cs typeface="Tahoma"/>
                <a:sym typeface="Tahoma"/>
              </a:rPr>
              <a:t>categorical &amp; modified categorical approach</a:t>
            </a:r>
          </a:p>
        </p:txBody>
      </p:sp>
      <p:sp>
        <p:nvSpPr>
          <p:cNvPr id="239" name="Shape 239"/>
          <p:cNvSpPr txBox="1">
            <a:spLocks noGrp="1"/>
          </p:cNvSpPr>
          <p:nvPr>
            <p:ph idx="1"/>
          </p:nvPr>
        </p:nvSpPr>
        <p:spPr>
          <a:prstGeom prst="rect">
            <a:avLst/>
          </a:prstGeom>
          <a:noFill/>
          <a:ln>
            <a:noFill/>
          </a:ln>
        </p:spPr>
        <p:txBody>
          <a:bodyPr lIns="91425" tIns="45700" rIns="91425" bIns="45700" anchor="t" anchorCtr="0">
            <a:noAutofit/>
          </a:bodyPr>
          <a:lstStyle/>
          <a:p>
            <a:pPr marR="0" lvl="0" algn="l" rtl="0">
              <a:lnSpc>
                <a:spcPct val="100000"/>
              </a:lnSpc>
              <a:spcBef>
                <a:spcPts val="0"/>
              </a:spcBef>
              <a:spcAft>
                <a:spcPts val="0"/>
              </a:spcAft>
              <a:buSzPct val="70000"/>
            </a:pPr>
            <a:r>
              <a:rPr lang="en-US" sz="2800" b="0" i="0" u="none" dirty="0">
                <a:solidFill>
                  <a:srgbClr val="000000"/>
                </a:solidFill>
                <a:ea typeface="Tahoma"/>
                <a:cs typeface="Tahoma"/>
                <a:sym typeface="Tahoma"/>
              </a:rPr>
              <a:t>Starting point:  where (and only where) statute is DIVISIBLE as to elements, recourse is to record of conviction to determine which portion of statute applies to the conviction.</a:t>
            </a:r>
          </a:p>
          <a:p>
            <a:pPr marR="0" lvl="0" algn="l" rtl="0">
              <a:lnSpc>
                <a:spcPct val="100000"/>
              </a:lnSpc>
              <a:spcBef>
                <a:spcPts val="640"/>
              </a:spcBef>
              <a:spcAft>
                <a:spcPts val="0"/>
              </a:spcAft>
              <a:buSzPct val="70000"/>
            </a:pPr>
            <a:r>
              <a:rPr lang="en-US" sz="2800" b="0" i="0" u="none" dirty="0">
                <a:solidFill>
                  <a:srgbClr val="000000"/>
                </a:solidFill>
                <a:ea typeface="Tahoma"/>
                <a:cs typeface="Tahoma"/>
                <a:sym typeface="Tahoma"/>
              </a:rPr>
              <a:t>In removability phase, if record of conviction not clear,  presume the LEAST CULPABLE CONDUCT. </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457200" y="568725"/>
            <a:ext cx="8229600" cy="11430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Tahoma"/>
              <a:buNone/>
            </a:pPr>
            <a:r>
              <a:rPr lang="en-US" i="0" u="none" strike="noStrike" cap="none" dirty="0">
                <a:solidFill>
                  <a:srgbClr val="000000"/>
                </a:solidFill>
                <a:ea typeface="Tahoma"/>
                <a:cs typeface="Tahoma"/>
                <a:sym typeface="Tahoma"/>
              </a:rPr>
              <a:t>IN RELIEF STAGE, DOES A TIE GO TO THE GOV?</a:t>
            </a:r>
            <a:br>
              <a:rPr lang="en-US" i="0" u="none" strike="noStrike" cap="none" dirty="0">
                <a:solidFill>
                  <a:srgbClr val="000000"/>
                </a:solidFill>
                <a:ea typeface="Tahoma"/>
                <a:cs typeface="Tahoma"/>
                <a:sym typeface="Tahoma"/>
              </a:rPr>
            </a:br>
            <a:endParaRPr lang="en-US" i="0" u="none" strike="noStrike" cap="none" dirty="0">
              <a:solidFill>
                <a:srgbClr val="000000"/>
              </a:solidFill>
              <a:ea typeface="Tahoma"/>
              <a:cs typeface="Tahoma"/>
              <a:sym typeface="Tahoma"/>
            </a:endParaRPr>
          </a:p>
        </p:txBody>
      </p:sp>
      <p:sp>
        <p:nvSpPr>
          <p:cNvPr id="245" name="Shape 245"/>
          <p:cNvSpPr txBox="1">
            <a:spLocks noGrp="1"/>
          </p:cNvSpPr>
          <p:nvPr>
            <p:ph idx="1"/>
          </p:nvPr>
        </p:nvSpPr>
        <p:spPr>
          <a:prstGeom prst="rect">
            <a:avLst/>
          </a:prstGeom>
          <a:noFill/>
          <a:ln>
            <a:noFill/>
          </a:ln>
        </p:spPr>
        <p:txBody>
          <a:bodyPr lIns="91425" tIns="45700" rIns="91425" bIns="45700" anchor="t" anchorCtr="0">
            <a:noAutofit/>
          </a:bodyPr>
          <a:lstStyle/>
          <a:p>
            <a:pPr marR="0" lvl="0" algn="l" rtl="0">
              <a:lnSpc>
                <a:spcPct val="100000"/>
              </a:lnSpc>
              <a:spcBef>
                <a:spcPts val="0"/>
              </a:spcBef>
              <a:spcAft>
                <a:spcPts val="0"/>
              </a:spcAft>
              <a:buSzPct val="70000"/>
            </a:pPr>
            <a:r>
              <a:rPr lang="en-US" sz="2800" b="0" i="0" u="none" dirty="0">
                <a:solidFill>
                  <a:srgbClr val="000000"/>
                </a:solidFill>
                <a:ea typeface="Tahoma"/>
                <a:cs typeface="Tahoma"/>
                <a:sym typeface="Tahoma"/>
              </a:rPr>
              <a:t>ISSUE: if record of conviction </a:t>
            </a:r>
            <a:r>
              <a:rPr lang="en-US" sz="2800" b="0" i="0" u="sng" dirty="0">
                <a:solidFill>
                  <a:srgbClr val="000000"/>
                </a:solidFill>
                <a:ea typeface="Tahoma"/>
                <a:cs typeface="Tahoma"/>
                <a:sym typeface="Tahoma"/>
              </a:rPr>
              <a:t>not</a:t>
            </a:r>
            <a:r>
              <a:rPr lang="en-US" sz="2800" b="0" i="0" u="none" dirty="0">
                <a:solidFill>
                  <a:srgbClr val="000000"/>
                </a:solidFill>
                <a:ea typeface="Tahoma"/>
                <a:cs typeface="Tahoma"/>
                <a:sym typeface="Tahoma"/>
              </a:rPr>
              <a:t> clear, does respondent “lose” because he cannot carry burden?</a:t>
            </a:r>
          </a:p>
          <a:p>
            <a:pPr marR="0" lvl="0" algn="l" rtl="0">
              <a:lnSpc>
                <a:spcPct val="100000"/>
              </a:lnSpc>
              <a:spcBef>
                <a:spcPts val="640"/>
              </a:spcBef>
              <a:spcAft>
                <a:spcPts val="0"/>
              </a:spcAft>
              <a:buSzPct val="70000"/>
            </a:pPr>
            <a:r>
              <a:rPr lang="en-US" sz="2800" b="0" i="1" u="none" dirty="0">
                <a:solidFill>
                  <a:srgbClr val="000000"/>
                </a:solidFill>
                <a:ea typeface="Tahoma"/>
                <a:cs typeface="Tahoma"/>
                <a:sym typeface="Tahoma"/>
              </a:rPr>
              <a:t>Matter of </a:t>
            </a:r>
            <a:r>
              <a:rPr lang="en-US" sz="2800" b="0" i="1" u="none" dirty="0" err="1">
                <a:solidFill>
                  <a:srgbClr val="000000"/>
                </a:solidFill>
                <a:ea typeface="Tahoma"/>
                <a:cs typeface="Tahoma"/>
                <a:sym typeface="Tahoma"/>
              </a:rPr>
              <a:t>Almanza</a:t>
            </a:r>
            <a:r>
              <a:rPr lang="en-US" sz="2800" b="0" i="1" u="none" dirty="0">
                <a:solidFill>
                  <a:srgbClr val="000000"/>
                </a:solidFill>
                <a:ea typeface="Tahoma"/>
                <a:cs typeface="Tahoma"/>
                <a:sym typeface="Tahoma"/>
              </a:rPr>
              <a:t> </a:t>
            </a:r>
            <a:r>
              <a:rPr lang="en-US" sz="2800" b="0" i="0" u="none" dirty="0">
                <a:solidFill>
                  <a:srgbClr val="000000"/>
                </a:solidFill>
                <a:ea typeface="Tahoma"/>
                <a:cs typeface="Tahoma"/>
                <a:sym typeface="Tahoma"/>
              </a:rPr>
              <a:t>(BIA)</a:t>
            </a:r>
          </a:p>
          <a:p>
            <a:pPr marR="0" lvl="0" algn="l" rtl="0">
              <a:lnSpc>
                <a:spcPct val="100000"/>
              </a:lnSpc>
              <a:spcBef>
                <a:spcPts val="640"/>
              </a:spcBef>
              <a:spcAft>
                <a:spcPts val="0"/>
              </a:spcAft>
              <a:buSzPct val="70000"/>
            </a:pPr>
            <a:r>
              <a:rPr lang="en-US" sz="2800" b="0" i="1" u="none" dirty="0" err="1">
                <a:solidFill>
                  <a:srgbClr val="000000"/>
                </a:solidFill>
                <a:ea typeface="Tahoma"/>
                <a:cs typeface="Tahoma"/>
                <a:sym typeface="Tahoma"/>
              </a:rPr>
              <a:t>Sauceda</a:t>
            </a:r>
            <a:r>
              <a:rPr lang="en-US" sz="2800" b="0" i="1" u="none" dirty="0">
                <a:solidFill>
                  <a:srgbClr val="000000"/>
                </a:solidFill>
                <a:ea typeface="Tahoma"/>
                <a:cs typeface="Tahoma"/>
                <a:sym typeface="Tahoma"/>
              </a:rPr>
              <a:t> v. Lynch</a:t>
            </a:r>
            <a:r>
              <a:rPr lang="en-US" sz="2800" b="0" i="0" u="none" dirty="0">
                <a:solidFill>
                  <a:srgbClr val="000000"/>
                </a:solidFill>
                <a:ea typeface="Tahoma"/>
                <a:cs typeface="Tahoma"/>
                <a:sym typeface="Tahoma"/>
              </a:rPr>
              <a:t>, 819 F.3d 526 (1</a:t>
            </a:r>
            <a:r>
              <a:rPr lang="en-US" sz="2800" b="0" i="0" u="none" baseline="30000" dirty="0">
                <a:solidFill>
                  <a:srgbClr val="000000"/>
                </a:solidFill>
                <a:ea typeface="Tahoma"/>
                <a:cs typeface="Tahoma"/>
                <a:sym typeface="Tahoma"/>
              </a:rPr>
              <a:t>st</a:t>
            </a:r>
            <a:r>
              <a:rPr lang="en-US" sz="2800" b="0" i="0" u="none" dirty="0">
                <a:solidFill>
                  <a:srgbClr val="000000"/>
                </a:solidFill>
                <a:ea typeface="Tahoma"/>
                <a:cs typeface="Tahoma"/>
                <a:sym typeface="Tahoma"/>
              </a:rPr>
              <a:t> 2016)</a:t>
            </a:r>
          </a:p>
          <a:p>
            <a:pPr marR="0" lvl="0" algn="ctr" rtl="0">
              <a:lnSpc>
                <a:spcPct val="100000"/>
              </a:lnSpc>
              <a:spcBef>
                <a:spcPts val="480"/>
              </a:spcBef>
              <a:spcAft>
                <a:spcPts val="0"/>
              </a:spcAft>
              <a:buSzPct val="25000"/>
            </a:pPr>
            <a:r>
              <a:rPr lang="en-US" sz="2800" b="0" i="1" u="none" dirty="0" err="1">
                <a:solidFill>
                  <a:srgbClr val="000000"/>
                </a:solidFill>
                <a:ea typeface="Tahoma"/>
                <a:cs typeface="Tahoma"/>
                <a:sym typeface="Tahoma"/>
              </a:rPr>
              <a:t>Moncrieffe</a:t>
            </a:r>
            <a:r>
              <a:rPr lang="en-US" sz="2800" b="0" i="1" u="none" dirty="0">
                <a:solidFill>
                  <a:srgbClr val="000000"/>
                </a:solidFill>
                <a:ea typeface="Tahoma"/>
                <a:cs typeface="Tahoma"/>
                <a:sym typeface="Tahoma"/>
              </a:rPr>
              <a:t>, </a:t>
            </a:r>
            <a:r>
              <a:rPr lang="en-US" sz="2800" b="0" i="1" u="none" dirty="0" err="1">
                <a:solidFill>
                  <a:srgbClr val="000000"/>
                </a:solidFill>
                <a:ea typeface="Tahoma"/>
                <a:cs typeface="Tahoma"/>
                <a:sym typeface="Tahoma"/>
              </a:rPr>
              <a:t>Melouli</a:t>
            </a:r>
            <a:r>
              <a:rPr lang="en-US" sz="2800" b="0" i="1" u="none" dirty="0">
                <a:solidFill>
                  <a:srgbClr val="000000"/>
                </a:solidFill>
                <a:ea typeface="Tahoma"/>
                <a:cs typeface="Tahoma"/>
                <a:sym typeface="Tahoma"/>
              </a:rPr>
              <a:t> </a:t>
            </a:r>
          </a:p>
          <a:p>
            <a:pPr marR="0" lvl="0" algn="l" rtl="0">
              <a:spcBef>
                <a:spcPts val="480"/>
              </a:spcBef>
              <a:spcAft>
                <a:spcPts val="0"/>
              </a:spcAft>
              <a:buSzPct val="70000"/>
            </a:pPr>
            <a:endParaRPr sz="2800" b="0" i="1" u="none" dirty="0">
              <a:solidFill>
                <a:srgbClr val="000000"/>
              </a:solidFill>
              <a:latin typeface="Tahoma"/>
              <a:ea typeface="Tahoma"/>
              <a:cs typeface="Tahoma"/>
              <a:sym typeface="Tahoma"/>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REALISTIC PROBABILITY TEST</a:t>
            </a:r>
          </a:p>
        </p:txBody>
      </p:sp>
      <p:sp>
        <p:nvSpPr>
          <p:cNvPr id="251" name="Shape 251"/>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dk1"/>
              </a:buClr>
              <a:buSzPct val="99200"/>
              <a:buFont typeface="Arial"/>
              <a:buChar char="•"/>
            </a:pPr>
            <a:r>
              <a:rPr lang="en-US" sz="2480" b="0" i="1" u="none" strike="noStrike" cap="none" dirty="0">
                <a:solidFill>
                  <a:schemeClr val="dk1"/>
                </a:solidFill>
                <a:latin typeface="Calibri"/>
                <a:ea typeface="Calibri"/>
                <a:cs typeface="Calibri"/>
                <a:sym typeface="Calibri"/>
              </a:rPr>
              <a:t>Gonzalez v. </a:t>
            </a:r>
            <a:r>
              <a:rPr lang="en-US" sz="2480" b="0" i="1" u="none" strike="noStrike" cap="none" dirty="0" err="1">
                <a:solidFill>
                  <a:schemeClr val="dk1"/>
                </a:solidFill>
                <a:latin typeface="Calibri"/>
                <a:ea typeface="Calibri"/>
                <a:cs typeface="Calibri"/>
                <a:sym typeface="Calibri"/>
              </a:rPr>
              <a:t>Duenas</a:t>
            </a:r>
            <a:r>
              <a:rPr lang="en-US" sz="2480" b="0" i="1" u="none" strike="noStrike" cap="none" dirty="0">
                <a:solidFill>
                  <a:schemeClr val="dk1"/>
                </a:solidFill>
                <a:latin typeface="Calibri"/>
                <a:ea typeface="Calibri"/>
                <a:cs typeface="Calibri"/>
                <a:sym typeface="Calibri"/>
              </a:rPr>
              <a:t>-Alvarez</a:t>
            </a:r>
            <a:r>
              <a:rPr lang="en-US" sz="2480" b="0" i="0" u="none" strike="noStrike" cap="none" dirty="0">
                <a:solidFill>
                  <a:schemeClr val="dk1"/>
                </a:solidFill>
                <a:latin typeface="Calibri"/>
                <a:ea typeface="Calibri"/>
                <a:cs typeface="Calibri"/>
                <a:sym typeface="Calibri"/>
              </a:rPr>
              <a:t>, 549 U.S. 183 (2007)</a:t>
            </a:r>
          </a:p>
          <a:p>
            <a:pPr marL="0" marR="0" lvl="0" indent="0" algn="ctr" rtl="0">
              <a:lnSpc>
                <a:spcPct val="80000"/>
              </a:lnSpc>
              <a:spcBef>
                <a:spcPts val="496"/>
              </a:spcBef>
              <a:spcAft>
                <a:spcPts val="0"/>
              </a:spcAft>
              <a:buClr>
                <a:schemeClr val="dk1"/>
              </a:buClr>
              <a:buSzPct val="25000"/>
              <a:buFont typeface="Arial"/>
              <a:buNone/>
            </a:pPr>
            <a:r>
              <a:rPr lang="en-US" sz="2480" b="0" i="0" u="none" strike="noStrike" cap="none" dirty="0">
                <a:solidFill>
                  <a:schemeClr val="dk1"/>
                </a:solidFill>
                <a:latin typeface="Calibri"/>
                <a:ea typeface="Calibri"/>
                <a:cs typeface="Calibri"/>
                <a:sym typeface="Calibri"/>
              </a:rPr>
              <a:t>Must be a realistic probability, not a theoretical possibility, that the State would prosecute the charge in the manner suggested.</a:t>
            </a:r>
          </a:p>
          <a:p>
            <a:pPr marL="0" marR="0" lvl="0" indent="0" algn="ctr" rtl="0">
              <a:lnSpc>
                <a:spcPct val="80000"/>
              </a:lnSpc>
              <a:spcBef>
                <a:spcPts val="496"/>
              </a:spcBef>
              <a:spcAft>
                <a:spcPts val="0"/>
              </a:spcAft>
              <a:buClr>
                <a:schemeClr val="dk1"/>
              </a:buClr>
              <a:buSzPct val="25000"/>
              <a:buFont typeface="Arial"/>
              <a:buNone/>
            </a:pPr>
            <a:endParaRPr sz="2480" b="0" i="0" u="none" strike="noStrike" cap="none" dirty="0">
              <a:solidFill>
                <a:schemeClr val="dk1"/>
              </a:solidFill>
              <a:latin typeface="Calibri"/>
              <a:ea typeface="Calibri"/>
              <a:cs typeface="Calibri"/>
              <a:sym typeface="Calibri"/>
            </a:endParaRPr>
          </a:p>
          <a:p>
            <a:pPr marL="0" marR="0" lvl="0" indent="0" algn="l" rtl="0">
              <a:lnSpc>
                <a:spcPct val="80000"/>
              </a:lnSpc>
              <a:spcBef>
                <a:spcPts val="496"/>
              </a:spcBef>
              <a:spcAft>
                <a:spcPts val="0"/>
              </a:spcAft>
              <a:buClr>
                <a:schemeClr val="dk1"/>
              </a:buClr>
              <a:buSzPct val="25000"/>
              <a:buFont typeface="Arial"/>
              <a:buNone/>
            </a:pPr>
            <a:r>
              <a:rPr lang="en-US" sz="2480" b="0" i="1" u="none" strike="noStrike" cap="none" dirty="0">
                <a:solidFill>
                  <a:schemeClr val="dk1"/>
                </a:solidFill>
                <a:latin typeface="Calibri"/>
                <a:ea typeface="Calibri"/>
                <a:cs typeface="Calibri"/>
                <a:sym typeface="Calibri"/>
              </a:rPr>
              <a:t>Matter of Ferreira, </a:t>
            </a:r>
            <a:r>
              <a:rPr lang="en-US" sz="2480" b="0" i="0" u="none" strike="noStrike" cap="none" dirty="0">
                <a:solidFill>
                  <a:schemeClr val="dk1"/>
                </a:solidFill>
                <a:latin typeface="Calibri"/>
                <a:ea typeface="Calibri"/>
                <a:cs typeface="Calibri"/>
                <a:sym typeface="Calibri"/>
              </a:rPr>
              <a:t>26 I&amp;N Dec. 415 (BIA 2014)</a:t>
            </a:r>
          </a:p>
          <a:p>
            <a:pPr marL="0" marR="0" lvl="0" indent="0" algn="l" rtl="0">
              <a:lnSpc>
                <a:spcPct val="80000"/>
              </a:lnSpc>
              <a:spcBef>
                <a:spcPts val="496"/>
              </a:spcBef>
              <a:spcAft>
                <a:spcPts val="0"/>
              </a:spcAft>
              <a:buClr>
                <a:schemeClr val="dk1"/>
              </a:buClr>
              <a:buSzPct val="25000"/>
              <a:buFont typeface="Arial"/>
              <a:buNone/>
            </a:pPr>
            <a:endParaRPr sz="2480" b="0" i="0" u="none" strike="noStrike" cap="none" dirty="0">
              <a:solidFill>
                <a:schemeClr val="dk1"/>
              </a:solidFill>
              <a:latin typeface="Calibri"/>
              <a:ea typeface="Calibri"/>
              <a:cs typeface="Calibri"/>
              <a:sym typeface="Calibri"/>
            </a:endParaRPr>
          </a:p>
          <a:p>
            <a:pPr marL="0" marR="0" lvl="0" indent="0" algn="l" rtl="0">
              <a:lnSpc>
                <a:spcPct val="80000"/>
              </a:lnSpc>
              <a:spcBef>
                <a:spcPts val="496"/>
              </a:spcBef>
              <a:buClr>
                <a:schemeClr val="dk1"/>
              </a:buClr>
              <a:buSzPct val="25000"/>
              <a:buFont typeface="Arial"/>
              <a:buNone/>
            </a:pPr>
            <a:r>
              <a:rPr lang="en-US" sz="2480" b="0" i="0" u="none" strike="noStrike" cap="none" dirty="0">
                <a:solidFill>
                  <a:schemeClr val="dk1"/>
                </a:solidFill>
                <a:latin typeface="Calibri"/>
                <a:ea typeface="Calibri"/>
                <a:cs typeface="Calibri"/>
                <a:sym typeface="Calibri"/>
              </a:rPr>
              <a:t>Where a State statute on its face covers a controlled substance not included in the Federal controlled substances schedules, there must be a </a:t>
            </a:r>
            <a:r>
              <a:rPr lang="en-US" sz="2480" b="1" i="0" u="none" strike="noStrike" cap="none" dirty="0">
                <a:solidFill>
                  <a:schemeClr val="dk1"/>
                </a:solidFill>
                <a:latin typeface="Calibri"/>
                <a:ea typeface="Calibri"/>
                <a:cs typeface="Calibri"/>
                <a:sym typeface="Calibri"/>
              </a:rPr>
              <a:t>realistic</a:t>
            </a:r>
            <a:r>
              <a:rPr lang="en-US" sz="2480" b="0" i="0" u="none" strike="noStrike" cap="none" dirty="0">
                <a:solidFill>
                  <a:schemeClr val="dk1"/>
                </a:solidFill>
                <a:latin typeface="Calibri"/>
                <a:ea typeface="Calibri"/>
                <a:cs typeface="Calibri"/>
                <a:sym typeface="Calibri"/>
              </a:rPr>
              <a:t> </a:t>
            </a:r>
            <a:r>
              <a:rPr lang="en-US" sz="2480" b="1" i="0" u="none" strike="noStrike" cap="none" dirty="0">
                <a:solidFill>
                  <a:schemeClr val="dk1"/>
                </a:solidFill>
                <a:latin typeface="Calibri"/>
                <a:ea typeface="Calibri"/>
                <a:cs typeface="Calibri"/>
                <a:sym typeface="Calibri"/>
              </a:rPr>
              <a:t>probability</a:t>
            </a:r>
            <a:r>
              <a:rPr lang="en-US" sz="2480" b="0" i="0" u="none" strike="noStrike" cap="none" dirty="0">
                <a:solidFill>
                  <a:schemeClr val="dk1"/>
                </a:solidFill>
                <a:latin typeface="Calibri"/>
                <a:ea typeface="Calibri"/>
                <a:cs typeface="Calibri"/>
                <a:sym typeface="Calibri"/>
              </a:rPr>
              <a:t> that the State would prosecute conduct under the statute that falls outside the generic definition of the removable offense to defeat a charge of removability under the categorical approach.</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9" b="0" i="0" u="none" strike="noStrike" cap="none" dirty="0">
                <a:solidFill>
                  <a:schemeClr val="dk1"/>
                </a:solidFill>
                <a:latin typeface="Calibri"/>
                <a:ea typeface="Calibri"/>
                <a:cs typeface="Calibri"/>
                <a:sym typeface="Calibri"/>
              </a:rPr>
              <a:t>REALISTIC PROBABILITY TEST:  </a:t>
            </a:r>
            <a:r>
              <a:rPr lang="en-US" sz="3959" b="0" i="1" u="none" strike="noStrike" cap="none" dirty="0">
                <a:solidFill>
                  <a:schemeClr val="dk1"/>
                </a:solidFill>
                <a:latin typeface="Calibri"/>
                <a:ea typeface="Calibri"/>
                <a:cs typeface="Calibri"/>
                <a:sym typeface="Calibri"/>
              </a:rPr>
              <a:t>Matter of Silva-Trevino</a:t>
            </a:r>
          </a:p>
        </p:txBody>
      </p:sp>
      <p:sp>
        <p:nvSpPr>
          <p:cNvPr id="257" name="Shape 257"/>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dk1"/>
              </a:buClr>
              <a:buSzPct val="98666"/>
              <a:buFont typeface="Arial"/>
              <a:buChar char="•"/>
            </a:pPr>
            <a:r>
              <a:rPr lang="en-US" sz="2800" b="0" i="0" u="none" strike="noStrike" cap="none" dirty="0">
                <a:solidFill>
                  <a:schemeClr val="dk1"/>
                </a:solidFill>
                <a:latin typeface="Calibri"/>
                <a:ea typeface="Calibri"/>
                <a:cs typeface="Calibri"/>
                <a:sym typeface="Calibri"/>
              </a:rPr>
              <a:t>Background:  </a:t>
            </a:r>
          </a:p>
          <a:p>
            <a:pPr marL="342900" marR="0" lvl="0" indent="-342900" rtl="0">
              <a:lnSpc>
                <a:spcPct val="90000"/>
              </a:lnSpc>
              <a:spcBef>
                <a:spcPts val="592"/>
              </a:spcBef>
              <a:spcAft>
                <a:spcPts val="0"/>
              </a:spcAft>
              <a:buClr>
                <a:schemeClr val="dk1"/>
              </a:buClr>
              <a:buSzPct val="98666"/>
              <a:buFont typeface="Arial"/>
              <a:buChar char="•"/>
            </a:pPr>
            <a:r>
              <a:rPr lang="en-US" sz="2800" b="0" i="0" u="none" strike="noStrike" cap="none" dirty="0">
                <a:solidFill>
                  <a:schemeClr val="dk1"/>
                </a:solidFill>
                <a:latin typeface="Calibri"/>
                <a:ea typeface="Calibri"/>
                <a:cs typeface="Calibri"/>
                <a:sym typeface="Calibri"/>
              </a:rPr>
              <a:t>Indecency with a child;</a:t>
            </a:r>
          </a:p>
          <a:p>
            <a:pPr marL="342900" marR="0" lvl="0" indent="-342900" rtl="0">
              <a:lnSpc>
                <a:spcPct val="90000"/>
              </a:lnSpc>
              <a:spcBef>
                <a:spcPts val="592"/>
              </a:spcBef>
              <a:spcAft>
                <a:spcPts val="0"/>
              </a:spcAft>
              <a:buClr>
                <a:schemeClr val="dk1"/>
              </a:buClr>
              <a:buSzPct val="98666"/>
              <a:buFont typeface="Arial"/>
              <a:buChar char="•"/>
            </a:pPr>
            <a:r>
              <a:rPr lang="en-US" sz="2800" b="0" i="0" u="none" strike="noStrike" cap="none" dirty="0">
                <a:solidFill>
                  <a:schemeClr val="dk1"/>
                </a:solidFill>
                <a:latin typeface="Calibri"/>
                <a:ea typeface="Calibri"/>
                <a:cs typeface="Calibri"/>
                <a:sym typeface="Calibri"/>
              </a:rPr>
              <a:t>A.G. attaches a “realistic probability” test to the categorical approach:  is there a realistic probability that statute would be used to prosecute non-moral turpitude </a:t>
            </a:r>
            <a:r>
              <a:rPr lang="en-US" sz="2800" b="0" i="0" u="none" strike="noStrike" cap="none" dirty="0" smtClean="0">
                <a:solidFill>
                  <a:schemeClr val="dk1"/>
                </a:solidFill>
                <a:latin typeface="Calibri"/>
                <a:ea typeface="Calibri"/>
                <a:cs typeface="Calibri"/>
                <a:sym typeface="Calibri"/>
              </a:rPr>
              <a:t>conduct</a:t>
            </a:r>
            <a:endParaRPr sz="2800" b="0" i="0" u="none" strike="noStrike" cap="none" dirty="0">
              <a:solidFill>
                <a:schemeClr val="dk1"/>
              </a:solidFill>
              <a:latin typeface="Calibri"/>
              <a:ea typeface="Calibri"/>
              <a:cs typeface="Calibri"/>
              <a:sym typeface="Calibri"/>
            </a:endParaRPr>
          </a:p>
          <a:p>
            <a:pPr marL="342900" marR="0" lvl="0" indent="-342900" rtl="0">
              <a:lnSpc>
                <a:spcPct val="90000"/>
              </a:lnSpc>
              <a:spcBef>
                <a:spcPts val="740"/>
              </a:spcBef>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Split in circuits arises over attaching a R.P. test to CIMT categorical analysis  </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Shape 26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dirty="0">
                <a:solidFill>
                  <a:schemeClr val="dk1"/>
                </a:solidFill>
                <a:latin typeface="Calibri"/>
                <a:ea typeface="Calibri"/>
                <a:cs typeface="Calibri"/>
                <a:sym typeface="Calibri"/>
              </a:rPr>
              <a:t>The Texas Statute</a:t>
            </a:r>
          </a:p>
        </p:txBody>
      </p:sp>
      <p:sp>
        <p:nvSpPr>
          <p:cNvPr id="263" name="Shape 263"/>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A PERSON ENGAGES IN SEXUAL CONTACT w/ someone under 17 years old,  by:</a:t>
            </a:r>
          </a:p>
          <a:p>
            <a:pPr marL="342900" marR="0" lvl="0" indent="-342900" algn="l" rtl="0">
              <a:lnSpc>
                <a:spcPct val="90000"/>
              </a:lnSpc>
              <a:spcBef>
                <a:spcPts val="64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touching by a person, including touching through clothing, of the anus, breast, or any part of the genitals of a child; or</a:t>
            </a:r>
          </a:p>
          <a:p>
            <a:pPr marL="342900" marR="0" lvl="0" indent="-342900" algn="l" rtl="0">
              <a:lnSpc>
                <a:spcPct val="90000"/>
              </a:lnSpc>
              <a:spcBef>
                <a:spcPts val="640"/>
              </a:spcBef>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(2) any touching of any part of the body of a child, including touching through clothing, with the anus, breast, or any part of the genitals of a person.</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Shape 26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dirty="0">
                <a:solidFill>
                  <a:schemeClr val="dk1"/>
                </a:solidFill>
                <a:latin typeface="Calibri"/>
                <a:ea typeface="Calibri"/>
                <a:cs typeface="Calibri"/>
                <a:sym typeface="Calibri"/>
              </a:rPr>
              <a:t>The Texas Statute</a:t>
            </a:r>
          </a:p>
        </p:txBody>
      </p:sp>
      <p:sp>
        <p:nvSpPr>
          <p:cNvPr id="269" name="Shape 269"/>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AFFIRMATIVE DEFENSE:</a:t>
            </a:r>
          </a:p>
          <a:p>
            <a:pPr marL="342900" marR="0" lvl="0" indent="-342900" algn="l" rtl="0">
              <a:spcBef>
                <a:spcPts val="640"/>
              </a:spcBef>
              <a:spcAft>
                <a:spcPts val="0"/>
              </a:spcAft>
              <a:buClr>
                <a:schemeClr val="dk1"/>
              </a:buClr>
              <a:buSzPct val="100000"/>
              <a:buFont typeface="Arial"/>
              <a:buNone/>
            </a:pPr>
            <a:endParaRPr sz="2800" b="0" i="0" u="none" strike="noStrike" cap="none" dirty="0">
              <a:solidFill>
                <a:schemeClr val="dk1"/>
              </a:solidFill>
              <a:latin typeface="Calibri"/>
              <a:ea typeface="Calibri"/>
              <a:cs typeface="Calibri"/>
              <a:sym typeface="Calibri"/>
            </a:endParaRPr>
          </a:p>
          <a:p>
            <a:pPr marL="342900" marR="0" lvl="0" indent="-342900" algn="l" rtl="0">
              <a:spcBef>
                <a:spcPts val="64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the actor "was not more than three years older than the victim and of the opposite sex," </a:t>
            </a:r>
          </a:p>
          <a:p>
            <a:pPr marL="342900" marR="0" lvl="0" indent="-342900" algn="l" rtl="0">
              <a:spcBef>
                <a:spcPts val="64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and "did not use duress, force, or a threat against the victim at the time of the offense.”</a:t>
            </a:r>
          </a:p>
          <a:p>
            <a:pPr marL="342900" marR="0" lvl="0" indent="-342900" algn="l" rtl="0">
              <a:spcBef>
                <a:spcPts val="640"/>
              </a:spcBef>
              <a:buClr>
                <a:schemeClr val="dk1"/>
              </a:buClr>
              <a:buSzPct val="100000"/>
              <a:buFont typeface="Arial"/>
              <a:buNone/>
            </a:pPr>
            <a:endParaRPr sz="2800" b="0" i="0" u="none" strike="noStrike" cap="none" dirty="0">
              <a:solidFill>
                <a:schemeClr val="dk1"/>
              </a:solidFill>
              <a:latin typeface="Calibri"/>
              <a:ea typeface="Calibri"/>
              <a:cs typeface="Calibri"/>
              <a:sym typeface="Calibri"/>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Shape 27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New 2016 BIA decision</a:t>
            </a:r>
          </a:p>
        </p:txBody>
      </p:sp>
      <p:sp>
        <p:nvSpPr>
          <p:cNvPr id="275" name="Shape 275"/>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The statute is NOT divisible</a:t>
            </a:r>
          </a:p>
          <a:p>
            <a:pPr marL="342900" marR="0" lvl="0" indent="-342900" algn="l" rtl="0">
              <a:spcBef>
                <a:spcPts val="56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The least culpable conduct is “touching”</a:t>
            </a:r>
          </a:p>
          <a:p>
            <a:pPr marL="342900" marR="0" lvl="0" indent="-342900" algn="l" rtl="0">
              <a:spcBef>
                <a:spcPts val="56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Statute is broad enough to encompass behavior wherein defendant DOES NOT KNOW the victim is a minor</a:t>
            </a:r>
          </a:p>
          <a:p>
            <a:pPr marL="342900" marR="0" lvl="0" indent="-342900" algn="l" rtl="0">
              <a:spcBef>
                <a:spcPts val="56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Do NOT add a realistic probability component to the categorical analysis</a:t>
            </a:r>
          </a:p>
          <a:p>
            <a:pPr marL="342900" marR="0" lvl="0" indent="-342900" algn="l" rtl="0">
              <a:spcBef>
                <a:spcPts val="56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NOT A CIMT </a:t>
            </a:r>
          </a:p>
          <a:p>
            <a:pPr marL="342900" marR="0" lvl="0" indent="-342900" algn="l" rtl="0">
              <a:spcBef>
                <a:spcPts val="560"/>
              </a:spcBef>
              <a:spcAft>
                <a:spcPts val="0"/>
              </a:spcAft>
              <a:buClr>
                <a:schemeClr val="dk1"/>
              </a:buClr>
              <a:buSzPct val="100000"/>
              <a:buFont typeface="Arial"/>
              <a:buNone/>
            </a:pPr>
            <a:endParaRPr sz="2800" b="0" i="0" u="none" strike="noStrike" cap="none" dirty="0">
              <a:solidFill>
                <a:schemeClr val="dk1"/>
              </a:solidFill>
              <a:latin typeface="Calibri"/>
              <a:ea typeface="Calibri"/>
              <a:cs typeface="Calibri"/>
              <a:sym typeface="Calibri"/>
            </a:endParaRPr>
          </a:p>
          <a:p>
            <a:pPr marL="342900" marR="0" lvl="0" indent="-342900" algn="l" rtl="0">
              <a:spcBef>
                <a:spcPts val="560"/>
              </a:spcBef>
              <a:buClr>
                <a:schemeClr val="dk1"/>
              </a:buClr>
              <a:buSzPct val="100000"/>
              <a:buFont typeface="Arial"/>
              <a:buNone/>
            </a:pPr>
            <a:endParaRPr sz="2800" b="0" i="0" u="none" strike="noStrike" cap="none" dirty="0">
              <a:solidFill>
                <a:schemeClr val="dk1"/>
              </a:solidFill>
              <a:latin typeface="Calibri"/>
              <a:ea typeface="Calibri"/>
              <a:cs typeface="Calibri"/>
              <a:sym typeface="Calibri"/>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QUESTION</a:t>
            </a:r>
          </a:p>
        </p:txBody>
      </p:sp>
      <p:sp>
        <p:nvSpPr>
          <p:cNvPr id="281" name="Shape 281"/>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None/>
            </a:pPr>
            <a:endParaRPr sz="3200" b="0" i="0" u="none" strike="noStrike" cap="none" dirty="0">
              <a:solidFill>
                <a:schemeClr val="dk1"/>
              </a:solidFill>
              <a:latin typeface="Calibri"/>
              <a:ea typeface="Calibri"/>
              <a:cs typeface="Calibri"/>
              <a:sym typeface="Calibri"/>
            </a:endParaRPr>
          </a:p>
          <a:p>
            <a:pPr marL="342900" marR="0" lvl="0" indent="-342900" algn="l" rtl="0">
              <a:spcBef>
                <a:spcPts val="880"/>
              </a:spcBef>
              <a:spcAft>
                <a:spcPts val="0"/>
              </a:spcAft>
              <a:buClr>
                <a:schemeClr val="dk1"/>
              </a:buClr>
              <a:buSzPct val="100000"/>
              <a:buFont typeface="Arial"/>
              <a:buChar char="•"/>
            </a:pPr>
            <a:r>
              <a:rPr lang="en-US" sz="4400" b="0" i="0" u="none" strike="noStrike" cap="none" dirty="0">
                <a:solidFill>
                  <a:schemeClr val="dk1"/>
                </a:solidFill>
                <a:latin typeface="Calibri"/>
                <a:ea typeface="Calibri"/>
                <a:cs typeface="Calibri"/>
                <a:sym typeface="Calibri"/>
              </a:rPr>
              <a:t>Does the R.P. test survive after </a:t>
            </a:r>
            <a:r>
              <a:rPr lang="en-US" sz="4400" b="0" i="1" u="none" strike="noStrike" cap="none" dirty="0">
                <a:solidFill>
                  <a:schemeClr val="dk1"/>
                </a:solidFill>
                <a:latin typeface="Calibri"/>
                <a:ea typeface="Calibri"/>
                <a:cs typeface="Calibri"/>
                <a:sym typeface="Calibri"/>
              </a:rPr>
              <a:t>Silva-Trevino</a:t>
            </a:r>
            <a:r>
              <a:rPr lang="en-US" sz="4400" b="0" i="0" u="none" strike="noStrike" cap="none" dirty="0" smtClean="0">
                <a:solidFill>
                  <a:schemeClr val="dk1"/>
                </a:solidFill>
                <a:latin typeface="Calibri"/>
                <a:ea typeface="Calibri"/>
                <a:cs typeface="Calibri"/>
                <a:sym typeface="Calibri"/>
              </a:rPr>
              <a:t>?</a:t>
            </a:r>
          </a:p>
          <a:p>
            <a:pPr marL="342900" marR="0" lvl="0" indent="-342900" algn="l" rtl="0">
              <a:spcBef>
                <a:spcPts val="880"/>
              </a:spcBef>
              <a:spcAft>
                <a:spcPts val="0"/>
              </a:spcAft>
              <a:buClr>
                <a:schemeClr val="dk1"/>
              </a:buClr>
              <a:buSzPct val="100000"/>
              <a:buFont typeface="Arial"/>
              <a:buChar char="•"/>
            </a:pPr>
            <a:endParaRPr lang="en-US" sz="4400" dirty="0"/>
          </a:p>
          <a:p>
            <a:pPr indent="-342900">
              <a:spcBef>
                <a:spcPts val="880"/>
              </a:spcBef>
            </a:pPr>
            <a:r>
              <a:rPr lang="en-US" sz="2800" dirty="0" smtClean="0"/>
              <a:t>5</a:t>
            </a:r>
            <a:r>
              <a:rPr lang="en-US" sz="2800" baseline="30000" dirty="0" smtClean="0"/>
              <a:t>th</a:t>
            </a:r>
            <a:r>
              <a:rPr lang="en-US" sz="2800" dirty="0" smtClean="0"/>
              <a:t> Circuit rejected it: </a:t>
            </a:r>
            <a:r>
              <a:rPr lang="en-US" sz="2800" i="1" dirty="0" smtClean="0"/>
              <a:t>Gomez Perez v. Lynch</a:t>
            </a:r>
            <a:r>
              <a:rPr lang="en-US" sz="2800" dirty="0" smtClean="0"/>
              <a:t>, 829 F.3d 323, 327 (5</a:t>
            </a:r>
            <a:r>
              <a:rPr lang="en-US" sz="2800" baseline="30000" dirty="0" smtClean="0"/>
              <a:t>th</a:t>
            </a:r>
            <a:r>
              <a:rPr lang="en-US" sz="2800" dirty="0" smtClean="0"/>
              <a:t> Cir. 2016); </a:t>
            </a:r>
            <a:r>
              <a:rPr lang="en-US" sz="2800" i="1" dirty="0" smtClean="0"/>
              <a:t>Mercado v. Lynch</a:t>
            </a:r>
            <a:r>
              <a:rPr lang="en-US" sz="2800" dirty="0" smtClean="0"/>
              <a:t>, 823 F.3d 276, 278 (5</a:t>
            </a:r>
            <a:r>
              <a:rPr lang="en-US" sz="2800" baseline="30000" dirty="0" smtClean="0"/>
              <a:t>th</a:t>
            </a:r>
            <a:r>
              <a:rPr lang="en-US" sz="2800" dirty="0" smtClean="0"/>
              <a:t> Cir. 2016).</a:t>
            </a:r>
            <a:endParaRPr lang="en-US" sz="2800" b="0" i="0" u="none" strike="noStrike" cap="none" dirty="0">
              <a:solidFill>
                <a:schemeClr val="dk1"/>
              </a:solidFill>
              <a:sym typeface="Calibri"/>
            </a:endParaRPr>
          </a:p>
          <a:p>
            <a:pPr marL="342900" marR="0" lvl="0" indent="-342900" algn="l" rtl="0">
              <a:spcBef>
                <a:spcPts val="880"/>
              </a:spcBef>
              <a:spcAft>
                <a:spcPts val="0"/>
              </a:spcAft>
              <a:buClr>
                <a:schemeClr val="dk1"/>
              </a:buClr>
              <a:buSzPct val="100000"/>
              <a:buFont typeface="Arial"/>
              <a:buNone/>
            </a:pPr>
            <a:endParaRPr sz="4400" b="0" i="0" u="none" strike="noStrike" cap="none" dirty="0">
              <a:solidFill>
                <a:schemeClr val="dk1"/>
              </a:solidFill>
              <a:latin typeface="Calibri"/>
              <a:ea typeface="Calibri"/>
              <a:cs typeface="Calibri"/>
              <a:sym typeface="Calibri"/>
            </a:endParaRPr>
          </a:p>
          <a:p>
            <a:pPr marL="342900" marR="0" lvl="0" indent="-342900" algn="l" rtl="0">
              <a:spcBef>
                <a:spcPts val="880"/>
              </a:spcBef>
              <a:buClr>
                <a:schemeClr val="dk1"/>
              </a:buClr>
              <a:buSzPct val="100000"/>
              <a:buFont typeface="Arial"/>
              <a:buNone/>
            </a:pPr>
            <a:endParaRPr sz="4400" b="0" i="0" u="none" strike="noStrike" cap="none" dirty="0">
              <a:solidFill>
                <a:schemeClr val="dk1"/>
              </a:solidFill>
              <a:latin typeface="Calibri"/>
              <a:ea typeface="Calibri"/>
              <a:cs typeface="Calibri"/>
              <a:sym typeface="Calibri"/>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prstGeom prst="rect">
            <a:avLst/>
          </a:prstGeom>
        </p:spPr>
        <p:txBody>
          <a:bodyPr lIns="91425" tIns="91425" rIns="91425" bIns="91425" anchor="ctr" anchorCtr="0">
            <a:noAutofit/>
          </a:bodyPr>
          <a:lstStyle/>
          <a:p>
            <a:pPr lvl="0" algn="ctr">
              <a:spcBef>
                <a:spcPts val="0"/>
              </a:spcBef>
              <a:buClr>
                <a:srgbClr val="EAA029"/>
              </a:buClr>
              <a:buSzPct val="25000"/>
              <a:buFont typeface="Tahoma"/>
              <a:buNone/>
            </a:pPr>
            <a:r>
              <a:rPr lang="en-US" dirty="0">
                <a:solidFill>
                  <a:srgbClr val="000000"/>
                </a:solidFill>
              </a:rPr>
              <a:t>AMBITIOUS AGENDA</a:t>
            </a:r>
          </a:p>
        </p:txBody>
      </p:sp>
      <p:sp>
        <p:nvSpPr>
          <p:cNvPr id="179" name="Shape 179"/>
          <p:cNvSpPr txBox="1">
            <a:spLocks noGrp="1"/>
          </p:cNvSpPr>
          <p:nvPr>
            <p:ph idx="1"/>
          </p:nvPr>
        </p:nvSpPr>
        <p:spPr>
          <a:prstGeom prst="rect">
            <a:avLst/>
          </a:prstGeom>
        </p:spPr>
        <p:txBody>
          <a:bodyPr lIns="91425" tIns="91425" rIns="91425" bIns="91425" anchor="t" anchorCtr="0">
            <a:noAutofit/>
          </a:bodyPr>
          <a:lstStyle/>
          <a:p>
            <a:pPr marL="482600" indent="-457200">
              <a:lnSpc>
                <a:spcPct val="115000"/>
              </a:lnSpc>
              <a:spcBef>
                <a:spcPts val="0"/>
              </a:spcBef>
              <a:buClr>
                <a:srgbClr val="EAA029"/>
              </a:buClr>
              <a:buSzPct val="100000"/>
            </a:pPr>
            <a:r>
              <a:rPr lang="en-US" sz="2800" dirty="0"/>
              <a:t>Arguing the statute in motions to dismiss and fighting motion to pre-</a:t>
            </a:r>
            <a:r>
              <a:rPr lang="en-US" sz="2800" dirty="0" err="1"/>
              <a:t>termit</a:t>
            </a:r>
            <a:endParaRPr lang="en-US" sz="2800" dirty="0"/>
          </a:p>
          <a:p>
            <a:pPr marL="482600" indent="-457200">
              <a:lnSpc>
                <a:spcPct val="115000"/>
              </a:lnSpc>
              <a:spcBef>
                <a:spcPts val="0"/>
              </a:spcBef>
              <a:buClr>
                <a:srgbClr val="EAA029"/>
              </a:buClr>
              <a:buSzPct val="100000"/>
            </a:pPr>
            <a:r>
              <a:rPr lang="en-US" sz="2800" dirty="0"/>
              <a:t>Categorical approach, modified categorical approach</a:t>
            </a:r>
          </a:p>
          <a:p>
            <a:pPr marL="482600" indent="-457200">
              <a:lnSpc>
                <a:spcPct val="115000"/>
              </a:lnSpc>
              <a:spcBef>
                <a:spcPts val="0"/>
              </a:spcBef>
              <a:buClr>
                <a:srgbClr val="EAA029"/>
              </a:buClr>
              <a:buSzPct val="100000"/>
            </a:pPr>
            <a:r>
              <a:rPr lang="en-US" sz="2800" dirty="0"/>
              <a:t>Understanding divisibility; Means v. Element</a:t>
            </a:r>
          </a:p>
          <a:p>
            <a:pPr marL="482600" indent="-457200">
              <a:lnSpc>
                <a:spcPct val="115000"/>
              </a:lnSpc>
              <a:spcBef>
                <a:spcPts val="0"/>
              </a:spcBef>
              <a:buClr>
                <a:srgbClr val="EAA029"/>
              </a:buClr>
              <a:buSzPct val="100000"/>
            </a:pPr>
            <a:r>
              <a:rPr lang="en-US" sz="2800" dirty="0"/>
              <a:t>Burden of Proof issues</a:t>
            </a:r>
          </a:p>
          <a:p>
            <a:pPr marL="482600" indent="-457200">
              <a:lnSpc>
                <a:spcPct val="115000"/>
              </a:lnSpc>
              <a:spcBef>
                <a:spcPts val="0"/>
              </a:spcBef>
              <a:buClr>
                <a:srgbClr val="EAA029"/>
              </a:buClr>
              <a:buSzPct val="100000"/>
            </a:pPr>
            <a:r>
              <a:rPr lang="en-US" sz="2800" dirty="0"/>
              <a:t>Realistic probability test</a:t>
            </a:r>
          </a:p>
          <a:p>
            <a:pPr marL="482600" indent="-457200">
              <a:lnSpc>
                <a:spcPct val="115000"/>
              </a:lnSpc>
              <a:spcBef>
                <a:spcPts val="0"/>
              </a:spcBef>
              <a:buClr>
                <a:srgbClr val="EAA029"/>
              </a:buClr>
              <a:buSzPct val="100000"/>
            </a:pPr>
            <a:r>
              <a:rPr lang="en-US" sz="2800" dirty="0"/>
              <a:t>And basics of </a:t>
            </a:r>
            <a:r>
              <a:rPr lang="en-US" sz="2800" dirty="0" err="1"/>
              <a:t>crimmigration</a:t>
            </a:r>
            <a:r>
              <a:rPr lang="en-US" sz="2800" dirty="0"/>
              <a:t> relief</a:t>
            </a:r>
          </a:p>
          <a:p>
            <a:pPr marL="0" lvl="0" indent="0" algn="just">
              <a:spcBef>
                <a:spcPts val="0"/>
              </a:spcBef>
              <a:buNone/>
            </a:pPr>
            <a:endParaRPr sz="2800" dirty="0">
              <a:latin typeface="Arial"/>
              <a:ea typeface="Arial"/>
              <a:cs typeface="Arial"/>
              <a:sym typeface="Arial"/>
            </a:endParaRPr>
          </a:p>
          <a:p>
            <a:pPr lvl="0">
              <a:spcBef>
                <a:spcPts val="0"/>
              </a:spcBef>
              <a:buNone/>
            </a:pPr>
            <a:endParaRPr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9" b="0" i="0" u="none" strike="noStrike" cap="none" dirty="0">
                <a:solidFill>
                  <a:schemeClr val="dk1"/>
                </a:solidFill>
                <a:latin typeface="Calibri"/>
                <a:ea typeface="Calibri"/>
                <a:cs typeface="Calibri"/>
                <a:sym typeface="Calibri"/>
              </a:rPr>
              <a:t>CIRCUMSTANCE SPECIFIC APPROACH</a:t>
            </a:r>
          </a:p>
        </p:txBody>
      </p:sp>
      <p:sp>
        <p:nvSpPr>
          <p:cNvPr id="287" name="Shape 287"/>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None/>
            </a:pPr>
            <a:endParaRPr sz="2800" b="0" i="1" u="none" strike="noStrike" cap="none" dirty="0">
              <a:solidFill>
                <a:schemeClr val="dk1"/>
              </a:solidFill>
              <a:latin typeface="Calibri"/>
              <a:ea typeface="Calibri"/>
              <a:cs typeface="Calibri"/>
              <a:sym typeface="Calibri"/>
            </a:endParaRPr>
          </a:p>
          <a:p>
            <a:pPr marL="342900" marR="0" lvl="0" indent="-342900" algn="l" rtl="0">
              <a:spcBef>
                <a:spcPts val="640"/>
              </a:spcBef>
              <a:spcAft>
                <a:spcPts val="0"/>
              </a:spcAft>
              <a:buClr>
                <a:schemeClr val="dk1"/>
              </a:buClr>
              <a:buSzPct val="100000"/>
              <a:buFont typeface="Arial"/>
              <a:buChar char="•"/>
            </a:pPr>
            <a:r>
              <a:rPr lang="en-US" sz="2800" b="0" i="1" u="none" strike="noStrike" cap="none" dirty="0" err="1">
                <a:solidFill>
                  <a:schemeClr val="dk1"/>
                </a:solidFill>
                <a:latin typeface="Calibri"/>
                <a:ea typeface="Calibri"/>
                <a:cs typeface="Calibri"/>
                <a:sym typeface="Calibri"/>
              </a:rPr>
              <a:t>Nijhawan</a:t>
            </a:r>
            <a:r>
              <a:rPr lang="en-US" sz="2800" b="0" i="1" u="none" strike="noStrike" cap="none" dirty="0">
                <a:solidFill>
                  <a:schemeClr val="dk1"/>
                </a:solidFill>
                <a:latin typeface="Calibri"/>
                <a:ea typeface="Calibri"/>
                <a:cs typeface="Calibri"/>
                <a:sym typeface="Calibri"/>
              </a:rPr>
              <a:t> v. Holder, </a:t>
            </a:r>
            <a:r>
              <a:rPr lang="en-US" sz="2800" b="0" i="0" u="none" strike="noStrike" cap="none" dirty="0">
                <a:solidFill>
                  <a:schemeClr val="dk1"/>
                </a:solidFill>
                <a:latin typeface="Calibri"/>
                <a:ea typeface="Calibri"/>
                <a:cs typeface="Calibri"/>
                <a:sym typeface="Calibri"/>
              </a:rPr>
              <a:t>577 U.S. 29 (2009)</a:t>
            </a:r>
          </a:p>
          <a:p>
            <a:pPr marL="342900" marR="0" lvl="0" indent="-342900" algn="l" rtl="0">
              <a:spcBef>
                <a:spcPts val="64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INA § 101(a)(43)(M)(</a:t>
            </a:r>
            <a:r>
              <a:rPr lang="en-US" sz="2800" b="0" i="0" u="none" strike="noStrike" cap="none" dirty="0" err="1">
                <a:solidFill>
                  <a:schemeClr val="dk1"/>
                </a:solidFill>
                <a:latin typeface="Calibri"/>
                <a:ea typeface="Calibri"/>
                <a:cs typeface="Calibri"/>
                <a:sym typeface="Calibri"/>
              </a:rPr>
              <a:t>i</a:t>
            </a:r>
            <a:r>
              <a:rPr lang="en-US" sz="2800" b="0" i="0" u="none" strike="noStrike" cap="none" dirty="0">
                <a:solidFill>
                  <a:schemeClr val="dk1"/>
                </a:solidFill>
                <a:latin typeface="Calibri"/>
                <a:ea typeface="Calibri"/>
                <a:cs typeface="Calibri"/>
                <a:sym typeface="Calibri"/>
              </a:rPr>
              <a:t>)  although Fraud &amp; Deceit are elemental, the amount of financial loss (over $10,000) takes a circumstance specific approach considering all relevant evidence.</a:t>
            </a:r>
          </a:p>
          <a:p>
            <a:pPr marL="342900" marR="0" lvl="0" indent="-342900" algn="l" rtl="0">
              <a:spcBef>
                <a:spcPts val="640"/>
              </a:spcBef>
              <a:spcAft>
                <a:spcPts val="0"/>
              </a:spcAft>
              <a:buClr>
                <a:schemeClr val="dk1"/>
              </a:buClr>
              <a:buSzPct val="100000"/>
              <a:buFont typeface="Arial"/>
              <a:buNone/>
            </a:pPr>
            <a:endParaRPr sz="2800" b="0" i="1" u="none" strike="noStrike" cap="none" dirty="0">
              <a:solidFill>
                <a:schemeClr val="dk1"/>
              </a:solidFill>
              <a:latin typeface="Calibri"/>
              <a:ea typeface="Calibri"/>
              <a:cs typeface="Calibri"/>
              <a:sym typeface="Calibri"/>
            </a:endParaRPr>
          </a:p>
          <a:p>
            <a:pPr marL="342900" marR="0" lvl="0" indent="-342900" algn="l" rtl="0">
              <a:spcBef>
                <a:spcPts val="640"/>
              </a:spcBef>
              <a:spcAft>
                <a:spcPts val="0"/>
              </a:spcAft>
              <a:buClr>
                <a:schemeClr val="dk1"/>
              </a:buClr>
              <a:buSzPct val="100000"/>
              <a:buFont typeface="Arial"/>
              <a:buNone/>
            </a:pPr>
            <a:endParaRPr sz="2800" b="0" i="1" u="none" strike="noStrike" cap="none" dirty="0">
              <a:solidFill>
                <a:schemeClr val="dk1"/>
              </a:solidFill>
              <a:latin typeface="Calibri"/>
              <a:ea typeface="Calibri"/>
              <a:cs typeface="Calibri"/>
              <a:sym typeface="Calibri"/>
            </a:endParaRPr>
          </a:p>
          <a:p>
            <a:pPr marL="342900" marR="0" lvl="0" indent="-342900" algn="l" rtl="0">
              <a:spcBef>
                <a:spcPts val="640"/>
              </a:spcBef>
              <a:spcAft>
                <a:spcPts val="0"/>
              </a:spcAft>
              <a:buClr>
                <a:schemeClr val="dk1"/>
              </a:buClr>
              <a:buSzPct val="100000"/>
              <a:buFont typeface="Arial"/>
              <a:buNone/>
            </a:pPr>
            <a:endParaRPr sz="2800" b="0" i="0" u="none" strike="noStrike" cap="none" dirty="0">
              <a:solidFill>
                <a:schemeClr val="dk1"/>
              </a:solidFill>
              <a:latin typeface="Calibri"/>
              <a:ea typeface="Calibri"/>
              <a:cs typeface="Calibri"/>
              <a:sym typeface="Calibri"/>
            </a:endParaRPr>
          </a:p>
          <a:p>
            <a:pPr marL="342900" marR="0" lvl="0" indent="-342900" algn="l" rtl="0">
              <a:spcBef>
                <a:spcPts val="640"/>
              </a:spcBef>
              <a:spcAft>
                <a:spcPts val="0"/>
              </a:spcAft>
              <a:buClr>
                <a:schemeClr val="dk1"/>
              </a:buClr>
              <a:buSzPct val="100000"/>
              <a:buFont typeface="Arial"/>
              <a:buNone/>
            </a:pPr>
            <a:endParaRPr sz="2800" b="0" i="1" u="none" strike="noStrike" cap="none" dirty="0">
              <a:solidFill>
                <a:schemeClr val="dk1"/>
              </a:solidFill>
              <a:latin typeface="Calibri"/>
              <a:ea typeface="Calibri"/>
              <a:cs typeface="Calibri"/>
              <a:sym typeface="Calibri"/>
            </a:endParaRPr>
          </a:p>
          <a:p>
            <a:pPr marL="342900" marR="0" lvl="0" indent="-342900" algn="l" rtl="0">
              <a:spcBef>
                <a:spcPts val="640"/>
              </a:spcBef>
              <a:buClr>
                <a:schemeClr val="dk1"/>
              </a:buClr>
              <a:buSzPct val="100000"/>
              <a:buFont typeface="Arial"/>
              <a:buNone/>
            </a:pPr>
            <a:endParaRPr sz="2800" b="0" i="1" u="none" strike="noStrike" cap="none" dirty="0">
              <a:solidFill>
                <a:schemeClr val="dk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dirty="0">
                <a:solidFill>
                  <a:schemeClr val="dk1"/>
                </a:solidFill>
                <a:latin typeface="Calibri"/>
                <a:ea typeface="Calibri"/>
                <a:cs typeface="Calibri"/>
                <a:sym typeface="Calibri"/>
              </a:rPr>
              <a:t>Litigating $$$ LOSS $$$$</a:t>
            </a:r>
          </a:p>
        </p:txBody>
      </p:sp>
      <p:sp>
        <p:nvSpPr>
          <p:cNvPr id="293" name="Shape 293"/>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dk1"/>
              </a:buClr>
              <a:buSzPct val="98666"/>
              <a:buFont typeface="Arial"/>
              <a:buChar char="•"/>
            </a:pPr>
            <a:r>
              <a:rPr lang="en-US" sz="2800" b="0" i="0" u="none" strike="noStrike" cap="none" dirty="0">
                <a:solidFill>
                  <a:schemeClr val="dk1"/>
                </a:solidFill>
                <a:latin typeface="Calibri"/>
                <a:ea typeface="Calibri"/>
                <a:cs typeface="Calibri"/>
                <a:sym typeface="Calibri"/>
              </a:rPr>
              <a:t>The loss must be tied to the count of conviction;</a:t>
            </a:r>
          </a:p>
          <a:p>
            <a:pPr marL="342900" marR="0" lvl="0" indent="-342900" algn="l" rtl="0">
              <a:lnSpc>
                <a:spcPct val="80000"/>
              </a:lnSpc>
              <a:spcBef>
                <a:spcPts val="592"/>
              </a:spcBef>
              <a:spcAft>
                <a:spcPts val="0"/>
              </a:spcAft>
              <a:buClr>
                <a:schemeClr val="dk1"/>
              </a:buClr>
              <a:buSzPct val="98666"/>
              <a:buFont typeface="Arial"/>
              <a:buChar char="•"/>
            </a:pPr>
            <a:r>
              <a:rPr lang="en-US" sz="2800" b="0" i="0" u="none" strike="noStrike" cap="none" dirty="0">
                <a:solidFill>
                  <a:schemeClr val="dk1"/>
                </a:solidFill>
                <a:latin typeface="Calibri"/>
                <a:ea typeface="Calibri"/>
                <a:cs typeface="Calibri"/>
                <a:sym typeface="Calibri"/>
              </a:rPr>
              <a:t>Cannot be based on “relevant conduct” USSG § 1B1.3</a:t>
            </a:r>
          </a:p>
          <a:p>
            <a:pPr marL="342900" marR="0" lvl="0" indent="-342900" algn="l" rtl="0">
              <a:lnSpc>
                <a:spcPct val="80000"/>
              </a:lnSpc>
              <a:spcBef>
                <a:spcPts val="592"/>
              </a:spcBef>
              <a:spcAft>
                <a:spcPts val="0"/>
              </a:spcAft>
              <a:buClr>
                <a:schemeClr val="dk1"/>
              </a:buClr>
              <a:buSzPct val="98666"/>
              <a:buFont typeface="Arial"/>
              <a:buChar char="•"/>
            </a:pPr>
            <a:r>
              <a:rPr lang="en-US" sz="2800" b="0" i="0" u="none" strike="noStrike" cap="none" dirty="0">
                <a:solidFill>
                  <a:schemeClr val="dk1"/>
                </a:solidFill>
                <a:latin typeface="Calibri"/>
                <a:ea typeface="Calibri"/>
                <a:cs typeface="Calibri"/>
                <a:sym typeface="Calibri"/>
              </a:rPr>
              <a:t>A restitution order is NOT necessarily proof the actual loss tied to the count of conviction</a:t>
            </a:r>
          </a:p>
          <a:p>
            <a:pPr marL="342900" marR="0" lvl="0" indent="-342900" algn="l" rtl="0">
              <a:lnSpc>
                <a:spcPct val="80000"/>
              </a:lnSpc>
              <a:spcBef>
                <a:spcPts val="592"/>
              </a:spcBef>
              <a:spcAft>
                <a:spcPts val="0"/>
              </a:spcAft>
              <a:buClr>
                <a:schemeClr val="dk1"/>
              </a:buClr>
              <a:buSzPct val="98666"/>
              <a:buFont typeface="Arial"/>
              <a:buChar char="•"/>
            </a:pPr>
            <a:r>
              <a:rPr lang="en-US" sz="2800" b="0" i="0" u="none" strike="noStrike" cap="none" dirty="0">
                <a:solidFill>
                  <a:schemeClr val="dk1"/>
                </a:solidFill>
                <a:latin typeface="Calibri"/>
                <a:ea typeface="Calibri"/>
                <a:cs typeface="Calibri"/>
                <a:sym typeface="Calibri"/>
              </a:rPr>
              <a:t>Even “loss” in the judgment is not necessarily “loss” for immigration purposes.</a:t>
            </a:r>
          </a:p>
          <a:p>
            <a:pPr marL="342900" marR="0" lvl="0" indent="-342900" algn="l" rtl="0">
              <a:lnSpc>
                <a:spcPct val="80000"/>
              </a:lnSpc>
              <a:spcBef>
                <a:spcPts val="592"/>
              </a:spcBef>
              <a:buClr>
                <a:schemeClr val="dk1"/>
              </a:buClr>
              <a:buSzPct val="98666"/>
              <a:buFont typeface="Arial"/>
              <a:buChar char="•"/>
            </a:pPr>
            <a:r>
              <a:rPr lang="en-US" sz="2800" b="0" i="1" u="none" strike="noStrike" cap="none" dirty="0">
                <a:solidFill>
                  <a:schemeClr val="dk1"/>
                </a:solidFill>
                <a:latin typeface="Calibri"/>
                <a:ea typeface="Calibri"/>
                <a:cs typeface="Calibri"/>
                <a:sym typeface="Calibri"/>
              </a:rPr>
              <a:t>Singh v. </a:t>
            </a:r>
            <a:r>
              <a:rPr lang="en-US" sz="2800" b="0" i="1" u="none" strike="noStrike" cap="none" dirty="0" err="1">
                <a:solidFill>
                  <a:schemeClr val="dk1"/>
                </a:solidFill>
                <a:latin typeface="Calibri"/>
                <a:ea typeface="Calibri"/>
                <a:cs typeface="Calibri"/>
                <a:sym typeface="Calibri"/>
              </a:rPr>
              <a:t>Att’y</a:t>
            </a:r>
            <a:r>
              <a:rPr lang="en-US" sz="2800" b="0" i="1" u="none" strike="noStrike" cap="none" dirty="0">
                <a:solidFill>
                  <a:schemeClr val="dk1"/>
                </a:solidFill>
                <a:latin typeface="Calibri"/>
                <a:ea typeface="Calibri"/>
                <a:cs typeface="Calibri"/>
                <a:sym typeface="Calibri"/>
              </a:rPr>
              <a:t> Gen., </a:t>
            </a:r>
            <a:r>
              <a:rPr lang="en-US" sz="2800" b="0" i="0" u="none" strike="noStrike" cap="none" dirty="0">
                <a:solidFill>
                  <a:schemeClr val="dk1"/>
                </a:solidFill>
                <a:latin typeface="Calibri"/>
                <a:ea typeface="Calibri"/>
                <a:cs typeface="Calibri"/>
                <a:sym typeface="Calibri"/>
              </a:rPr>
              <a:t>677 F.3D 503 (3</a:t>
            </a:r>
            <a:r>
              <a:rPr lang="en-US" sz="2800" b="0" i="0" u="none" strike="noStrike" cap="none" baseline="30000" dirty="0">
                <a:solidFill>
                  <a:schemeClr val="dk1"/>
                </a:solidFill>
                <a:latin typeface="Calibri"/>
                <a:ea typeface="Calibri"/>
                <a:cs typeface="Calibri"/>
                <a:sym typeface="Calibri"/>
              </a:rPr>
              <a:t>RD</a:t>
            </a:r>
            <a:r>
              <a:rPr lang="en-US" sz="2800" b="0" i="0" u="none" strike="noStrike" cap="none" dirty="0">
                <a:solidFill>
                  <a:schemeClr val="dk1"/>
                </a:solidFill>
                <a:latin typeface="Calibri"/>
                <a:ea typeface="Calibri"/>
                <a:cs typeface="Calibri"/>
                <a:sym typeface="Calibri"/>
              </a:rPr>
              <a:t> Cir. 2012); </a:t>
            </a:r>
            <a:r>
              <a:rPr lang="en-US" sz="2800" b="0" i="1" u="none" strike="noStrike" cap="none" dirty="0">
                <a:solidFill>
                  <a:schemeClr val="dk1"/>
                </a:solidFill>
                <a:latin typeface="Calibri"/>
                <a:ea typeface="Calibri"/>
                <a:cs typeface="Calibri"/>
                <a:sym typeface="Calibri"/>
              </a:rPr>
              <a:t>Matter of </a:t>
            </a:r>
            <a:r>
              <a:rPr lang="en-US" sz="2800" b="0" i="1" u="none" strike="noStrike" cap="none" dirty="0" err="1">
                <a:solidFill>
                  <a:schemeClr val="dk1"/>
                </a:solidFill>
                <a:latin typeface="Calibri"/>
                <a:ea typeface="Calibri"/>
                <a:cs typeface="Calibri"/>
                <a:sym typeface="Calibri"/>
              </a:rPr>
              <a:t>Babaisakov</a:t>
            </a:r>
            <a:r>
              <a:rPr lang="en-US" sz="2800" b="0" i="1" u="none" strike="noStrike" cap="none" dirty="0">
                <a:solidFill>
                  <a:schemeClr val="dk1"/>
                </a:solidFill>
                <a:latin typeface="Calibri"/>
                <a:ea typeface="Calibri"/>
                <a:cs typeface="Calibri"/>
                <a:sym typeface="Calibri"/>
              </a:rPr>
              <a:t>, </a:t>
            </a:r>
            <a:r>
              <a:rPr lang="en-US" sz="2800" b="0" i="0" u="none" strike="noStrike" cap="none" dirty="0">
                <a:solidFill>
                  <a:schemeClr val="dk1"/>
                </a:solidFill>
                <a:latin typeface="Calibri"/>
                <a:ea typeface="Calibri"/>
                <a:cs typeface="Calibri"/>
                <a:sym typeface="Calibri"/>
              </a:rPr>
              <a:t>24 I&amp;N Dec. 306 (BIA 2007); </a:t>
            </a:r>
            <a:r>
              <a:rPr lang="en-US" sz="2800" b="0" i="1" u="none" strike="noStrike" cap="none" dirty="0" err="1">
                <a:solidFill>
                  <a:schemeClr val="dk1"/>
                </a:solidFill>
                <a:latin typeface="Calibri"/>
                <a:ea typeface="Calibri"/>
                <a:cs typeface="Calibri"/>
                <a:sym typeface="Calibri"/>
              </a:rPr>
              <a:t>Obasohan</a:t>
            </a:r>
            <a:r>
              <a:rPr lang="en-US" sz="2800" b="0" i="1" u="none" strike="noStrike" cap="none" dirty="0">
                <a:solidFill>
                  <a:schemeClr val="dk1"/>
                </a:solidFill>
                <a:latin typeface="Calibri"/>
                <a:ea typeface="Calibri"/>
                <a:cs typeface="Calibri"/>
                <a:sym typeface="Calibri"/>
              </a:rPr>
              <a:t> v. U.S. AG, </a:t>
            </a:r>
            <a:r>
              <a:rPr lang="en-US" sz="2800" b="0" i="0" u="none" strike="noStrike" cap="none" dirty="0">
                <a:solidFill>
                  <a:schemeClr val="dk1"/>
                </a:solidFill>
                <a:latin typeface="Calibri"/>
                <a:ea typeface="Calibri"/>
                <a:cs typeface="Calibri"/>
                <a:sym typeface="Calibri"/>
              </a:rPr>
              <a:t>479 F.3D 785 (11</a:t>
            </a:r>
            <a:r>
              <a:rPr lang="en-US" sz="2800" b="0" i="0" u="none" strike="noStrike" cap="none" baseline="30000" dirty="0">
                <a:solidFill>
                  <a:schemeClr val="dk1"/>
                </a:solidFill>
                <a:latin typeface="Calibri"/>
                <a:ea typeface="Calibri"/>
                <a:cs typeface="Calibri"/>
                <a:sym typeface="Calibri"/>
              </a:rPr>
              <a:t>TH</a:t>
            </a:r>
            <a:r>
              <a:rPr lang="en-US" sz="2800" b="0" i="0" u="none" strike="noStrike" cap="none" dirty="0">
                <a:solidFill>
                  <a:schemeClr val="dk1"/>
                </a:solidFill>
                <a:latin typeface="Calibri"/>
                <a:ea typeface="Calibri"/>
                <a:cs typeface="Calibri"/>
                <a:sym typeface="Calibri"/>
              </a:rPr>
              <a:t> Cir. 2007)</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Shape 29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9" b="0" i="1" u="none" strike="noStrike" cap="none" dirty="0">
                <a:solidFill>
                  <a:schemeClr val="dk1"/>
                </a:solidFill>
                <a:latin typeface="Calibri"/>
                <a:ea typeface="Calibri"/>
                <a:cs typeface="Calibri"/>
                <a:sym typeface="Calibri"/>
              </a:rPr>
              <a:t>Matter of H. Estrada, </a:t>
            </a:r>
            <a:r>
              <a:rPr lang="en-US" sz="3959" b="0" i="0" u="none" strike="noStrike" cap="none" dirty="0">
                <a:solidFill>
                  <a:schemeClr val="dk1"/>
                </a:solidFill>
                <a:latin typeface="Calibri"/>
                <a:ea typeface="Calibri"/>
                <a:cs typeface="Calibri"/>
                <a:sym typeface="Calibri"/>
              </a:rPr>
              <a:t>26 I&amp;N Dec. 749 (BIA 2016)</a:t>
            </a:r>
          </a:p>
        </p:txBody>
      </p:sp>
      <p:sp>
        <p:nvSpPr>
          <p:cNvPr id="299" name="Shape 299"/>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BIA expands circumstance specific approach to the “domestic” relationship for purposes of INA § 237(a)(2)(E)</a:t>
            </a:r>
          </a:p>
          <a:p>
            <a:pPr marL="342900" marR="0" lvl="0" indent="-342900" algn="l" rtl="0">
              <a:lnSpc>
                <a:spcPct val="90000"/>
              </a:lnSpc>
              <a:spcBef>
                <a:spcPts val="64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Categorical:  must meet “crime of violence” definition under 18 USC § 16 </a:t>
            </a:r>
          </a:p>
          <a:p>
            <a:pPr marL="342900" marR="0" lvl="0" indent="-342900" algn="l" rtl="0">
              <a:lnSpc>
                <a:spcPct val="90000"/>
              </a:lnSpc>
              <a:spcBef>
                <a:spcPts val="64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The nature of victim takes a circumstance specific approach</a:t>
            </a:r>
          </a:p>
          <a:p>
            <a:pPr marL="342900" marR="0" lvl="0" indent="-342900" rtl="0">
              <a:lnSpc>
                <a:spcPct val="90000"/>
              </a:lnSpc>
              <a:spcBef>
                <a:spcPts val="64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BAD CASE! This is a case to argue against!</a:t>
            </a:r>
          </a:p>
          <a:p>
            <a:pPr marL="342900" marR="0" lvl="0" indent="-342900" algn="l" rtl="0">
              <a:lnSpc>
                <a:spcPct val="90000"/>
              </a:lnSpc>
              <a:spcBef>
                <a:spcPts val="640"/>
              </a:spcBef>
              <a:buClr>
                <a:schemeClr val="dk1"/>
              </a:buClr>
              <a:buSzPct val="100000"/>
              <a:buFont typeface="Arial"/>
              <a:buNone/>
            </a:pPr>
            <a:endParaRPr sz="2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Shape 30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a:t>State</a:t>
            </a:r>
            <a:r>
              <a:rPr lang="en-US" sz="4400" b="0" i="0" u="none" strike="noStrike" cap="none">
                <a:solidFill>
                  <a:schemeClr val="dk1"/>
                </a:solidFill>
                <a:latin typeface="Calibri"/>
                <a:ea typeface="Calibri"/>
                <a:cs typeface="Calibri"/>
                <a:sym typeface="Calibri"/>
              </a:rPr>
              <a:t> Statute</a:t>
            </a:r>
          </a:p>
        </p:txBody>
      </p:sp>
      <p:sp>
        <p:nvSpPr>
          <p:cNvPr id="305" name="Shape 305"/>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A person commits the offense of simple battery when he or she either:</a:t>
            </a:r>
          </a:p>
          <a:p>
            <a:pPr marL="0" marR="0" lvl="0" indent="0" algn="l" rtl="0">
              <a:spcBef>
                <a:spcPts val="640"/>
              </a:spcBef>
              <a:spcAft>
                <a:spcPts val="0"/>
              </a:spcAft>
              <a:buClr>
                <a:schemeClr val="dk1"/>
              </a:buClr>
              <a:buSzPct val="100000"/>
              <a:buNone/>
            </a:pPr>
            <a:r>
              <a:rPr lang="en-US" sz="2800" b="1" i="0" u="none" strike="noStrike" cap="none" dirty="0" smtClean="0">
                <a:solidFill>
                  <a:schemeClr val="dk1"/>
                </a:solidFill>
                <a:latin typeface="Calibri"/>
                <a:ea typeface="Calibri"/>
                <a:cs typeface="Calibri"/>
                <a:sym typeface="Calibri"/>
              </a:rPr>
              <a:t>	(</a:t>
            </a:r>
            <a:r>
              <a:rPr lang="en-US" sz="2800" b="1" i="0" u="none" strike="noStrike" cap="none" dirty="0">
                <a:solidFill>
                  <a:schemeClr val="dk1"/>
                </a:solidFill>
                <a:latin typeface="Calibri"/>
                <a:ea typeface="Calibri"/>
                <a:cs typeface="Calibri"/>
                <a:sym typeface="Calibri"/>
              </a:rPr>
              <a:t>1)</a:t>
            </a:r>
            <a:r>
              <a:rPr lang="en-US" sz="2800" b="0" i="0" u="none" strike="noStrike" cap="none" dirty="0">
                <a:solidFill>
                  <a:schemeClr val="dk1"/>
                </a:solidFill>
                <a:latin typeface="Calibri"/>
                <a:ea typeface="Calibri"/>
                <a:cs typeface="Calibri"/>
                <a:sym typeface="Calibri"/>
              </a:rPr>
              <a:t>  Intentionally makes physical contact of an insulting or </a:t>
            </a:r>
            <a:r>
              <a:rPr lang="en-US" sz="2800" b="0" i="0" u="none" strike="noStrike" cap="none" dirty="0" smtClean="0">
                <a:solidFill>
                  <a:schemeClr val="dk1"/>
                </a:solidFill>
                <a:latin typeface="Calibri"/>
                <a:ea typeface="Calibri"/>
                <a:cs typeface="Calibri"/>
                <a:sym typeface="Calibri"/>
              </a:rPr>
              <a:t>	provoking </a:t>
            </a:r>
            <a:r>
              <a:rPr lang="en-US" sz="2800" b="0" i="0" u="none" strike="noStrike" cap="none" dirty="0">
                <a:solidFill>
                  <a:schemeClr val="dk1"/>
                </a:solidFill>
                <a:latin typeface="Calibri"/>
                <a:ea typeface="Calibri"/>
                <a:cs typeface="Calibri"/>
                <a:sym typeface="Calibri"/>
              </a:rPr>
              <a:t>nature with the person of another; or</a:t>
            </a:r>
          </a:p>
          <a:p>
            <a:pPr marL="0" marR="0" lvl="0" indent="0" algn="l" rtl="0">
              <a:spcBef>
                <a:spcPts val="640"/>
              </a:spcBef>
              <a:spcAft>
                <a:spcPts val="0"/>
              </a:spcAft>
              <a:buClr>
                <a:schemeClr val="dk1"/>
              </a:buClr>
              <a:buSzPct val="100000"/>
              <a:buNone/>
            </a:pPr>
            <a:r>
              <a:rPr lang="en-US" sz="2800" b="1" i="0" u="none" strike="noStrike" cap="none" dirty="0" smtClean="0">
                <a:solidFill>
                  <a:schemeClr val="dk1"/>
                </a:solidFill>
                <a:latin typeface="Calibri"/>
                <a:ea typeface="Calibri"/>
                <a:cs typeface="Calibri"/>
                <a:sym typeface="Calibri"/>
              </a:rPr>
              <a:t>	(</a:t>
            </a:r>
            <a:r>
              <a:rPr lang="en-US" sz="2800" b="1" i="0" u="none" strike="noStrike" cap="none" dirty="0">
                <a:solidFill>
                  <a:schemeClr val="dk1"/>
                </a:solidFill>
                <a:latin typeface="Calibri"/>
                <a:ea typeface="Calibri"/>
                <a:cs typeface="Calibri"/>
                <a:sym typeface="Calibri"/>
              </a:rPr>
              <a:t>2)</a:t>
            </a:r>
            <a:r>
              <a:rPr lang="en-US" sz="2800" b="0" i="0" u="none" strike="noStrike" cap="none" dirty="0">
                <a:solidFill>
                  <a:schemeClr val="dk1"/>
                </a:solidFill>
                <a:latin typeface="Calibri"/>
                <a:ea typeface="Calibri"/>
                <a:cs typeface="Calibri"/>
                <a:sym typeface="Calibri"/>
              </a:rPr>
              <a:t>  Intentionally causes physical harm to another.</a:t>
            </a:r>
          </a:p>
          <a:p>
            <a:pPr marL="0" marR="0" lvl="0" indent="0" algn="l" rtl="0">
              <a:spcBef>
                <a:spcPts val="640"/>
              </a:spcBef>
              <a:spcAft>
                <a:spcPts val="0"/>
              </a:spcAft>
              <a:buClr>
                <a:schemeClr val="dk1"/>
              </a:buClr>
              <a:buSzPct val="100000"/>
              <a:buNone/>
            </a:pPr>
            <a:r>
              <a:rPr lang="en-US" sz="2800" b="0" i="0" u="none" strike="noStrike" cap="none" dirty="0" smtClean="0">
                <a:solidFill>
                  <a:schemeClr val="dk1"/>
                </a:solidFill>
                <a:latin typeface="Calibri"/>
                <a:ea typeface="Calibri"/>
                <a:cs typeface="Calibri"/>
                <a:sym typeface="Calibri"/>
              </a:rPr>
              <a:t>	(</a:t>
            </a:r>
            <a:r>
              <a:rPr lang="en-US" sz="2800" b="0" i="0" u="none" strike="noStrike" cap="none" dirty="0">
                <a:solidFill>
                  <a:schemeClr val="dk1"/>
                </a:solidFill>
                <a:latin typeface="Calibri"/>
                <a:ea typeface="Calibri"/>
                <a:cs typeface="Calibri"/>
                <a:sym typeface="Calibri"/>
              </a:rPr>
              <a:t>a misdemeanor)</a:t>
            </a:r>
          </a:p>
          <a:p>
            <a:pPr marL="342900" marR="0" lvl="0" indent="-342900" algn="l" rtl="0">
              <a:spcBef>
                <a:spcPts val="640"/>
              </a:spcBef>
              <a:buClr>
                <a:schemeClr val="dk1"/>
              </a:buClr>
              <a:buSzPct val="100000"/>
              <a:buFont typeface="Arial"/>
              <a:buNone/>
            </a:pPr>
            <a:endParaRPr sz="2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Shape 31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dirty="0">
                <a:solidFill>
                  <a:schemeClr val="dk1"/>
                </a:solidFill>
                <a:latin typeface="Calibri"/>
                <a:ea typeface="Calibri"/>
                <a:cs typeface="Calibri"/>
                <a:sym typeface="Calibri"/>
              </a:rPr>
              <a:t>BIA’S REASONING</a:t>
            </a:r>
          </a:p>
        </p:txBody>
      </p:sp>
      <p:sp>
        <p:nvSpPr>
          <p:cNvPr id="311" name="Shape 311"/>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Congress passed § 237(a)(2)(E)  when two-thirds of the States did not have laws that specifically proscribed domestic violence. To treat the domestic violence circumstance as</a:t>
            </a:r>
            <a:r>
              <a:rPr lang="en-US" sz="2800" b="1" i="0" u="none" strike="noStrike" cap="none" dirty="0">
                <a:solidFill>
                  <a:schemeClr val="dk1"/>
                </a:solidFill>
                <a:latin typeface="Calibri"/>
                <a:ea typeface="Calibri"/>
                <a:cs typeface="Calibri"/>
                <a:sym typeface="Calibri"/>
              </a:rPr>
              <a:t> </a:t>
            </a:r>
            <a:r>
              <a:rPr lang="en-US" sz="2800" b="0" i="0" u="none" strike="noStrike" cap="none" dirty="0">
                <a:solidFill>
                  <a:schemeClr val="dk1"/>
                </a:solidFill>
                <a:latin typeface="Calibri"/>
                <a:ea typeface="Calibri"/>
                <a:cs typeface="Calibri"/>
                <a:sym typeface="Calibri"/>
              </a:rPr>
              <a:t>requiring a categorical approach as to the domestic nature of the crime would frustrate the manifest purpose of the legislation by rendering it inapplicable in the clear majority of the States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Shape 31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dirty="0">
                <a:solidFill>
                  <a:schemeClr val="dk1"/>
                </a:solidFill>
                <a:latin typeface="Calibri"/>
                <a:ea typeface="Calibri"/>
                <a:cs typeface="Calibri"/>
                <a:sym typeface="Calibri"/>
              </a:rPr>
              <a:t>H. Estrada continued . . .</a:t>
            </a:r>
          </a:p>
        </p:txBody>
      </p:sp>
      <p:sp>
        <p:nvSpPr>
          <p:cNvPr id="317" name="Shape 317"/>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dk1"/>
              </a:buClr>
              <a:buSzPct val="100000"/>
              <a:buFont typeface="Arial"/>
              <a:buChar char="•"/>
            </a:pPr>
            <a:r>
              <a:rPr lang="en-US" sz="2800" b="0" i="0" u="none" strike="noStrike" cap="none" dirty="0">
                <a:solidFill>
                  <a:schemeClr val="dk1"/>
                </a:solidFill>
                <a:sym typeface="Calibri"/>
              </a:rPr>
              <a:t>YOUR ARGUMENTS:</a:t>
            </a:r>
          </a:p>
          <a:p>
            <a:pPr marL="342900" marR="0" lvl="0" indent="-342900" algn="l" rtl="0">
              <a:lnSpc>
                <a:spcPct val="90000"/>
              </a:lnSpc>
              <a:spcBef>
                <a:spcPts val="640"/>
              </a:spcBef>
              <a:spcAft>
                <a:spcPts val="0"/>
              </a:spcAft>
              <a:buClr>
                <a:schemeClr val="dk1"/>
              </a:buClr>
              <a:buSzPct val="100000"/>
              <a:buFont typeface="Arial"/>
              <a:buChar char="•"/>
            </a:pPr>
            <a:r>
              <a:rPr lang="en-US" sz="2800" b="0" i="0" u="none" strike="noStrike" cap="none" dirty="0">
                <a:solidFill>
                  <a:schemeClr val="dk1"/>
                </a:solidFill>
                <a:sym typeface="Calibri"/>
              </a:rPr>
              <a:t>Unlike </a:t>
            </a:r>
            <a:r>
              <a:rPr lang="en-US" sz="2800" b="0" i="1" u="none" strike="noStrike" cap="none" dirty="0" err="1">
                <a:solidFill>
                  <a:schemeClr val="dk1"/>
                </a:solidFill>
                <a:sym typeface="Calibri"/>
              </a:rPr>
              <a:t>Nijhawan</a:t>
            </a:r>
            <a:r>
              <a:rPr lang="en-US" sz="2800" b="0" i="1" u="none" strike="noStrike" cap="none" dirty="0">
                <a:solidFill>
                  <a:schemeClr val="dk1"/>
                </a:solidFill>
                <a:sym typeface="Calibri"/>
              </a:rPr>
              <a:t>, </a:t>
            </a:r>
            <a:r>
              <a:rPr lang="en-US" sz="2800" b="0" i="0" u="none" strike="noStrike" cap="none" dirty="0">
                <a:solidFill>
                  <a:schemeClr val="dk1"/>
                </a:solidFill>
                <a:sym typeface="Calibri"/>
              </a:rPr>
              <a:t>domestic violence victim is </a:t>
            </a:r>
            <a:r>
              <a:rPr lang="en-US" sz="2800" b="0" i="0" u="sng" strike="noStrike" cap="none" dirty="0">
                <a:solidFill>
                  <a:schemeClr val="dk1"/>
                </a:solidFill>
                <a:sym typeface="Calibri"/>
              </a:rPr>
              <a:t>not</a:t>
            </a:r>
            <a:r>
              <a:rPr lang="en-US" sz="2800" b="0" i="0" u="none" strike="noStrike" cap="none" dirty="0">
                <a:solidFill>
                  <a:schemeClr val="dk1"/>
                </a:solidFill>
                <a:sym typeface="Calibri"/>
              </a:rPr>
              <a:t> a non-elemental fact; many states </a:t>
            </a:r>
            <a:r>
              <a:rPr lang="en-US" sz="2800" b="0" i="0" u="sng" strike="noStrike" cap="none" dirty="0">
                <a:solidFill>
                  <a:schemeClr val="dk1"/>
                </a:solidFill>
                <a:sym typeface="Calibri"/>
              </a:rPr>
              <a:t>do</a:t>
            </a:r>
            <a:r>
              <a:rPr lang="en-US" sz="2800" b="0" i="0" u="none" strike="noStrike" cap="none" dirty="0">
                <a:solidFill>
                  <a:schemeClr val="dk1"/>
                </a:solidFill>
                <a:sym typeface="Calibri"/>
              </a:rPr>
              <a:t> have statutes which enumerate as an element the domestic violence victim.</a:t>
            </a:r>
          </a:p>
          <a:p>
            <a:pPr marL="342900" marR="0" lvl="0" indent="-342900" algn="l" rtl="0">
              <a:lnSpc>
                <a:spcPct val="90000"/>
              </a:lnSpc>
              <a:spcBef>
                <a:spcPts val="640"/>
              </a:spcBef>
              <a:spcAft>
                <a:spcPts val="0"/>
              </a:spcAft>
              <a:buClr>
                <a:schemeClr val="dk1"/>
              </a:buClr>
              <a:buSzPct val="100000"/>
              <a:buFont typeface="Arial"/>
              <a:buChar char="•"/>
            </a:pPr>
            <a:r>
              <a:rPr lang="en-US" sz="2800" b="0" i="0" u="none" strike="noStrike" cap="none" dirty="0">
                <a:solidFill>
                  <a:schemeClr val="dk1"/>
                </a:solidFill>
                <a:sym typeface="Calibri"/>
              </a:rPr>
              <a:t>Deprives a non-citizen defendant of the benefit of the bargain of the plea.</a:t>
            </a:r>
          </a:p>
          <a:p>
            <a:pPr marL="342900" marR="0" lvl="0" indent="-342900" algn="l" rtl="0">
              <a:lnSpc>
                <a:spcPct val="90000"/>
              </a:lnSpc>
              <a:spcBef>
                <a:spcPts val="640"/>
              </a:spcBef>
              <a:spcAft>
                <a:spcPts val="0"/>
              </a:spcAft>
              <a:buClr>
                <a:schemeClr val="dk1"/>
              </a:buClr>
              <a:buSzPct val="100000"/>
              <a:buFont typeface="Arial"/>
              <a:buChar char="•"/>
            </a:pPr>
            <a:r>
              <a:rPr lang="en-US" sz="2800" b="0" i="0" u="none" strike="noStrike" cap="none" dirty="0">
                <a:solidFill>
                  <a:schemeClr val="dk1"/>
                </a:solidFill>
                <a:sym typeface="Calibri"/>
              </a:rPr>
              <a:t>Results in re-litigation of the facts</a:t>
            </a:r>
            <a:r>
              <a:rPr lang="en-US" sz="2800" b="0" i="0" u="none" strike="noStrike" cap="none" dirty="0" smtClean="0">
                <a:solidFill>
                  <a:schemeClr val="dk1"/>
                </a:solidFill>
                <a:sym typeface="Calibri"/>
              </a:rPr>
              <a:t>.</a:t>
            </a:r>
          </a:p>
          <a:p>
            <a:pPr marL="0" marR="0" lvl="0" indent="0" algn="l" rtl="0">
              <a:lnSpc>
                <a:spcPct val="90000"/>
              </a:lnSpc>
              <a:spcBef>
                <a:spcPts val="640"/>
              </a:spcBef>
              <a:spcAft>
                <a:spcPts val="0"/>
              </a:spcAft>
              <a:buClr>
                <a:schemeClr val="dk1"/>
              </a:buClr>
              <a:buSzPct val="100000"/>
              <a:buNone/>
            </a:pPr>
            <a:endParaRPr lang="en-US" sz="2800" dirty="0" smtClean="0"/>
          </a:p>
          <a:p>
            <a:pPr indent="-342900">
              <a:lnSpc>
                <a:spcPct val="90000"/>
              </a:lnSpc>
            </a:pPr>
            <a:r>
              <a:rPr lang="en-US" sz="2800" dirty="0"/>
              <a:t>SPLIT IN CIRCUITS:  4, 5</a:t>
            </a:r>
            <a:r>
              <a:rPr lang="en-US" sz="2800" baseline="30000" dirty="0"/>
              <a:t>th</a:t>
            </a:r>
            <a:r>
              <a:rPr lang="en-US" sz="2800" dirty="0"/>
              <a:t> (yes, circumstance specific) vs. 9</a:t>
            </a:r>
            <a:r>
              <a:rPr lang="en-US" sz="2800" baseline="30000" dirty="0"/>
              <a:t>th</a:t>
            </a:r>
            <a:r>
              <a:rPr lang="en-US" sz="2800" dirty="0"/>
              <a:t> (categorical)</a:t>
            </a:r>
          </a:p>
          <a:p>
            <a:pPr marL="342900" marR="0" lvl="0" indent="-342900" algn="l" rtl="0">
              <a:lnSpc>
                <a:spcPct val="90000"/>
              </a:lnSpc>
              <a:spcBef>
                <a:spcPts val="640"/>
              </a:spcBef>
              <a:spcAft>
                <a:spcPts val="0"/>
              </a:spcAft>
              <a:buClr>
                <a:schemeClr val="dk1"/>
              </a:buClr>
              <a:buSzPct val="100000"/>
              <a:buFont typeface="Arial"/>
              <a:buChar char="•"/>
            </a:pPr>
            <a:endParaRPr lang="en-US" sz="2800" b="0" i="0" u="none" strike="noStrike" cap="none" dirty="0">
              <a:solidFill>
                <a:schemeClr val="dk1"/>
              </a:solidFill>
              <a:sym typeface="Calibri"/>
            </a:endParaRPr>
          </a:p>
          <a:p>
            <a:pPr marL="342900" marR="0" lvl="0" indent="-342900" algn="l" rtl="0">
              <a:lnSpc>
                <a:spcPct val="90000"/>
              </a:lnSpc>
              <a:spcBef>
                <a:spcPts val="640"/>
              </a:spcBef>
              <a:buClr>
                <a:schemeClr val="dk1"/>
              </a:buClr>
              <a:buSzPct val="100000"/>
              <a:buFont typeface="Arial"/>
              <a:buNone/>
            </a:pPr>
            <a:endParaRPr sz="2800" b="0" i="0" u="none" strike="noStrike" cap="none" dirty="0">
              <a:solidFill>
                <a:schemeClr val="dk1"/>
              </a:solidFill>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Shape 329"/>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lvl="0">
              <a:spcBef>
                <a:spcPts val="0"/>
              </a:spcBef>
              <a:buNone/>
            </a:pPr>
            <a:r>
              <a:rPr lang="en-US"/>
              <a:t>Drug Offenses</a:t>
            </a:r>
          </a:p>
        </p:txBody>
      </p:sp>
      <p:sp>
        <p:nvSpPr>
          <p:cNvPr id="330" name="Shape 330"/>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228600" rtl="0">
              <a:spcBef>
                <a:spcPts val="0"/>
              </a:spcBef>
            </a:pPr>
            <a:r>
              <a:rPr lang="en-US" sz="2800" dirty="0" err="1"/>
              <a:t>Melloulli</a:t>
            </a:r>
            <a:endParaRPr lang="en-US" sz="2800" dirty="0"/>
          </a:p>
          <a:p>
            <a:pPr marL="914400" lvl="1" indent="-228600" rtl="0">
              <a:spcBef>
                <a:spcPts val="0"/>
              </a:spcBef>
            </a:pPr>
            <a:r>
              <a:rPr lang="en-US" dirty="0"/>
              <a:t>Overbroad state controlled substance schedules? </a:t>
            </a:r>
          </a:p>
          <a:p>
            <a:pPr marL="457200" lvl="0" indent="-228600" rtl="0">
              <a:spcBef>
                <a:spcPts val="0"/>
              </a:spcBef>
            </a:pPr>
            <a:r>
              <a:rPr lang="en-US" sz="2800" dirty="0"/>
              <a:t>Matter of Ferreira, realistic probability </a:t>
            </a:r>
          </a:p>
          <a:p>
            <a:pPr marL="457200" lvl="0" indent="-228600">
              <a:spcBef>
                <a:spcPts val="0"/>
              </a:spcBef>
            </a:pPr>
            <a:r>
              <a:rPr lang="en-US" sz="2800" dirty="0"/>
              <a:t>Matter of Dominguez-Rodriguez, circumstance specific approach</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Shape 335"/>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Tahoma"/>
              <a:buNone/>
            </a:pPr>
            <a:r>
              <a:rPr lang="en-US" i="0" u="none" strike="noStrike" cap="none" dirty="0">
                <a:solidFill>
                  <a:srgbClr val="000000"/>
                </a:solidFill>
                <a:ea typeface="Tahoma"/>
                <a:cs typeface="Tahoma"/>
                <a:sym typeface="Tahoma"/>
              </a:rPr>
              <a:t>CRIMES OF </a:t>
            </a:r>
            <a:r>
              <a:rPr lang="en-US" i="0" u="none" strike="noStrike" cap="none" dirty="0" smtClean="0">
                <a:solidFill>
                  <a:srgbClr val="000000"/>
                </a:solidFill>
                <a:ea typeface="Tahoma"/>
                <a:cs typeface="Tahoma"/>
                <a:sym typeface="Tahoma"/>
              </a:rPr>
              <a:t>VIOLENCE</a:t>
            </a:r>
            <a:endParaRPr lang="en-US" i="0" u="none" strike="noStrike" cap="none" dirty="0">
              <a:solidFill>
                <a:srgbClr val="000000"/>
              </a:solidFill>
              <a:ea typeface="Tahoma"/>
              <a:cs typeface="Tahoma"/>
              <a:sym typeface="Tahoma"/>
            </a:endParaRPr>
          </a:p>
        </p:txBody>
      </p:sp>
      <p:sp>
        <p:nvSpPr>
          <p:cNvPr id="336" name="Shape 336"/>
          <p:cNvSpPr txBox="1">
            <a:spLocks noGrp="1"/>
          </p:cNvSpPr>
          <p:nvPr>
            <p:ph idx="1"/>
          </p:nvPr>
        </p:nvSpPr>
        <p:spPr>
          <a:prstGeom prst="rect">
            <a:avLst/>
          </a:prstGeom>
          <a:noFill/>
          <a:ln>
            <a:noFill/>
          </a:ln>
        </p:spPr>
        <p:txBody>
          <a:bodyPr lIns="91425" tIns="45700" rIns="91425" bIns="45700" anchor="t" anchorCtr="0">
            <a:noAutofit/>
          </a:bodyPr>
          <a:lstStyle/>
          <a:p>
            <a:pPr lvl="0">
              <a:spcBef>
                <a:spcPts val="0"/>
              </a:spcBef>
              <a:buSzPct val="70000"/>
            </a:pPr>
            <a:r>
              <a:rPr lang="en-US" sz="2800" dirty="0">
                <a:sym typeface="Tahoma"/>
              </a:rPr>
              <a:t>INA §§ 101(a)(43)(F) &amp; 237(a)(2)(E)		</a:t>
            </a:r>
          </a:p>
          <a:p>
            <a:pPr lvl="0">
              <a:spcBef>
                <a:spcPts val="0"/>
              </a:spcBef>
              <a:buSzPct val="70000"/>
            </a:pPr>
            <a:r>
              <a:rPr lang="en-US" sz="2800" dirty="0" smtClean="0">
                <a:sym typeface="Tahoma"/>
              </a:rPr>
              <a:t>Understand </a:t>
            </a:r>
            <a:r>
              <a:rPr lang="en-US" sz="2800" dirty="0">
                <a:sym typeface="Tahoma"/>
              </a:rPr>
              <a:t>the distinction</a:t>
            </a:r>
            <a:r>
              <a:rPr lang="en-US" sz="2800" dirty="0" smtClean="0">
                <a:sym typeface="Tahoma"/>
              </a:rPr>
              <a:t>:</a:t>
            </a:r>
          </a:p>
          <a:p>
            <a:pPr lvl="1">
              <a:spcBef>
                <a:spcPts val="0"/>
              </a:spcBef>
              <a:buSzPct val="70000"/>
            </a:pPr>
            <a:r>
              <a:rPr lang="en-US" dirty="0" smtClean="0">
                <a:sym typeface="Tahoma"/>
              </a:rPr>
              <a:t>18 </a:t>
            </a:r>
            <a:r>
              <a:rPr lang="en-US" dirty="0">
                <a:sym typeface="Tahoma"/>
              </a:rPr>
              <a:t>USC § 16(a) </a:t>
            </a:r>
            <a:r>
              <a:rPr lang="en-US" dirty="0" smtClean="0">
                <a:sym typeface="Tahoma"/>
              </a:rPr>
              <a:t>ELEMENTAL: the </a:t>
            </a:r>
            <a:r>
              <a:rPr lang="en-US" dirty="0">
                <a:sym typeface="Tahoma"/>
              </a:rPr>
              <a:t>active-use-of-violent-physical-</a:t>
            </a:r>
            <a:r>
              <a:rPr lang="en-US" dirty="0" smtClean="0">
                <a:sym typeface="Tahoma"/>
              </a:rPr>
              <a:t>force</a:t>
            </a:r>
          </a:p>
          <a:p>
            <a:pPr lvl="1">
              <a:spcBef>
                <a:spcPts val="0"/>
              </a:spcBef>
              <a:buSzPct val="70000"/>
            </a:pPr>
            <a:r>
              <a:rPr lang="en-US" dirty="0" smtClean="0">
                <a:sym typeface="Tahoma"/>
              </a:rPr>
              <a:t>18 </a:t>
            </a:r>
            <a:r>
              <a:rPr lang="en-US" dirty="0">
                <a:sym typeface="Tahoma"/>
              </a:rPr>
              <a:t>U.S.C. § 16(b</a:t>
            </a:r>
            <a:r>
              <a:rPr lang="en-US" dirty="0" smtClean="0">
                <a:sym typeface="Tahoma"/>
              </a:rPr>
              <a:t>) NATURE </a:t>
            </a:r>
            <a:r>
              <a:rPr lang="en-US" dirty="0">
                <a:sym typeface="Tahoma"/>
              </a:rPr>
              <a:t>OF </a:t>
            </a:r>
            <a:r>
              <a:rPr lang="en-US" dirty="0" smtClean="0">
                <a:sym typeface="Tahoma"/>
              </a:rPr>
              <a:t>CRIME: By </a:t>
            </a:r>
            <a:r>
              <a:rPr lang="en-US" dirty="0">
                <a:sym typeface="Tahoma"/>
              </a:rPr>
              <a:t>its very nature, carries a risk that physical force will be used in the course of committing crime.  Example: burglary</a:t>
            </a:r>
          </a:p>
          <a:p>
            <a:pPr marL="342900" marR="0" lvl="0" indent="-342900" algn="l" rtl="0">
              <a:lnSpc>
                <a:spcPct val="100000"/>
              </a:lnSpc>
              <a:spcBef>
                <a:spcPts val="640"/>
              </a:spcBef>
              <a:spcAft>
                <a:spcPts val="0"/>
              </a:spcAft>
              <a:buClr>
                <a:schemeClr val="hlink"/>
              </a:buClr>
              <a:buSzPct val="70000"/>
              <a:buFont typeface="Noto Sans Symbols"/>
              <a:buNone/>
            </a:pPr>
            <a:endParaRPr sz="2800" dirty="0">
              <a:sym typeface="Tahoma"/>
            </a:endParaRPr>
          </a:p>
          <a:p>
            <a:pPr marL="342900" marR="0" lvl="0" indent="-342900" algn="l" rtl="0">
              <a:lnSpc>
                <a:spcPct val="100000"/>
              </a:lnSpc>
              <a:spcBef>
                <a:spcPts val="640"/>
              </a:spcBef>
              <a:spcAft>
                <a:spcPts val="0"/>
              </a:spcAft>
              <a:buClr>
                <a:schemeClr val="hlink"/>
              </a:buClr>
              <a:buSzPct val="70000"/>
              <a:buFont typeface="Noto Sans Symbols"/>
              <a:buNone/>
            </a:pPr>
            <a:endParaRPr sz="2800" dirty="0">
              <a:sym typeface="Tahoma"/>
            </a:endParaRPr>
          </a:p>
          <a:p>
            <a:pPr marL="342900" marR="0" lvl="0" indent="-342900" algn="l" rtl="0">
              <a:spcBef>
                <a:spcPts val="640"/>
              </a:spcBef>
              <a:spcAft>
                <a:spcPts val="0"/>
              </a:spcAft>
              <a:buClr>
                <a:schemeClr val="hlink"/>
              </a:buClr>
              <a:buSzPct val="70000"/>
              <a:buFont typeface="Noto Sans Symbols"/>
              <a:buNone/>
            </a:pPr>
            <a:endParaRPr sz="2800" dirty="0">
              <a:sym typeface="Tahom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Shape 341"/>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Tahoma"/>
              <a:buNone/>
            </a:pPr>
            <a:r>
              <a:rPr lang="en-US" sz="3600" i="1" u="none" strike="noStrike" cap="none" dirty="0">
                <a:solidFill>
                  <a:srgbClr val="000000"/>
                </a:solidFill>
                <a:ea typeface="Tahoma"/>
                <a:cs typeface="Tahoma"/>
                <a:sym typeface="Tahoma"/>
              </a:rPr>
              <a:t>Johnson v. United States, </a:t>
            </a:r>
            <a:r>
              <a:rPr lang="en-US" sz="3600" i="0" u="none" strike="noStrike" cap="none" dirty="0">
                <a:solidFill>
                  <a:srgbClr val="000000"/>
                </a:solidFill>
                <a:ea typeface="Tahoma"/>
                <a:cs typeface="Tahoma"/>
                <a:sym typeface="Tahoma"/>
              </a:rPr>
              <a:t>135 </a:t>
            </a:r>
            <a:r>
              <a:rPr lang="en-US" sz="3600" i="0" u="none" strike="noStrike" cap="none" dirty="0" err="1">
                <a:solidFill>
                  <a:srgbClr val="000000"/>
                </a:solidFill>
                <a:ea typeface="Tahoma"/>
                <a:cs typeface="Tahoma"/>
                <a:sym typeface="Tahoma"/>
              </a:rPr>
              <a:t>S.Ct</a:t>
            </a:r>
            <a:r>
              <a:rPr lang="en-US" sz="3600" i="0" u="none" strike="noStrike" cap="none" dirty="0">
                <a:solidFill>
                  <a:srgbClr val="000000"/>
                </a:solidFill>
                <a:ea typeface="Tahoma"/>
                <a:cs typeface="Tahoma"/>
                <a:sym typeface="Tahoma"/>
              </a:rPr>
              <a:t>. 2551 (2016):  Void For Vagueness </a:t>
            </a:r>
          </a:p>
        </p:txBody>
      </p:sp>
      <p:sp>
        <p:nvSpPr>
          <p:cNvPr id="342" name="Shape 342"/>
          <p:cNvSpPr txBox="1">
            <a:spLocks noGrp="1"/>
          </p:cNvSpPr>
          <p:nvPr>
            <p:ph idx="1"/>
          </p:nvPr>
        </p:nvSpPr>
        <p:spPr>
          <a:prstGeom prst="rect">
            <a:avLst/>
          </a:prstGeom>
          <a:noFill/>
          <a:ln>
            <a:noFill/>
          </a:ln>
        </p:spPr>
        <p:txBody>
          <a:bodyPr lIns="91425" tIns="45700" rIns="91425" bIns="45700" anchor="t" anchorCtr="0">
            <a:noAutofit/>
          </a:bodyPr>
          <a:lstStyle/>
          <a:p>
            <a:pPr marR="0" lvl="0" algn="l" rtl="0">
              <a:lnSpc>
                <a:spcPct val="100000"/>
              </a:lnSpc>
              <a:spcBef>
                <a:spcPts val="0"/>
              </a:spcBef>
              <a:spcAft>
                <a:spcPts val="0"/>
              </a:spcAft>
              <a:buSzPct val="70000"/>
            </a:pPr>
            <a:r>
              <a:rPr lang="en-US" sz="2800" b="0" i="0" u="none" dirty="0">
                <a:solidFill>
                  <a:srgbClr val="000000"/>
                </a:solidFill>
                <a:ea typeface="Tahoma"/>
                <a:cs typeface="Tahoma"/>
                <a:sym typeface="Tahoma"/>
              </a:rPr>
              <a:t>Johnson was an ACCA case involving the residual clause, similar to § 16(b)</a:t>
            </a:r>
          </a:p>
          <a:p>
            <a:pPr marR="0" lvl="0" algn="l" rtl="0">
              <a:lnSpc>
                <a:spcPct val="100000"/>
              </a:lnSpc>
              <a:spcBef>
                <a:spcPts val="640"/>
              </a:spcBef>
              <a:spcAft>
                <a:spcPts val="0"/>
              </a:spcAft>
              <a:buSzPct val="70000"/>
            </a:pPr>
            <a:r>
              <a:rPr lang="en-US" sz="2800" b="0" i="0" u="none" dirty="0">
                <a:solidFill>
                  <a:srgbClr val="000000"/>
                </a:solidFill>
                <a:ea typeface="Tahoma"/>
                <a:cs typeface="Tahoma"/>
                <a:sym typeface="Tahoma"/>
              </a:rPr>
              <a:t>Abrogates </a:t>
            </a:r>
            <a:r>
              <a:rPr lang="en-US" sz="2800" b="0" i="1" u="none" dirty="0">
                <a:solidFill>
                  <a:srgbClr val="000000"/>
                </a:solidFill>
                <a:ea typeface="Tahoma"/>
                <a:cs typeface="Tahoma"/>
                <a:sym typeface="Tahoma"/>
              </a:rPr>
              <a:t>Matter of Francisco-Alonzo?</a:t>
            </a:r>
          </a:p>
          <a:p>
            <a:pPr marR="0" lvl="0" algn="l" rtl="0">
              <a:lnSpc>
                <a:spcPct val="100000"/>
              </a:lnSpc>
              <a:spcBef>
                <a:spcPts val="640"/>
              </a:spcBef>
              <a:spcAft>
                <a:spcPts val="0"/>
              </a:spcAft>
              <a:buSzPct val="70000"/>
            </a:pPr>
            <a:r>
              <a:rPr lang="en-US" sz="2800" b="0" i="0" u="none" dirty="0">
                <a:solidFill>
                  <a:srgbClr val="000000"/>
                </a:solidFill>
                <a:ea typeface="Tahoma"/>
                <a:cs typeface="Tahoma"/>
                <a:sym typeface="Tahoma"/>
              </a:rPr>
              <a:t>9</a:t>
            </a:r>
            <a:r>
              <a:rPr lang="en-US" sz="2800" b="0" i="0" u="none" baseline="30000" dirty="0">
                <a:solidFill>
                  <a:srgbClr val="000000"/>
                </a:solidFill>
                <a:ea typeface="Tahoma"/>
                <a:cs typeface="Tahoma"/>
                <a:sym typeface="Tahoma"/>
              </a:rPr>
              <a:t>TH</a:t>
            </a:r>
            <a:r>
              <a:rPr lang="en-US" sz="2800" b="0" i="0" u="none" dirty="0">
                <a:solidFill>
                  <a:srgbClr val="000000"/>
                </a:solidFill>
                <a:ea typeface="Tahoma"/>
                <a:cs typeface="Tahoma"/>
                <a:sym typeface="Tahoma"/>
              </a:rPr>
              <a:t> 10</a:t>
            </a:r>
            <a:r>
              <a:rPr lang="en-US" sz="2800" b="0" i="0" u="none" baseline="30000" dirty="0">
                <a:solidFill>
                  <a:srgbClr val="000000"/>
                </a:solidFill>
                <a:ea typeface="Tahoma"/>
                <a:cs typeface="Tahoma"/>
                <a:sym typeface="Tahoma"/>
              </a:rPr>
              <a:t>TH</a:t>
            </a:r>
            <a:r>
              <a:rPr lang="en-US" sz="2800" b="0" i="0" u="none" dirty="0">
                <a:solidFill>
                  <a:srgbClr val="000000"/>
                </a:solidFill>
                <a:ea typeface="Tahoma"/>
                <a:cs typeface="Tahoma"/>
                <a:sym typeface="Tahoma"/>
              </a:rPr>
              <a:t> 6</a:t>
            </a:r>
            <a:r>
              <a:rPr lang="en-US" sz="2800" b="0" i="0" u="none" baseline="30000" dirty="0">
                <a:solidFill>
                  <a:srgbClr val="000000"/>
                </a:solidFill>
                <a:ea typeface="Tahoma"/>
                <a:cs typeface="Tahoma"/>
                <a:sym typeface="Tahoma"/>
              </a:rPr>
              <a:t>TH</a:t>
            </a:r>
            <a:r>
              <a:rPr lang="en-US" sz="2800" b="0" i="0" u="none" dirty="0">
                <a:solidFill>
                  <a:srgbClr val="000000"/>
                </a:solidFill>
                <a:ea typeface="Tahoma"/>
                <a:cs typeface="Tahoma"/>
                <a:sym typeface="Tahoma"/>
              </a:rPr>
              <a:t> &amp; 7</a:t>
            </a:r>
            <a:r>
              <a:rPr lang="en-US" sz="2800" b="0" i="0" u="none" baseline="30000" dirty="0">
                <a:solidFill>
                  <a:srgbClr val="000000"/>
                </a:solidFill>
                <a:ea typeface="Tahoma"/>
                <a:cs typeface="Tahoma"/>
                <a:sym typeface="Tahoma"/>
              </a:rPr>
              <a:t>TH</a:t>
            </a:r>
            <a:r>
              <a:rPr lang="en-US" sz="2800" b="0" i="0" u="none" dirty="0">
                <a:solidFill>
                  <a:srgbClr val="000000"/>
                </a:solidFill>
                <a:ea typeface="Tahoma"/>
                <a:cs typeface="Tahoma"/>
                <a:sym typeface="Tahoma"/>
              </a:rPr>
              <a:t> circuits say §16(b) void for vagueness</a:t>
            </a:r>
          </a:p>
          <a:p>
            <a:pPr marR="0" lvl="0" algn="l" rtl="0">
              <a:lnSpc>
                <a:spcPct val="100000"/>
              </a:lnSpc>
              <a:spcBef>
                <a:spcPts val="640"/>
              </a:spcBef>
              <a:spcAft>
                <a:spcPts val="0"/>
              </a:spcAft>
              <a:buSzPct val="70000"/>
            </a:pPr>
            <a:r>
              <a:rPr lang="en-US" sz="2800" b="0" i="0" u="none" dirty="0">
                <a:solidFill>
                  <a:srgbClr val="000000"/>
                </a:solidFill>
                <a:ea typeface="Tahoma"/>
                <a:cs typeface="Tahoma"/>
                <a:sym typeface="Tahoma"/>
              </a:rPr>
              <a:t>CASE GOES TO SUPREME COURT</a:t>
            </a:r>
            <a:r>
              <a:rPr lang="en-US" sz="2800" b="0" i="0" u="none" dirty="0" smtClean="0">
                <a:solidFill>
                  <a:srgbClr val="000000"/>
                </a:solidFill>
                <a:ea typeface="Tahoma"/>
                <a:cs typeface="Tahoma"/>
                <a:sym typeface="Tahoma"/>
              </a:rPr>
              <a:t>:</a:t>
            </a:r>
          </a:p>
          <a:p>
            <a:pPr lvl="1">
              <a:spcBef>
                <a:spcPts val="640"/>
              </a:spcBef>
              <a:buSzPct val="70000"/>
            </a:pPr>
            <a:r>
              <a:rPr lang="en-US" b="0" i="1" u="none" dirty="0" err="1" smtClean="0">
                <a:solidFill>
                  <a:srgbClr val="000000"/>
                </a:solidFill>
                <a:ea typeface="Tahoma"/>
                <a:cs typeface="Tahoma"/>
                <a:sym typeface="Tahoma"/>
              </a:rPr>
              <a:t>Dimaya</a:t>
            </a:r>
            <a:r>
              <a:rPr lang="en-US" b="0" i="1" u="none" dirty="0" smtClean="0">
                <a:solidFill>
                  <a:srgbClr val="000000"/>
                </a:solidFill>
                <a:ea typeface="Tahoma"/>
                <a:cs typeface="Tahoma"/>
                <a:sym typeface="Tahoma"/>
              </a:rPr>
              <a:t> </a:t>
            </a:r>
            <a:r>
              <a:rPr lang="en-US" b="0" i="1" u="none" dirty="0">
                <a:solidFill>
                  <a:srgbClr val="000000"/>
                </a:solidFill>
                <a:ea typeface="Tahoma"/>
                <a:cs typeface="Tahoma"/>
                <a:sym typeface="Tahoma"/>
              </a:rPr>
              <a:t>v. Lynch</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Shape 347"/>
          <p:cNvSpPr txBox="1">
            <a:spLocks noGrp="1"/>
          </p:cNvSpPr>
          <p:nvPr>
            <p:ph type="title"/>
          </p:nvPr>
        </p:nvSpPr>
        <p:spPr>
          <a:xfrm>
            <a:off x="381000" y="0"/>
            <a:ext cx="8763000" cy="19049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EAA029"/>
              </a:buClr>
              <a:buSzPct val="25000"/>
              <a:buFont typeface="Tahoma"/>
              <a:buNone/>
            </a:pPr>
            <a:r>
              <a:rPr lang="en-US" sz="4400" i="0" u="none" strike="noStrike" cap="none" dirty="0">
                <a:solidFill>
                  <a:srgbClr val="000000"/>
                </a:solidFill>
                <a:ea typeface="Tahoma"/>
                <a:cs typeface="Tahoma"/>
                <a:sym typeface="Tahoma"/>
              </a:rPr>
              <a:t>OPEN-MINDED ARGUMENTS	</a:t>
            </a:r>
          </a:p>
        </p:txBody>
      </p:sp>
      <p:sp>
        <p:nvSpPr>
          <p:cNvPr id="348" name="Shape 348"/>
          <p:cNvSpPr/>
          <p:nvPr/>
        </p:nvSpPr>
        <p:spPr>
          <a:xfrm>
            <a:off x="1011238" y="1773236"/>
            <a:ext cx="6329598" cy="3900743"/>
          </a:xfrm>
          <a:prstGeom prst="rect">
            <a:avLst/>
          </a:prstGeom>
          <a:noFill/>
          <a:ln>
            <a:noFill/>
          </a:ln>
        </p:spPr>
        <p:txBody>
          <a:bodyPr lIns="0" tIns="0" rIns="0" bIns="0" anchor="ctr" anchorCtr="0">
            <a:noAutofit/>
          </a:bodyPr>
          <a:lstStyle/>
          <a:p>
            <a:pPr marL="457200" marR="0" lvl="0" indent="-457200" algn="l" rtl="0">
              <a:lnSpc>
                <a:spcPct val="150000"/>
              </a:lnSpc>
              <a:spcBef>
                <a:spcPts val="0"/>
              </a:spcBef>
              <a:spcAft>
                <a:spcPts val="0"/>
              </a:spcAft>
              <a:buSzPct val="100000"/>
              <a:buFont typeface="Arial"/>
              <a:buChar char="•"/>
            </a:pPr>
            <a:r>
              <a:rPr lang="en-US" sz="2800" i="0" u="none" strike="noStrike" cap="none" dirty="0">
                <a:latin typeface="+mn-lt"/>
                <a:ea typeface="Tahoma"/>
                <a:cs typeface="Tahoma"/>
                <a:sym typeface="Tahoma"/>
              </a:rPr>
              <a:t>PRE AND POST-CONVICTION RELIEF</a:t>
            </a:r>
          </a:p>
          <a:p>
            <a:pPr marL="457200" marR="0" lvl="0" indent="-457200" algn="l" rtl="0">
              <a:lnSpc>
                <a:spcPct val="150000"/>
              </a:lnSpc>
              <a:spcBef>
                <a:spcPts val="0"/>
              </a:spcBef>
              <a:spcAft>
                <a:spcPts val="0"/>
              </a:spcAft>
              <a:buSzPct val="100000"/>
              <a:buFont typeface="Arial"/>
              <a:buChar char="•"/>
            </a:pPr>
            <a:r>
              <a:rPr lang="en-US" sz="2800" i="0" u="none" strike="noStrike" cap="none" dirty="0">
                <a:latin typeface="+mn-lt"/>
                <a:ea typeface="Tahoma"/>
                <a:cs typeface="Tahoma"/>
                <a:sym typeface="Tahoma"/>
              </a:rPr>
              <a:t>MOTIONS TO SUPPRESS</a:t>
            </a:r>
          </a:p>
          <a:p>
            <a:pPr marL="457200" marR="0" lvl="0" indent="-457200" algn="l" rtl="0">
              <a:lnSpc>
                <a:spcPct val="150000"/>
              </a:lnSpc>
              <a:spcBef>
                <a:spcPts val="0"/>
              </a:spcBef>
              <a:spcAft>
                <a:spcPts val="0"/>
              </a:spcAft>
              <a:buSzPct val="100000"/>
              <a:buFont typeface="Arial"/>
              <a:buChar char="•"/>
            </a:pPr>
            <a:r>
              <a:rPr lang="en-US" sz="2800" i="0" u="none" strike="noStrike" cap="none" dirty="0">
                <a:latin typeface="+mn-lt"/>
                <a:ea typeface="Tahoma"/>
                <a:cs typeface="Tahoma"/>
                <a:sym typeface="Tahoma"/>
              </a:rPr>
              <a:t>DERIVATIVE CITIZENSHIP</a:t>
            </a:r>
          </a:p>
          <a:p>
            <a:pPr marL="457200" marR="0" lvl="0" indent="-457200" algn="l" rtl="0">
              <a:lnSpc>
                <a:spcPct val="150000"/>
              </a:lnSpc>
              <a:spcBef>
                <a:spcPts val="0"/>
              </a:spcBef>
              <a:spcAft>
                <a:spcPts val="0"/>
              </a:spcAft>
              <a:buSzPct val="100000"/>
              <a:buFont typeface="Arial"/>
              <a:buChar char="•"/>
            </a:pPr>
            <a:r>
              <a:rPr lang="en-US" sz="2800" i="0" u="none" strike="noStrike" cap="none" dirty="0">
                <a:latin typeface="+mn-lt"/>
                <a:ea typeface="Tahoma"/>
                <a:cs typeface="Tahoma"/>
                <a:sym typeface="Tahoma"/>
              </a:rPr>
              <a:t>NATURALIZATION</a:t>
            </a:r>
          </a:p>
          <a:p>
            <a:pPr marL="457200" marR="0" lvl="0" indent="-457200" algn="l" rtl="0">
              <a:lnSpc>
                <a:spcPct val="150000"/>
              </a:lnSpc>
              <a:spcBef>
                <a:spcPts val="0"/>
              </a:spcBef>
              <a:spcAft>
                <a:spcPts val="0"/>
              </a:spcAft>
              <a:buSzPct val="100000"/>
              <a:buFont typeface="Arial"/>
              <a:buChar char="•"/>
            </a:pPr>
            <a:r>
              <a:rPr lang="en-US" sz="2800" i="0" u="none" strike="noStrike" cap="none" dirty="0">
                <a:latin typeface="+mn-lt"/>
                <a:ea typeface="Tahoma"/>
                <a:cs typeface="Tahoma"/>
                <a:sym typeface="Tahoma"/>
              </a:rPr>
              <a:t>U-</a:t>
            </a:r>
            <a:r>
              <a:rPr lang="en-US" sz="2800" i="0" u="none" strike="noStrike" cap="none" dirty="0" smtClean="0">
                <a:latin typeface="+mn-lt"/>
                <a:ea typeface="Tahoma"/>
                <a:cs typeface="Tahoma"/>
                <a:sym typeface="Tahoma"/>
              </a:rPr>
              <a:t>VISA</a:t>
            </a:r>
            <a:endParaRPr sz="2800" i="0" u="none" strike="noStrike" cap="none" dirty="0">
              <a:latin typeface="+mn-lt"/>
              <a:ea typeface="Tahoma"/>
              <a:cs typeface="Tahoma"/>
              <a:sym typeface="Tahoma"/>
            </a:endParaRPr>
          </a:p>
          <a:p>
            <a:pPr marL="342900" marR="0" lvl="0" indent="-342900" algn="ctr" rtl="0">
              <a:lnSpc>
                <a:spcPct val="100000"/>
              </a:lnSpc>
              <a:spcBef>
                <a:spcPts val="0"/>
              </a:spcBef>
              <a:spcAft>
                <a:spcPts val="0"/>
              </a:spcAft>
              <a:buSzPct val="25000"/>
              <a:buFont typeface="Arial"/>
              <a:buChar char="•"/>
            </a:pPr>
            <a:r>
              <a:rPr lang="en-US" sz="2800" i="0" u="none" strike="noStrike" cap="none" dirty="0">
                <a:latin typeface="+mn-lt"/>
                <a:ea typeface="Tahoma"/>
                <a:cs typeface="Tahoma"/>
                <a:sym typeface="Tahoma"/>
              </a:rPr>
              <a:t>	</a:t>
            </a:r>
          </a:p>
          <a:p>
            <a:pPr marL="457200" marR="0" lvl="0" indent="-457200" algn="just" rtl="0">
              <a:lnSpc>
                <a:spcPct val="100000"/>
              </a:lnSpc>
              <a:spcBef>
                <a:spcPts val="0"/>
              </a:spcBef>
              <a:spcAft>
                <a:spcPts val="0"/>
              </a:spcAft>
              <a:buFont typeface="Arial"/>
              <a:buChar char="•"/>
            </a:pPr>
            <a:endParaRPr sz="2800" i="0" u="none" strike="noStrike" cap="none" dirty="0">
              <a:latin typeface="+mn-lt"/>
              <a:sym typeface="Arial"/>
            </a:endParaRPr>
          </a:p>
          <a:p>
            <a:pPr marL="342900" marR="0" lvl="0" indent="-342900" algn="ctr" rtl="0">
              <a:lnSpc>
                <a:spcPct val="100000"/>
              </a:lnSpc>
              <a:spcBef>
                <a:spcPts val="0"/>
              </a:spcBef>
              <a:spcAft>
                <a:spcPts val="0"/>
              </a:spcAft>
              <a:buFont typeface="Arial"/>
              <a:buChar char="•"/>
            </a:pPr>
            <a:endParaRPr sz="2800" i="0" u="sng" strike="noStrike" cap="none" dirty="0">
              <a:latin typeface="+mn-lt"/>
              <a:sym typeface="Arial"/>
            </a:endParaRPr>
          </a:p>
        </p:txBody>
      </p:sp>
    </p:spTree>
  </p:cSld>
  <p:clrMapOvr>
    <a:masterClrMapping/>
  </p:clrMapOvr>
  <p:transition xmlns:p14="http://schemas.microsoft.com/office/powerpoint/2010/mai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9" b="0" i="0" u="none" strike="noStrike" cap="none" dirty="0">
                <a:solidFill>
                  <a:schemeClr val="dk1"/>
                </a:solidFill>
                <a:latin typeface="Calibri"/>
                <a:ea typeface="Calibri"/>
                <a:cs typeface="Calibri"/>
                <a:sym typeface="Calibri"/>
              </a:rPr>
              <a:t>Successful Motions to Dismiss Charge</a:t>
            </a:r>
          </a:p>
        </p:txBody>
      </p:sp>
      <p:sp>
        <p:nvSpPr>
          <p:cNvPr id="185" name="Shape 185"/>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2800" b="0" i="0" u="none" strike="noStrike" cap="none" dirty="0">
                <a:solidFill>
                  <a:schemeClr val="dk1"/>
                </a:solidFill>
                <a:latin typeface="Calibri"/>
                <a:ea typeface="Calibri"/>
                <a:cs typeface="Calibri"/>
                <a:sym typeface="Calibri"/>
              </a:rPr>
              <a:t>  1.  </a:t>
            </a:r>
            <a:r>
              <a:rPr lang="en-US" sz="2800" b="0" i="0" u="none" strike="noStrike" cap="none" dirty="0" smtClean="0">
                <a:solidFill>
                  <a:schemeClr val="dk1"/>
                </a:solidFill>
                <a:latin typeface="Calibri"/>
                <a:ea typeface="Calibri"/>
                <a:cs typeface="Calibri"/>
                <a:sym typeface="Calibri"/>
              </a:rPr>
              <a:t>Burden </a:t>
            </a:r>
            <a:r>
              <a:rPr lang="en-US" sz="2800" b="0" i="0" u="none" strike="noStrike" cap="none" dirty="0">
                <a:solidFill>
                  <a:schemeClr val="dk1"/>
                </a:solidFill>
                <a:latin typeface="Calibri"/>
                <a:ea typeface="Calibri"/>
                <a:cs typeface="Calibri"/>
                <a:sym typeface="Calibri"/>
              </a:rPr>
              <a:t>of Proof 	</a:t>
            </a:r>
          </a:p>
          <a:p>
            <a:pPr marL="742950" marR="0" lvl="1" indent="-285750" algn="l" rtl="0">
              <a:lnSpc>
                <a:spcPct val="90000"/>
              </a:lnSpc>
              <a:spcBef>
                <a:spcPts val="560"/>
              </a:spcBef>
              <a:spcAft>
                <a:spcPts val="0"/>
              </a:spcAft>
              <a:buClr>
                <a:schemeClr val="dk1"/>
              </a:buClr>
              <a:buSzPct val="100000"/>
              <a:buFont typeface="Arial"/>
              <a:buChar char="–"/>
            </a:pPr>
            <a:r>
              <a:rPr lang="en-US" b="0" i="0" u="none" strike="noStrike" cap="none" dirty="0">
                <a:solidFill>
                  <a:schemeClr val="dk1"/>
                </a:solidFill>
                <a:latin typeface="Calibri"/>
                <a:ea typeface="Calibri"/>
                <a:cs typeface="Calibri"/>
                <a:sym typeface="Calibri"/>
              </a:rPr>
              <a:t>Removability INA §240(c)(3) clear &amp; convincing</a:t>
            </a:r>
          </a:p>
          <a:p>
            <a:pPr marL="742950" marR="0" lvl="1" indent="-285750" algn="l" rtl="0">
              <a:lnSpc>
                <a:spcPct val="90000"/>
              </a:lnSpc>
              <a:spcBef>
                <a:spcPts val="560"/>
              </a:spcBef>
              <a:spcAft>
                <a:spcPts val="0"/>
              </a:spcAft>
              <a:buClr>
                <a:schemeClr val="dk1"/>
              </a:buClr>
              <a:buSzPct val="100000"/>
              <a:buFont typeface="Arial"/>
              <a:buChar char="–"/>
            </a:pPr>
            <a:r>
              <a:rPr lang="en-US" b="0" i="0" u="none" strike="noStrike" cap="none" dirty="0">
                <a:solidFill>
                  <a:schemeClr val="dk1"/>
                </a:solidFill>
                <a:latin typeface="Calibri"/>
                <a:ea typeface="Calibri"/>
                <a:cs typeface="Calibri"/>
                <a:sym typeface="Calibri"/>
              </a:rPr>
              <a:t>Arriving alien: INA § 240(c)(2) clearly &amp;beyond a doubt; but remember:  </a:t>
            </a:r>
            <a:r>
              <a:rPr lang="en-US" b="0" i="1" u="none" strike="noStrike" cap="none" dirty="0">
                <a:solidFill>
                  <a:schemeClr val="dk1"/>
                </a:solidFill>
                <a:latin typeface="Calibri"/>
                <a:ea typeface="Calibri"/>
                <a:cs typeface="Calibri"/>
                <a:sym typeface="Calibri"/>
              </a:rPr>
              <a:t>Matter of </a:t>
            </a:r>
            <a:r>
              <a:rPr lang="en-US" b="0" i="1" u="none" strike="noStrike" cap="none" dirty="0" err="1">
                <a:solidFill>
                  <a:schemeClr val="dk1"/>
                </a:solidFill>
                <a:latin typeface="Calibri"/>
                <a:ea typeface="Calibri"/>
                <a:cs typeface="Calibri"/>
                <a:sym typeface="Calibri"/>
              </a:rPr>
              <a:t>Rivens</a:t>
            </a:r>
            <a:r>
              <a:rPr lang="en-US" b="0" i="1" u="none" strike="noStrike" cap="none" dirty="0">
                <a:solidFill>
                  <a:schemeClr val="dk1"/>
                </a:solidFill>
                <a:latin typeface="Calibri"/>
                <a:ea typeface="Calibri"/>
                <a:cs typeface="Calibri"/>
                <a:sym typeface="Calibri"/>
              </a:rPr>
              <a:t>; </a:t>
            </a:r>
            <a:r>
              <a:rPr lang="en-US" b="0" i="1" u="none" strike="noStrike" cap="none" dirty="0" err="1">
                <a:solidFill>
                  <a:schemeClr val="dk1"/>
                </a:solidFill>
                <a:latin typeface="Calibri"/>
                <a:ea typeface="Calibri"/>
                <a:cs typeface="Calibri"/>
                <a:sym typeface="Calibri"/>
              </a:rPr>
              <a:t>Vartelas</a:t>
            </a:r>
            <a:r>
              <a:rPr lang="en-US" b="0" i="1" u="none" strike="noStrike" cap="none" dirty="0">
                <a:solidFill>
                  <a:schemeClr val="dk1"/>
                </a:solidFill>
                <a:latin typeface="Calibri"/>
                <a:ea typeface="Calibri"/>
                <a:cs typeface="Calibri"/>
                <a:sym typeface="Calibri"/>
              </a:rPr>
              <a:t> v. Holder, </a:t>
            </a:r>
            <a:r>
              <a:rPr lang="en-US" b="0" i="0" u="none" strike="noStrike" cap="none" dirty="0">
                <a:solidFill>
                  <a:schemeClr val="dk1"/>
                </a:solidFill>
                <a:latin typeface="Calibri"/>
                <a:ea typeface="Calibri"/>
                <a:cs typeface="Calibri"/>
                <a:sym typeface="Calibri"/>
              </a:rPr>
              <a:t>132 </a:t>
            </a:r>
            <a:r>
              <a:rPr lang="en-US" b="0" i="0" u="none" strike="noStrike" cap="none" dirty="0" err="1">
                <a:solidFill>
                  <a:schemeClr val="dk1"/>
                </a:solidFill>
                <a:latin typeface="Calibri"/>
                <a:ea typeface="Calibri"/>
                <a:cs typeface="Calibri"/>
                <a:sym typeface="Calibri"/>
              </a:rPr>
              <a:t>S.Ct</a:t>
            </a:r>
            <a:r>
              <a:rPr lang="en-US" b="0" i="0" u="none" strike="noStrike" cap="none" dirty="0">
                <a:solidFill>
                  <a:schemeClr val="dk1"/>
                </a:solidFill>
                <a:latin typeface="Calibri"/>
                <a:ea typeface="Calibri"/>
                <a:cs typeface="Calibri"/>
                <a:sym typeface="Calibri"/>
              </a:rPr>
              <a:t>. 1479 (2012)</a:t>
            </a:r>
          </a:p>
          <a:p>
            <a:pPr marL="971550" marR="0" lvl="1" indent="-514350" algn="l" rtl="0">
              <a:lnSpc>
                <a:spcPct val="90000"/>
              </a:lnSpc>
              <a:spcBef>
                <a:spcPts val="560"/>
              </a:spcBef>
              <a:spcAft>
                <a:spcPts val="0"/>
              </a:spcAft>
              <a:buClr>
                <a:schemeClr val="dk1"/>
              </a:buClr>
              <a:buSzPct val="100000"/>
              <a:buFont typeface="Arial"/>
              <a:buNone/>
            </a:pPr>
            <a:endParaRPr b="0" i="0" u="none" strike="noStrike" cap="none" dirty="0">
              <a:solidFill>
                <a:schemeClr val="dk1"/>
              </a:solidFill>
              <a:latin typeface="Calibri"/>
              <a:ea typeface="Calibri"/>
              <a:cs typeface="Calibri"/>
              <a:sym typeface="Calibri"/>
            </a:endParaRPr>
          </a:p>
          <a:p>
            <a:pPr marL="971550" marR="0" lvl="1" indent="-514350" algn="l" rtl="0">
              <a:lnSpc>
                <a:spcPct val="90000"/>
              </a:lnSpc>
              <a:spcBef>
                <a:spcPts val="560"/>
              </a:spcBef>
              <a:spcAft>
                <a:spcPts val="0"/>
              </a:spcAft>
              <a:buClr>
                <a:schemeClr val="dk1"/>
              </a:buClr>
              <a:buSzPct val="100000"/>
              <a:buFont typeface="Arial"/>
              <a:buAutoNum type="arabicPeriod" startAt="2"/>
            </a:pPr>
            <a:r>
              <a:rPr lang="en-US" b="0" i="0" u="none" strike="noStrike" cap="none" dirty="0">
                <a:solidFill>
                  <a:schemeClr val="dk1"/>
                </a:solidFill>
                <a:latin typeface="Calibri"/>
                <a:ea typeface="Calibri"/>
                <a:cs typeface="Calibri"/>
                <a:sym typeface="Calibri"/>
              </a:rPr>
              <a:t>State the NTA charges; name the conviction by statute</a:t>
            </a:r>
          </a:p>
          <a:p>
            <a:pPr marL="457200" marR="0" lvl="1" indent="0" algn="l" rtl="0">
              <a:lnSpc>
                <a:spcPct val="90000"/>
              </a:lnSpc>
              <a:spcBef>
                <a:spcPts val="560"/>
              </a:spcBef>
              <a:buClr>
                <a:schemeClr val="dk1"/>
              </a:buClr>
              <a:buSzPct val="25000"/>
              <a:buFont typeface="Arial"/>
              <a:buNone/>
            </a:pPr>
            <a:r>
              <a:rPr lang="en-US" b="0" i="0" u="none" strike="noStrike" cap="none" dirty="0">
                <a:solidFill>
                  <a:schemeClr val="dk1"/>
                </a:solidFill>
                <a:latin typeface="Calibri"/>
                <a:ea typeface="Calibri"/>
                <a:cs typeface="Calibri"/>
                <a:sym typeface="Calibri"/>
              </a:rPr>
              <a:t>3.  DIVISIBILITY:  state position as to divisibility &amp; 	why  </a:t>
            </a:r>
            <a:r>
              <a:rPr lang="en-US" b="0" i="1" u="none" strike="noStrike" cap="none" dirty="0" err="1">
                <a:solidFill>
                  <a:schemeClr val="dk1"/>
                </a:solidFill>
                <a:latin typeface="Calibri"/>
                <a:ea typeface="Calibri"/>
                <a:cs typeface="Calibri"/>
                <a:sym typeface="Calibri"/>
              </a:rPr>
              <a:t>Descamps</a:t>
            </a:r>
            <a:r>
              <a:rPr lang="en-US" b="0" i="1" u="none" strike="noStrike" cap="none" dirty="0">
                <a:solidFill>
                  <a:schemeClr val="dk1"/>
                </a:solidFill>
                <a:latin typeface="Calibri"/>
                <a:ea typeface="Calibri"/>
                <a:cs typeface="Calibri"/>
                <a:sym typeface="Calibri"/>
              </a:rPr>
              <a:t>, Mathis, </a:t>
            </a:r>
            <a:r>
              <a:rPr lang="en-US" b="0" i="1" u="none" strike="noStrike" cap="none" dirty="0" err="1">
                <a:solidFill>
                  <a:schemeClr val="dk1"/>
                </a:solidFill>
                <a:latin typeface="Calibri"/>
                <a:ea typeface="Calibri"/>
                <a:cs typeface="Calibri"/>
                <a:sym typeface="Calibri"/>
              </a:rPr>
              <a:t>Chairez</a:t>
            </a:r>
            <a:r>
              <a:rPr lang="en-US" b="0" i="1" u="none" strike="noStrike" cap="none" dirty="0">
                <a:solidFill>
                  <a:schemeClr val="dk1"/>
                </a:solidFill>
                <a:latin typeface="Calibri"/>
                <a:ea typeface="Calibri"/>
                <a:cs typeface="Calibri"/>
                <a:sym typeface="Calibri"/>
              </a:rPr>
              <a:t>, </a:t>
            </a:r>
            <a:r>
              <a:rPr lang="en-US" b="0" i="1" u="none" strike="noStrike" cap="none" dirty="0" err="1">
                <a:solidFill>
                  <a:schemeClr val="dk1"/>
                </a:solidFill>
                <a:latin typeface="Calibri"/>
                <a:ea typeface="Calibri"/>
                <a:cs typeface="Calibri"/>
                <a:sym typeface="Calibri"/>
              </a:rPr>
              <a:t>Estrella</a:t>
            </a:r>
            <a:r>
              <a:rPr lang="en-US" b="0" i="0" u="none" strike="noStrike" cap="none" dirty="0">
                <a:solidFill>
                  <a:schemeClr val="dk1"/>
                </a:solidFill>
                <a:latin typeface="Calibri"/>
                <a:ea typeface="Calibri"/>
                <a:cs typeface="Calibri"/>
                <a:sym typeface="Calibri"/>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Successful Motions continued . . .</a:t>
            </a:r>
          </a:p>
        </p:txBody>
      </p:sp>
      <p:sp>
        <p:nvSpPr>
          <p:cNvPr id="191" name="Shape 191"/>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4.  STATE ANALYSIS:  Depending on divisibility, categorical, modified categorical, or divisible?</a:t>
            </a:r>
          </a:p>
          <a:p>
            <a:pPr marL="342900" marR="0" lvl="0" indent="-342900" algn="l" rtl="0">
              <a:spcBef>
                <a:spcPts val="64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5.  If statute is NOT divisible, identify LEAST CULPABLE CONDUCT</a:t>
            </a:r>
          </a:p>
          <a:p>
            <a:pPr marL="342900" marR="0" lvl="0" indent="-342900" algn="l" rtl="0">
              <a:spcBef>
                <a:spcPts val="64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6.  IDENTIFY GENERIC OFFENSE; DESCRIBE INA CHARGE</a:t>
            </a:r>
          </a:p>
          <a:p>
            <a:pPr marL="1143000" marR="0" lvl="2" indent="-228600" algn="l" rtl="0">
              <a:spcBef>
                <a:spcPts val="48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Moral Turpitude; Crime of Violence (16(a) or (b)); Crime of Fraud, etc.</a:t>
            </a:r>
          </a:p>
          <a:p>
            <a:pPr marL="0" marR="0" lvl="2" indent="0" algn="l" rtl="0">
              <a:spcBef>
                <a:spcPts val="560"/>
              </a:spcBef>
              <a:spcAft>
                <a:spcPts val="0"/>
              </a:spcAft>
              <a:buClr>
                <a:schemeClr val="dk1"/>
              </a:buClr>
              <a:buSzPct val="25000"/>
              <a:buFont typeface="Arial"/>
              <a:buNone/>
            </a:pPr>
            <a:endParaRPr sz="2800" b="0" i="0" u="none" strike="noStrike" cap="none" dirty="0">
              <a:solidFill>
                <a:schemeClr val="dk1"/>
              </a:solidFill>
              <a:latin typeface="Calibri"/>
              <a:ea typeface="Calibri"/>
              <a:cs typeface="Calibri"/>
              <a:sym typeface="Calibri"/>
            </a:endParaRPr>
          </a:p>
          <a:p>
            <a:pPr marL="1143000" marR="0" lvl="2" indent="-228600" algn="l" rtl="0">
              <a:spcBef>
                <a:spcPts val="480"/>
              </a:spcBef>
              <a:spcAft>
                <a:spcPts val="0"/>
              </a:spcAft>
              <a:buClr>
                <a:schemeClr val="dk1"/>
              </a:buClr>
              <a:buSzPct val="100000"/>
              <a:buFont typeface="Arial"/>
              <a:buNone/>
            </a:pPr>
            <a:endParaRPr sz="2800" b="0" i="0" u="none" strike="noStrike" cap="none" dirty="0">
              <a:solidFill>
                <a:schemeClr val="dk1"/>
              </a:solidFill>
              <a:latin typeface="Calibri"/>
              <a:ea typeface="Calibri"/>
              <a:cs typeface="Calibri"/>
              <a:sym typeface="Calibri"/>
            </a:endParaRPr>
          </a:p>
          <a:p>
            <a:pPr marL="1143000" marR="0" lvl="2" indent="-228600" algn="l" rtl="0">
              <a:spcBef>
                <a:spcPts val="480"/>
              </a:spcBef>
              <a:spcAft>
                <a:spcPts val="0"/>
              </a:spcAft>
              <a:buClr>
                <a:schemeClr val="dk1"/>
              </a:buClr>
              <a:buSzPct val="100000"/>
              <a:buFont typeface="Arial"/>
              <a:buNone/>
            </a:pPr>
            <a:endParaRPr sz="2800" b="0" i="0" u="none" strike="noStrike" cap="none" dirty="0">
              <a:solidFill>
                <a:schemeClr val="dk1"/>
              </a:solidFill>
              <a:latin typeface="Calibri"/>
              <a:ea typeface="Calibri"/>
              <a:cs typeface="Calibri"/>
              <a:sym typeface="Calibri"/>
            </a:endParaRPr>
          </a:p>
          <a:p>
            <a:pPr marL="342900" marR="0" lvl="0" indent="-342900" algn="l" rtl="0">
              <a:spcBef>
                <a:spcPts val="640"/>
              </a:spcBef>
              <a:buClr>
                <a:schemeClr val="dk1"/>
              </a:buClr>
              <a:buSzPct val="100000"/>
              <a:buFont typeface="Arial"/>
              <a:buNone/>
            </a:pPr>
            <a:endParaRPr sz="2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SUCCESSFUL MOTIONS, continued</a:t>
            </a:r>
          </a:p>
        </p:txBody>
      </p:sp>
      <p:sp>
        <p:nvSpPr>
          <p:cNvPr id="197" name="Shape 197"/>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dk1"/>
              </a:buClr>
              <a:buSzPct val="98666"/>
              <a:buFont typeface="Arial"/>
              <a:buChar char="•"/>
            </a:pPr>
            <a:r>
              <a:rPr lang="en-US" sz="2800" b="0" i="0" u="none" strike="noStrike" cap="none" dirty="0">
                <a:solidFill>
                  <a:schemeClr val="dk1"/>
                </a:solidFill>
                <a:sym typeface="Calibri"/>
              </a:rPr>
              <a:t>7.  MAKE YOUR ANALYSIS</a:t>
            </a:r>
          </a:p>
          <a:p>
            <a:pPr marL="1143000" marR="0" lvl="2" indent="-228600" algn="l" rtl="0">
              <a:lnSpc>
                <a:spcPct val="90000"/>
              </a:lnSpc>
              <a:spcBef>
                <a:spcPts val="444"/>
              </a:spcBef>
              <a:spcAft>
                <a:spcPts val="0"/>
              </a:spcAft>
              <a:buClr>
                <a:schemeClr val="dk1"/>
              </a:buClr>
              <a:buSzPct val="100909"/>
              <a:buFont typeface="Arial"/>
              <a:buChar char="•"/>
            </a:pPr>
            <a:r>
              <a:rPr lang="en-US" sz="2800" b="0" i="0" u="none" strike="noStrike" cap="none" dirty="0">
                <a:solidFill>
                  <a:schemeClr val="dk1"/>
                </a:solidFill>
                <a:sym typeface="Calibri"/>
              </a:rPr>
              <a:t>Examples:  </a:t>
            </a:r>
          </a:p>
          <a:p>
            <a:pPr marL="1143000" marR="0" lvl="2" indent="-228600" algn="l" rtl="0">
              <a:lnSpc>
                <a:spcPct val="90000"/>
              </a:lnSpc>
              <a:spcBef>
                <a:spcPts val="592"/>
              </a:spcBef>
              <a:spcAft>
                <a:spcPts val="0"/>
              </a:spcAft>
              <a:buClr>
                <a:schemeClr val="dk1"/>
              </a:buClr>
              <a:buSzPct val="98666"/>
              <a:buFont typeface="Arial"/>
              <a:buChar char="•"/>
            </a:pPr>
            <a:r>
              <a:rPr lang="en-US" sz="2800" b="0" i="0" u="none" strike="noStrike" cap="none" dirty="0">
                <a:solidFill>
                  <a:schemeClr val="dk1"/>
                </a:solidFill>
                <a:sym typeface="Calibri"/>
              </a:rPr>
              <a:t> </a:t>
            </a:r>
            <a:r>
              <a:rPr lang="en-US" sz="2800" dirty="0"/>
              <a:t>When </a:t>
            </a:r>
            <a:r>
              <a:rPr lang="en-US" sz="2800" b="0" i="0" u="none" strike="noStrike" cap="none" dirty="0">
                <a:solidFill>
                  <a:schemeClr val="dk1"/>
                </a:solidFill>
                <a:sym typeface="Calibri"/>
              </a:rPr>
              <a:t>Battery is not a crime of violence</a:t>
            </a:r>
          </a:p>
          <a:p>
            <a:pPr marL="2057400" marR="0" lvl="4" indent="-228600" algn="l" rtl="0">
              <a:lnSpc>
                <a:spcPct val="90000"/>
              </a:lnSpc>
              <a:spcBef>
                <a:spcPts val="518"/>
              </a:spcBef>
              <a:spcAft>
                <a:spcPts val="0"/>
              </a:spcAft>
              <a:buClr>
                <a:schemeClr val="dk1"/>
              </a:buClr>
              <a:buSzPct val="99615"/>
              <a:buFont typeface="Arial"/>
              <a:buChar char="»"/>
            </a:pPr>
            <a:r>
              <a:rPr lang="en-US" sz="2800" b="0" i="0" u="none" strike="noStrike" cap="none" dirty="0">
                <a:solidFill>
                  <a:schemeClr val="dk1"/>
                </a:solidFill>
                <a:sym typeface="Calibri"/>
              </a:rPr>
              <a:t>(touch vs. strike)</a:t>
            </a:r>
          </a:p>
          <a:p>
            <a:pPr marL="1417320" marR="0" lvl="5" indent="-236219" algn="l" rtl="0">
              <a:lnSpc>
                <a:spcPct val="90000"/>
              </a:lnSpc>
              <a:spcBef>
                <a:spcPts val="592"/>
              </a:spcBef>
              <a:spcAft>
                <a:spcPts val="0"/>
              </a:spcAft>
              <a:buClr>
                <a:schemeClr val="dk1"/>
              </a:buClr>
              <a:buSzPct val="98666"/>
              <a:buFont typeface="Arial"/>
              <a:buChar char="•"/>
            </a:pPr>
            <a:r>
              <a:rPr lang="en-US" sz="2800" dirty="0"/>
              <a:t>When</a:t>
            </a:r>
            <a:r>
              <a:rPr lang="en-US" sz="2800" b="0" i="0" u="none" strike="noStrike" cap="none" dirty="0">
                <a:solidFill>
                  <a:schemeClr val="dk1"/>
                </a:solidFill>
                <a:sym typeface="Calibri"/>
              </a:rPr>
              <a:t> Theft not a “theft”</a:t>
            </a:r>
          </a:p>
          <a:p>
            <a:pPr marL="1188720" marR="0" lvl="5" indent="-7619" algn="l" rtl="0">
              <a:lnSpc>
                <a:spcPct val="90000"/>
              </a:lnSpc>
              <a:spcBef>
                <a:spcPts val="518"/>
              </a:spcBef>
              <a:spcAft>
                <a:spcPts val="0"/>
              </a:spcAft>
              <a:buClr>
                <a:schemeClr val="dk1"/>
              </a:buClr>
              <a:buSzPct val="25000"/>
              <a:buFont typeface="Arial"/>
              <a:buNone/>
            </a:pPr>
            <a:r>
              <a:rPr lang="en-US" sz="2800" b="0" i="0" u="none" strike="noStrike" cap="none" dirty="0">
                <a:solidFill>
                  <a:schemeClr val="dk1"/>
                </a:solidFill>
                <a:sym typeface="Calibri"/>
              </a:rPr>
              <a:t>(temporary appropriation vs. taking)</a:t>
            </a:r>
          </a:p>
          <a:p>
            <a:pPr marL="1005839" marR="0" lvl="5" indent="-2539" algn="l" rtl="0">
              <a:lnSpc>
                <a:spcPct val="90000"/>
              </a:lnSpc>
              <a:spcBef>
                <a:spcPts val="592"/>
              </a:spcBef>
              <a:spcAft>
                <a:spcPts val="0"/>
              </a:spcAft>
              <a:buClr>
                <a:schemeClr val="dk1"/>
              </a:buClr>
              <a:buSzPct val="25000"/>
              <a:buFont typeface="Arial"/>
              <a:buNone/>
            </a:pPr>
            <a:r>
              <a:rPr lang="en-US" sz="2800" b="0" i="0" u="none" strike="noStrike" cap="none" dirty="0">
                <a:solidFill>
                  <a:schemeClr val="dk1"/>
                </a:solidFill>
                <a:sym typeface="Calibri"/>
              </a:rPr>
              <a:t>Crime does not contain the element of fraud</a:t>
            </a:r>
          </a:p>
          <a:p>
            <a:pPr marL="1005839" marR="0" lvl="5" indent="-2539" algn="l" rtl="0">
              <a:lnSpc>
                <a:spcPct val="90000"/>
              </a:lnSpc>
              <a:spcBef>
                <a:spcPts val="592"/>
              </a:spcBef>
              <a:spcAft>
                <a:spcPts val="0"/>
              </a:spcAft>
              <a:buClr>
                <a:schemeClr val="dk1"/>
              </a:buClr>
              <a:buSzPct val="25000"/>
              <a:buFont typeface="Arial"/>
              <a:buNone/>
            </a:pPr>
            <a:r>
              <a:rPr lang="en-US" sz="2800" b="0" i="0" u="none" strike="noStrike" cap="none" dirty="0">
                <a:solidFill>
                  <a:schemeClr val="dk1"/>
                </a:solidFill>
                <a:sym typeface="Calibri"/>
              </a:rPr>
              <a:t>Crime does not involve firearm as an element</a:t>
            </a:r>
          </a:p>
          <a:p>
            <a:pPr marL="457200" marR="0" lvl="5" indent="0" algn="l" rtl="0">
              <a:lnSpc>
                <a:spcPct val="90000"/>
              </a:lnSpc>
              <a:spcBef>
                <a:spcPts val="592"/>
              </a:spcBef>
              <a:buClr>
                <a:schemeClr val="dk1"/>
              </a:buClr>
              <a:buSzPct val="25000"/>
              <a:buFont typeface="Arial"/>
              <a:buNone/>
            </a:pPr>
            <a:r>
              <a:rPr lang="en-US" sz="2800" b="0" i="0" u="none" strike="noStrike" cap="none" dirty="0">
                <a:solidFill>
                  <a:schemeClr val="dk1"/>
                </a:solidFill>
                <a:sym typeface="Calibri"/>
              </a:rPr>
              <a:t>8.  MOVE TO DISMISS charge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Successful Motions, continued</a:t>
            </a:r>
          </a:p>
        </p:txBody>
      </p:sp>
      <p:sp>
        <p:nvSpPr>
          <p:cNvPr id="203" name="Shape 203"/>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457200" marR="0" lvl="0" indent="-457200" algn="l" rtl="0">
              <a:spcBef>
                <a:spcPts val="0"/>
              </a:spcBef>
              <a:spcAft>
                <a:spcPts val="0"/>
              </a:spcAft>
              <a:buClr>
                <a:schemeClr val="dk1"/>
              </a:buClr>
              <a:buSzPct val="100000"/>
            </a:pPr>
            <a:r>
              <a:rPr lang="en-US" sz="2800" b="0" i="0" u="none" strike="noStrike" cap="none" dirty="0">
                <a:solidFill>
                  <a:schemeClr val="dk1"/>
                </a:solidFill>
                <a:latin typeface="Calibri"/>
                <a:ea typeface="Calibri"/>
                <a:cs typeface="Calibri"/>
                <a:sym typeface="Calibri"/>
              </a:rPr>
              <a:t>What to </a:t>
            </a:r>
            <a:r>
              <a:rPr lang="en-US" sz="2800" b="0" i="0" u="none" strike="noStrike" cap="none" dirty="0" smtClean="0">
                <a:solidFill>
                  <a:schemeClr val="dk1"/>
                </a:solidFill>
                <a:latin typeface="Calibri"/>
                <a:ea typeface="Calibri"/>
                <a:cs typeface="Calibri"/>
                <a:sym typeface="Calibri"/>
              </a:rPr>
              <a:t>attach</a:t>
            </a:r>
            <a:r>
              <a:rPr lang="en-US" b="0" i="0" u="none" strike="noStrike" cap="none" dirty="0" smtClean="0">
                <a:solidFill>
                  <a:schemeClr val="dk1"/>
                </a:solidFill>
                <a:latin typeface="Calibri"/>
                <a:ea typeface="Calibri"/>
                <a:cs typeface="Calibri"/>
                <a:sym typeface="Calibri"/>
              </a:rPr>
              <a:t> (will </a:t>
            </a:r>
            <a:r>
              <a:rPr lang="en-US" b="0" i="0" u="none" strike="noStrike" cap="none" dirty="0">
                <a:solidFill>
                  <a:schemeClr val="dk1"/>
                </a:solidFill>
                <a:latin typeface="Calibri"/>
                <a:ea typeface="Calibri"/>
                <a:cs typeface="Calibri"/>
                <a:sym typeface="Calibri"/>
              </a:rPr>
              <a:t>vary based on particular case, no strict </a:t>
            </a:r>
            <a:r>
              <a:rPr lang="en-US" b="0" i="0" u="none" strike="noStrike" cap="none" dirty="0" smtClean="0">
                <a:solidFill>
                  <a:schemeClr val="dk1"/>
                </a:solidFill>
                <a:latin typeface="Calibri"/>
                <a:ea typeface="Calibri"/>
                <a:cs typeface="Calibri"/>
                <a:sym typeface="Calibri"/>
              </a:rPr>
              <a:t>rules):</a:t>
            </a:r>
            <a:endParaRPr lang="en-US" dirty="0"/>
          </a:p>
          <a:p>
            <a:pPr marL="857250" lvl="1" indent="-457200">
              <a:spcBef>
                <a:spcPts val="0"/>
              </a:spcBef>
            </a:pPr>
            <a:r>
              <a:rPr lang="en-US" b="0" i="0" u="none" strike="noStrike" cap="none" dirty="0" smtClean="0">
                <a:solidFill>
                  <a:schemeClr val="dk1"/>
                </a:solidFill>
                <a:sym typeface="Calibri"/>
              </a:rPr>
              <a:t>JUDGMENT</a:t>
            </a:r>
            <a:endParaRPr lang="en-US" dirty="0"/>
          </a:p>
          <a:p>
            <a:pPr marL="857250" lvl="1" indent="-457200">
              <a:spcBef>
                <a:spcPts val="0"/>
              </a:spcBef>
            </a:pPr>
            <a:r>
              <a:rPr lang="en-US" b="0" i="0" u="none" strike="noStrike" cap="none" dirty="0" smtClean="0">
                <a:solidFill>
                  <a:schemeClr val="dk1"/>
                </a:solidFill>
                <a:sym typeface="Calibri"/>
              </a:rPr>
              <a:t>STATUTE </a:t>
            </a:r>
            <a:r>
              <a:rPr lang="en-US" b="0" i="0" u="none" strike="noStrike" cap="none" dirty="0">
                <a:solidFill>
                  <a:schemeClr val="dk1"/>
                </a:solidFill>
                <a:sym typeface="Calibri"/>
              </a:rPr>
              <a:t>OF </a:t>
            </a:r>
            <a:r>
              <a:rPr lang="en-US" b="0" i="0" u="none" strike="noStrike" cap="none" dirty="0" smtClean="0">
                <a:solidFill>
                  <a:schemeClr val="dk1"/>
                </a:solidFill>
                <a:sym typeface="Calibri"/>
              </a:rPr>
              <a:t>CONVICTION</a:t>
            </a:r>
          </a:p>
          <a:p>
            <a:pPr marL="857250" lvl="1" indent="-457200">
              <a:spcBef>
                <a:spcPts val="0"/>
              </a:spcBef>
            </a:pPr>
            <a:r>
              <a:rPr lang="en-US" b="0" i="0" u="none" strike="noStrike" cap="none" dirty="0" smtClean="0">
                <a:solidFill>
                  <a:schemeClr val="dk1"/>
                </a:solidFill>
                <a:sym typeface="Calibri"/>
              </a:rPr>
              <a:t>DOCUMENTS </a:t>
            </a:r>
            <a:r>
              <a:rPr lang="en-US" b="0" i="0" u="none" strike="noStrike" cap="none" dirty="0">
                <a:solidFill>
                  <a:schemeClr val="dk1"/>
                </a:solidFill>
                <a:sym typeface="Calibri"/>
              </a:rPr>
              <a:t>ESTABLISHING GENERIC CHARGE, OR FEDERAL CODE </a:t>
            </a:r>
            <a:r>
              <a:rPr lang="en-US" b="0" i="0" u="none" strike="noStrike" cap="none" dirty="0" smtClean="0">
                <a:solidFill>
                  <a:schemeClr val="dk1"/>
                </a:solidFill>
                <a:sym typeface="Calibri"/>
              </a:rPr>
              <a:t>COUNTERPART</a:t>
            </a:r>
          </a:p>
          <a:p>
            <a:pPr marL="857250" lvl="1" indent="-457200">
              <a:spcBef>
                <a:spcPts val="0"/>
              </a:spcBef>
            </a:pPr>
            <a:r>
              <a:rPr lang="en-US" b="0" i="0" u="none" strike="noStrike" cap="none" dirty="0" smtClean="0">
                <a:solidFill>
                  <a:schemeClr val="dk1"/>
                </a:solidFill>
                <a:sym typeface="Calibri"/>
              </a:rPr>
              <a:t>CASE </a:t>
            </a:r>
            <a:r>
              <a:rPr lang="en-US" b="0" i="0" u="none" strike="noStrike" cap="none" dirty="0">
                <a:solidFill>
                  <a:schemeClr val="dk1"/>
                </a:solidFill>
                <a:sym typeface="Calibri"/>
              </a:rPr>
              <a:t>LAW, highlighted:  </a:t>
            </a:r>
            <a:r>
              <a:rPr lang="en-US" b="0" i="0" u="none" strike="noStrike" cap="none" dirty="0" err="1">
                <a:solidFill>
                  <a:schemeClr val="dk1"/>
                </a:solidFill>
                <a:sym typeface="Calibri"/>
              </a:rPr>
              <a:t>Descamps</a:t>
            </a:r>
            <a:r>
              <a:rPr lang="en-US" b="0" i="0" u="none" strike="noStrike" cap="none" dirty="0">
                <a:solidFill>
                  <a:schemeClr val="dk1"/>
                </a:solidFill>
                <a:sym typeface="Calibri"/>
              </a:rPr>
              <a:t>, </a:t>
            </a:r>
            <a:r>
              <a:rPr lang="en-US" b="0" i="0" u="none" strike="noStrike" cap="none" dirty="0" err="1">
                <a:solidFill>
                  <a:schemeClr val="dk1"/>
                </a:solidFill>
                <a:sym typeface="Calibri"/>
              </a:rPr>
              <a:t>Chairez</a:t>
            </a:r>
            <a:r>
              <a:rPr lang="en-US" b="0" i="0" u="none" strike="noStrike" cap="none" dirty="0">
                <a:solidFill>
                  <a:schemeClr val="dk1"/>
                </a:solidFill>
                <a:sym typeface="Calibri"/>
              </a:rPr>
              <a:t>, </a:t>
            </a:r>
            <a:r>
              <a:rPr lang="en-US" b="0" i="0" u="none" strike="noStrike" cap="none" dirty="0" smtClean="0">
                <a:solidFill>
                  <a:schemeClr val="dk1"/>
                </a:solidFill>
                <a:sym typeface="Calibri"/>
              </a:rPr>
              <a:t>Mathis</a:t>
            </a:r>
          </a:p>
          <a:p>
            <a:pPr marL="857250" lvl="1" indent="-457200">
              <a:spcBef>
                <a:spcPts val="0"/>
              </a:spcBef>
            </a:pPr>
            <a:r>
              <a:rPr lang="en-US" b="0" i="0" u="none" strike="noStrike" cap="none" dirty="0" smtClean="0">
                <a:solidFill>
                  <a:schemeClr val="dk1"/>
                </a:solidFill>
                <a:sym typeface="Calibri"/>
              </a:rPr>
              <a:t>DIVISIBILITY</a:t>
            </a:r>
            <a:r>
              <a:rPr lang="en-US" b="0" i="0" u="none" strike="noStrike" cap="none" dirty="0">
                <a:solidFill>
                  <a:schemeClr val="dk1"/>
                </a:solidFill>
                <a:sym typeface="Calibri"/>
              </a:rPr>
              <a:t>:  state law, jury instructions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Tahoma"/>
              <a:buNone/>
            </a:pPr>
            <a:r>
              <a:rPr lang="en-US" i="0" u="none" strike="noStrike" cap="none" dirty="0">
                <a:solidFill>
                  <a:srgbClr val="000000"/>
                </a:solidFill>
                <a:ea typeface="Tahoma"/>
                <a:cs typeface="Tahoma"/>
                <a:sym typeface="Tahoma"/>
              </a:rPr>
              <a:t>Update Categorical Approach </a:t>
            </a:r>
          </a:p>
        </p:txBody>
      </p:sp>
      <p:sp>
        <p:nvSpPr>
          <p:cNvPr id="209" name="Shape 209"/>
          <p:cNvSpPr txBox="1">
            <a:spLocks noGrp="1"/>
          </p:cNvSpPr>
          <p:nvPr>
            <p:ph idx="1"/>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hlink"/>
              </a:buClr>
              <a:buSzPct val="70000"/>
              <a:buNone/>
            </a:pPr>
            <a:r>
              <a:rPr lang="en-US" sz="2800" b="0" i="1" u="none" dirty="0">
                <a:solidFill>
                  <a:srgbClr val="000000"/>
                </a:solidFill>
                <a:ea typeface="Tahoma"/>
                <a:cs typeface="Tahoma"/>
                <a:sym typeface="Tahoma"/>
              </a:rPr>
              <a:t>Mathis v. United States </a:t>
            </a:r>
            <a:r>
              <a:rPr lang="en-US" sz="2800" b="0" i="0" u="none" dirty="0">
                <a:solidFill>
                  <a:srgbClr val="000000"/>
                </a:solidFill>
                <a:ea typeface="Tahoma"/>
                <a:cs typeface="Tahoma"/>
                <a:sym typeface="Tahoma"/>
              </a:rPr>
              <a:t>126 </a:t>
            </a:r>
            <a:r>
              <a:rPr lang="en-US" sz="2800" b="0" i="0" u="none" dirty="0" err="1">
                <a:solidFill>
                  <a:srgbClr val="000000"/>
                </a:solidFill>
                <a:ea typeface="Tahoma"/>
                <a:cs typeface="Tahoma"/>
                <a:sym typeface="Tahoma"/>
              </a:rPr>
              <a:t>S.Ct</a:t>
            </a:r>
            <a:r>
              <a:rPr lang="en-US" sz="2800" b="0" i="0" u="none" dirty="0">
                <a:solidFill>
                  <a:srgbClr val="000000"/>
                </a:solidFill>
                <a:ea typeface="Tahoma"/>
                <a:cs typeface="Tahoma"/>
                <a:sym typeface="Tahoma"/>
              </a:rPr>
              <a:t>. 2243 (2016</a:t>
            </a:r>
            <a:r>
              <a:rPr lang="en-US" sz="2800" b="0" i="0" u="none" dirty="0" smtClean="0">
                <a:solidFill>
                  <a:srgbClr val="000000"/>
                </a:solidFill>
                <a:ea typeface="Tahoma"/>
                <a:cs typeface="Tahoma"/>
                <a:sym typeface="Tahoma"/>
              </a:rPr>
              <a:t>)</a:t>
            </a:r>
          </a:p>
          <a:p>
            <a:pPr marL="0" marR="0" lvl="0" indent="0" algn="l" rtl="0">
              <a:lnSpc>
                <a:spcPct val="100000"/>
              </a:lnSpc>
              <a:spcBef>
                <a:spcPts val="0"/>
              </a:spcBef>
              <a:spcAft>
                <a:spcPts val="0"/>
              </a:spcAft>
              <a:buClr>
                <a:schemeClr val="hlink"/>
              </a:buClr>
              <a:buSzPct val="70000"/>
              <a:buNone/>
            </a:pPr>
            <a:endParaRPr lang="en-US" sz="2800" b="0" i="0" u="none" dirty="0">
              <a:solidFill>
                <a:srgbClr val="000000"/>
              </a:solidFill>
              <a:ea typeface="Tahoma"/>
              <a:cs typeface="Tahoma"/>
              <a:sym typeface="Tahoma"/>
            </a:endParaRPr>
          </a:p>
          <a:p>
            <a:pPr marL="0" marR="0" lvl="0" indent="0" algn="l" rtl="0">
              <a:lnSpc>
                <a:spcPct val="100000"/>
              </a:lnSpc>
              <a:spcBef>
                <a:spcPts val="640"/>
              </a:spcBef>
              <a:spcAft>
                <a:spcPts val="0"/>
              </a:spcAft>
              <a:buClr>
                <a:schemeClr val="hlink"/>
              </a:buClr>
              <a:buSzPct val="70000"/>
              <a:buNone/>
            </a:pPr>
            <a:r>
              <a:rPr lang="en-US" sz="2800" b="0" i="0" u="none" dirty="0">
                <a:solidFill>
                  <a:srgbClr val="000000"/>
                </a:solidFill>
                <a:ea typeface="Tahoma"/>
                <a:cs typeface="Tahoma"/>
                <a:sym typeface="Tahoma"/>
              </a:rPr>
              <a:t>ACCA sentencing case:  Is Iowa’s burglary really “</a:t>
            </a:r>
            <a:r>
              <a:rPr lang="en-US" sz="2800" b="0" i="0" u="none" dirty="0" smtClean="0">
                <a:solidFill>
                  <a:srgbClr val="000000"/>
                </a:solidFill>
                <a:ea typeface="Tahoma"/>
                <a:cs typeface="Tahoma"/>
                <a:sym typeface="Tahoma"/>
              </a:rPr>
              <a:t>burglary?” </a:t>
            </a:r>
          </a:p>
          <a:p>
            <a:pPr marL="0" marR="0" lvl="0" indent="0" algn="l" rtl="0">
              <a:lnSpc>
                <a:spcPct val="100000"/>
              </a:lnSpc>
              <a:spcBef>
                <a:spcPts val="640"/>
              </a:spcBef>
              <a:spcAft>
                <a:spcPts val="0"/>
              </a:spcAft>
              <a:buClr>
                <a:schemeClr val="hlink"/>
              </a:buClr>
              <a:buSzPct val="70000"/>
              <a:buNone/>
            </a:pPr>
            <a:endParaRPr lang="en-US" sz="2800" b="0" i="0" u="none" dirty="0">
              <a:solidFill>
                <a:srgbClr val="000000"/>
              </a:solidFill>
              <a:ea typeface="Tahoma"/>
              <a:cs typeface="Tahoma"/>
              <a:sym typeface="Tahoma"/>
            </a:endParaRPr>
          </a:p>
          <a:p>
            <a:pPr marL="342900" marR="0" lvl="0" indent="-342900" algn="l" rtl="0">
              <a:lnSpc>
                <a:spcPct val="100000"/>
              </a:lnSpc>
              <a:spcBef>
                <a:spcPts val="640"/>
              </a:spcBef>
              <a:spcAft>
                <a:spcPts val="0"/>
              </a:spcAft>
              <a:buClr>
                <a:schemeClr val="hlink"/>
              </a:buClr>
              <a:buSzPct val="25000"/>
              <a:buFont typeface="Noto Sans Symbols"/>
              <a:buNone/>
            </a:pPr>
            <a:r>
              <a:rPr lang="en-US" sz="2800" b="0" i="0" u="none" dirty="0">
                <a:solidFill>
                  <a:srgbClr val="000000"/>
                </a:solidFill>
                <a:ea typeface="Tahoma"/>
                <a:cs typeface="Tahoma"/>
                <a:sym typeface="Tahoma"/>
              </a:rPr>
              <a:t>ISSUE:  Iowa statute </a:t>
            </a:r>
            <a:r>
              <a:rPr lang="en-US" sz="2800" b="0" i="0" u="sng" dirty="0">
                <a:solidFill>
                  <a:srgbClr val="000000"/>
                </a:solidFill>
                <a:ea typeface="Tahoma"/>
                <a:cs typeface="Tahoma"/>
                <a:sym typeface="Tahoma"/>
              </a:rPr>
              <a:t>lists</a:t>
            </a:r>
            <a:r>
              <a:rPr lang="en-US" sz="2800" b="0" i="0" u="none" dirty="0">
                <a:solidFill>
                  <a:srgbClr val="000000"/>
                </a:solidFill>
                <a:ea typeface="Tahoma"/>
                <a:cs typeface="Tahoma"/>
                <a:sym typeface="Tahoma"/>
              </a:rPr>
              <a:t> different </a:t>
            </a:r>
            <a:r>
              <a:rPr lang="en-US" sz="2800" b="0" i="0" u="none" dirty="0" smtClean="0">
                <a:solidFill>
                  <a:srgbClr val="000000"/>
                </a:solidFill>
                <a:ea typeface="Tahoma"/>
                <a:cs typeface="Tahoma"/>
                <a:sym typeface="Tahoma"/>
              </a:rPr>
              <a:t>locations</a:t>
            </a:r>
            <a:r>
              <a:rPr lang="en-US" sz="2800" dirty="0" smtClean="0">
                <a:solidFill>
                  <a:srgbClr val="000000"/>
                </a:solidFill>
                <a:ea typeface="Tahoma"/>
                <a:cs typeface="Tahoma"/>
                <a:sym typeface="Tahoma"/>
              </a:rPr>
              <a:t>: </a:t>
            </a:r>
            <a:r>
              <a:rPr lang="en-US" sz="2800" b="0" i="0" u="none" dirty="0" smtClean="0">
                <a:solidFill>
                  <a:srgbClr val="000000"/>
                </a:solidFill>
                <a:ea typeface="Tahoma"/>
                <a:cs typeface="Tahoma"/>
                <a:sym typeface="Tahoma"/>
              </a:rPr>
              <a:t>building</a:t>
            </a:r>
            <a:r>
              <a:rPr lang="en-US" sz="2800" b="0" i="0" u="none" dirty="0">
                <a:solidFill>
                  <a:srgbClr val="000000"/>
                </a:solidFill>
                <a:ea typeface="Tahoma"/>
                <a:cs typeface="Tahoma"/>
                <a:sym typeface="Tahoma"/>
              </a:rPr>
              <a:t>, structure, land, water vehicle.</a:t>
            </a:r>
          </a:p>
          <a:p>
            <a:pPr marL="342900" marR="0" lvl="0" indent="-342900" algn="l" rtl="0">
              <a:lnSpc>
                <a:spcPct val="100000"/>
              </a:lnSpc>
              <a:spcBef>
                <a:spcPts val="480"/>
              </a:spcBef>
              <a:spcAft>
                <a:spcPts val="0"/>
              </a:spcAft>
              <a:buClr>
                <a:schemeClr val="hlink"/>
              </a:buClr>
              <a:buSzPct val="25000"/>
              <a:buFont typeface="Noto Sans Symbols"/>
              <a:buNone/>
            </a:pPr>
            <a:endParaRPr lang="en-US" sz="2800" b="1" i="0" u="none" dirty="0" smtClean="0">
              <a:solidFill>
                <a:srgbClr val="000000"/>
              </a:solidFill>
              <a:ea typeface="Tahoma"/>
              <a:cs typeface="Tahoma"/>
              <a:sym typeface="Tahoma"/>
            </a:endParaRPr>
          </a:p>
          <a:p>
            <a:pPr marL="342900" marR="0" lvl="0" indent="-342900" algn="l" rtl="0">
              <a:lnSpc>
                <a:spcPct val="100000"/>
              </a:lnSpc>
              <a:spcBef>
                <a:spcPts val="480"/>
              </a:spcBef>
              <a:spcAft>
                <a:spcPts val="0"/>
              </a:spcAft>
              <a:buClr>
                <a:schemeClr val="hlink"/>
              </a:buClr>
              <a:buSzPct val="25000"/>
              <a:buFont typeface="Noto Sans Symbols"/>
              <a:buNone/>
            </a:pPr>
            <a:r>
              <a:rPr lang="en-US" sz="2800" i="0" u="none" dirty="0" smtClean="0">
                <a:solidFill>
                  <a:srgbClr val="000000"/>
                </a:solidFill>
                <a:ea typeface="Tahoma"/>
                <a:cs typeface="Tahoma"/>
                <a:sym typeface="Tahoma"/>
              </a:rPr>
              <a:t>Are </a:t>
            </a:r>
            <a:r>
              <a:rPr lang="en-US" sz="2800" i="0" u="none" dirty="0">
                <a:solidFill>
                  <a:srgbClr val="000000"/>
                </a:solidFill>
                <a:ea typeface="Tahoma"/>
                <a:cs typeface="Tahoma"/>
                <a:sym typeface="Tahoma"/>
              </a:rPr>
              <a:t>these locations MEANS or ELEMENTS?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Tahoma"/>
              <a:buNone/>
            </a:pPr>
            <a:r>
              <a:rPr lang="en-US" sz="4400" i="1" u="none" strike="noStrike" cap="none" dirty="0">
                <a:solidFill>
                  <a:srgbClr val="000000"/>
                </a:solidFill>
                <a:ea typeface="Tahoma"/>
                <a:cs typeface="Tahoma"/>
                <a:sym typeface="Tahoma"/>
              </a:rPr>
              <a:t>MATHIS</a:t>
            </a:r>
          </a:p>
        </p:txBody>
      </p:sp>
      <p:sp>
        <p:nvSpPr>
          <p:cNvPr id="215" name="Shape 215"/>
          <p:cNvSpPr txBox="1">
            <a:spLocks noGrp="1"/>
          </p:cNvSpPr>
          <p:nvPr>
            <p:ph idx="1"/>
          </p:nvPr>
        </p:nvSpPr>
        <p:spPr>
          <a:prstGeom prst="rect">
            <a:avLst/>
          </a:prstGeom>
          <a:noFill/>
          <a:ln>
            <a:noFill/>
          </a:ln>
        </p:spPr>
        <p:txBody>
          <a:bodyPr lIns="91425" tIns="45700" rIns="91425" bIns="45700" anchor="t" anchorCtr="0">
            <a:noAutofit/>
          </a:bodyPr>
          <a:lstStyle/>
          <a:p>
            <a:pPr>
              <a:spcBef>
                <a:spcPts val="0"/>
              </a:spcBef>
              <a:buSzPct val="70000"/>
            </a:pPr>
            <a:r>
              <a:rPr lang="en-US" sz="2800" b="0" i="0" u="none" dirty="0">
                <a:solidFill>
                  <a:srgbClr val="000000"/>
                </a:solidFill>
                <a:ea typeface="Tahoma"/>
                <a:cs typeface="Tahoma"/>
                <a:sym typeface="Tahoma"/>
              </a:rPr>
              <a:t>A list of methods or means do not make elements. Locations are not elements.  Iowa statute is not a categorical match; crime is not a violent felony triggering enhanced sentence under ACCA.</a:t>
            </a:r>
          </a:p>
          <a:p>
            <a:pPr marL="342900" marR="0" lvl="0" indent="-342900" algn="l" rtl="0">
              <a:spcBef>
                <a:spcPts val="640"/>
              </a:spcBef>
              <a:spcAft>
                <a:spcPts val="0"/>
              </a:spcAft>
              <a:buClr>
                <a:schemeClr val="hlink"/>
              </a:buClr>
              <a:buSzPct val="70000"/>
              <a:buFont typeface="Noto Sans Symbols"/>
              <a:buNone/>
            </a:pPr>
            <a:endParaRPr sz="3200" b="0" i="0" u="none" dirty="0">
              <a:solidFill>
                <a:srgbClr val="000000"/>
              </a:solidFill>
              <a:latin typeface="Tahoma"/>
              <a:ea typeface="Tahoma"/>
              <a:cs typeface="Tahoma"/>
              <a:sym typeface="Tahom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Tahoma"/>
              <a:buNone/>
            </a:pPr>
            <a:r>
              <a:rPr lang="en-US" sz="4400" i="0" u="none" strike="noStrike" cap="none" dirty="0">
                <a:solidFill>
                  <a:srgbClr val="000000"/>
                </a:solidFill>
                <a:ea typeface="Tahoma"/>
                <a:cs typeface="Tahoma"/>
                <a:sym typeface="Tahoma"/>
              </a:rPr>
              <a:t>Categorical, continued:</a:t>
            </a:r>
          </a:p>
        </p:txBody>
      </p:sp>
      <p:sp>
        <p:nvSpPr>
          <p:cNvPr id="221" name="Shape 221"/>
          <p:cNvSpPr txBox="1">
            <a:spLocks noGrp="1"/>
          </p:cNvSpPr>
          <p:nvPr>
            <p:ph idx="1"/>
          </p:nvPr>
        </p:nvSpPr>
        <p:spPr>
          <a:xfrm>
            <a:off x="717236" y="1464792"/>
            <a:ext cx="7696200" cy="4648200"/>
          </a:xfrm>
          <a:prstGeom prst="rect">
            <a:avLst/>
          </a:prstGeom>
          <a:noFill/>
          <a:ln>
            <a:noFill/>
          </a:ln>
        </p:spPr>
        <p:txBody>
          <a:bodyPr lIns="91425" tIns="45700" rIns="91425" bIns="45700" anchor="t" anchorCtr="0">
            <a:noAutofit/>
          </a:bodyPr>
          <a:lstStyle/>
          <a:p>
            <a:pPr marR="0" lvl="0" algn="l" rtl="0">
              <a:lnSpc>
                <a:spcPct val="100000"/>
              </a:lnSpc>
              <a:spcBef>
                <a:spcPts val="0"/>
              </a:spcBef>
              <a:spcAft>
                <a:spcPts val="0"/>
              </a:spcAft>
              <a:buSzPct val="70000"/>
            </a:pPr>
            <a:r>
              <a:rPr lang="en-US" sz="2800" b="0" i="0" u="none" dirty="0">
                <a:solidFill>
                  <a:srgbClr val="000000"/>
                </a:solidFill>
                <a:ea typeface="Tahoma"/>
                <a:cs typeface="Tahoma"/>
                <a:sym typeface="Tahoma"/>
              </a:rPr>
              <a:t>CONCEPTS TO KNOW:</a:t>
            </a:r>
          </a:p>
          <a:p>
            <a:pPr marR="0" lvl="0" algn="l" rtl="0">
              <a:lnSpc>
                <a:spcPct val="100000"/>
              </a:lnSpc>
              <a:spcBef>
                <a:spcPts val="560"/>
              </a:spcBef>
              <a:spcAft>
                <a:spcPts val="0"/>
              </a:spcAft>
              <a:buSzPct val="70000"/>
            </a:pPr>
            <a:r>
              <a:rPr lang="en-US" sz="2800" b="0" i="0" u="none" dirty="0">
                <a:solidFill>
                  <a:srgbClr val="000000"/>
                </a:solidFill>
                <a:ea typeface="Tahoma"/>
                <a:cs typeface="Tahoma"/>
                <a:sym typeface="Tahoma"/>
              </a:rPr>
              <a:t>1.  It’s about divisibility.  Is statute divisible?  </a:t>
            </a:r>
          </a:p>
          <a:p>
            <a:pPr marR="0" lvl="0" algn="l" rtl="0">
              <a:lnSpc>
                <a:spcPct val="100000"/>
              </a:lnSpc>
              <a:spcBef>
                <a:spcPts val="560"/>
              </a:spcBef>
              <a:spcAft>
                <a:spcPts val="0"/>
              </a:spcAft>
              <a:buSzPct val="70000"/>
            </a:pPr>
            <a:r>
              <a:rPr lang="en-US" sz="2800" b="0" i="0" u="none" dirty="0">
                <a:solidFill>
                  <a:srgbClr val="000000"/>
                </a:solidFill>
                <a:ea typeface="Tahoma"/>
                <a:cs typeface="Tahoma"/>
                <a:sym typeface="Tahoma"/>
              </a:rPr>
              <a:t>2.  No divisibility?  NO MODIFIED APPROACH; do </a:t>
            </a:r>
            <a:r>
              <a:rPr lang="en-US" sz="2800" b="0" i="0" u="sng" dirty="0">
                <a:solidFill>
                  <a:srgbClr val="000000"/>
                </a:solidFill>
                <a:ea typeface="Tahoma"/>
                <a:cs typeface="Tahoma"/>
                <a:sym typeface="Tahoma"/>
              </a:rPr>
              <a:t>not</a:t>
            </a:r>
            <a:r>
              <a:rPr lang="en-US" sz="2800" b="0" i="0" u="none" dirty="0">
                <a:solidFill>
                  <a:srgbClr val="000000"/>
                </a:solidFill>
                <a:ea typeface="Tahoma"/>
                <a:cs typeface="Tahoma"/>
                <a:sym typeface="Tahoma"/>
              </a:rPr>
              <a:t> look to record of conviction.</a:t>
            </a:r>
          </a:p>
          <a:p>
            <a:pPr marR="0" lvl="0" algn="l" rtl="0">
              <a:lnSpc>
                <a:spcPct val="100000"/>
              </a:lnSpc>
              <a:spcBef>
                <a:spcPts val="560"/>
              </a:spcBef>
              <a:spcAft>
                <a:spcPts val="0"/>
              </a:spcAft>
              <a:buSzPct val="70000"/>
            </a:pPr>
            <a:r>
              <a:rPr lang="en-US" sz="2800" b="0" i="0" u="none" dirty="0">
                <a:solidFill>
                  <a:srgbClr val="000000"/>
                </a:solidFill>
                <a:ea typeface="Tahoma"/>
                <a:cs typeface="Tahoma"/>
                <a:sym typeface="Tahoma"/>
              </a:rPr>
              <a:t>3.  Beware of lists and descriptions; if a jury does not have to decide the point, it’s not an element.  </a:t>
            </a:r>
          </a:p>
          <a:p>
            <a:pPr marR="0" lvl="0" algn="l" rtl="0">
              <a:lnSpc>
                <a:spcPct val="100000"/>
              </a:lnSpc>
              <a:spcBef>
                <a:spcPts val="560"/>
              </a:spcBef>
              <a:spcAft>
                <a:spcPts val="0"/>
              </a:spcAft>
              <a:buSzPct val="70000"/>
            </a:pPr>
            <a:r>
              <a:rPr lang="en-US" sz="2800" b="0" i="0" u="none" dirty="0">
                <a:solidFill>
                  <a:srgbClr val="000000"/>
                </a:solidFill>
                <a:ea typeface="Tahoma"/>
                <a:cs typeface="Tahoma"/>
                <a:sym typeface="Tahoma"/>
              </a:rPr>
              <a:t>4.  Hint:  does the distinction result in a different punishment?</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1541</Words>
  <Application>Microsoft Macintosh PowerPoint</Application>
  <PresentationFormat>On-screen Show (4:3)</PresentationFormat>
  <Paragraphs>163</Paragraphs>
  <Slides>29</Slides>
  <Notes>29</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Office Theme</vt:lpstr>
      <vt:lpstr>1_Office Theme</vt:lpstr>
      <vt:lpstr>Welcome to the  2016 AILA  MidSouth and Texas Chapter Joint Conference</vt:lpstr>
      <vt:lpstr>AMBITIOUS AGENDA</vt:lpstr>
      <vt:lpstr>Successful Motions to Dismiss Charge</vt:lpstr>
      <vt:lpstr>Successful Motions continued . . .</vt:lpstr>
      <vt:lpstr>SUCCESSFUL MOTIONS, continued</vt:lpstr>
      <vt:lpstr>Successful Motions, continued</vt:lpstr>
      <vt:lpstr>Update Categorical Approach </vt:lpstr>
      <vt:lpstr>MATHIS</vt:lpstr>
      <vt:lpstr>Categorical, continued:</vt:lpstr>
      <vt:lpstr>Categorical:  where to look</vt:lpstr>
      <vt:lpstr>Categorical:  where we are now</vt:lpstr>
      <vt:lpstr>Burden of proof in the relief stage: categorical &amp; modified categorical approach</vt:lpstr>
      <vt:lpstr>IN RELIEF STAGE, DOES A TIE GO TO THE GOV? </vt:lpstr>
      <vt:lpstr>REALISTIC PROBABILITY TEST</vt:lpstr>
      <vt:lpstr>REALISTIC PROBABILITY TEST:  Matter of Silva-Trevino</vt:lpstr>
      <vt:lpstr>The Texas Statute</vt:lpstr>
      <vt:lpstr>The Texas Statute</vt:lpstr>
      <vt:lpstr>New 2016 BIA decision</vt:lpstr>
      <vt:lpstr>QUESTION</vt:lpstr>
      <vt:lpstr>CIRCUMSTANCE SPECIFIC APPROACH</vt:lpstr>
      <vt:lpstr>Litigating $$$ LOSS $$$$</vt:lpstr>
      <vt:lpstr>Matter of H. Estrada, 26 I&amp;N Dec. 749 (BIA 2016)</vt:lpstr>
      <vt:lpstr>State Statute</vt:lpstr>
      <vt:lpstr>BIA’S REASONING</vt:lpstr>
      <vt:lpstr>H. Estrada continued . . .</vt:lpstr>
      <vt:lpstr>Drug Offenses</vt:lpstr>
      <vt:lpstr>CRIMES OF VIOLENCE</vt:lpstr>
      <vt:lpstr>Johnson v. United States, 135 S.Ct. 2551 (2016):  Void For Vagueness </vt:lpstr>
      <vt:lpstr>OPEN-MINDED ARGUMENTS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2016 AILA  MidSouth and Texas Chapter Joint Conference</dc:title>
  <cp:lastModifiedBy>Olsi Vrapi</cp:lastModifiedBy>
  <cp:revision>5</cp:revision>
  <dcterms:modified xsi:type="dcterms:W3CDTF">2016-11-04T14:37:21Z</dcterms:modified>
</cp:coreProperties>
</file>