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9" r:id="rId19"/>
    <p:sldId id="273" r:id="rId20"/>
    <p:sldId id="274" r:id="rId21"/>
    <p:sldId id="275" r:id="rId22"/>
    <p:sldId id="276" r:id="rId23"/>
    <p:sldId id="293" r:id="rId24"/>
    <p:sldId id="294" r:id="rId25"/>
    <p:sldId id="295" r:id="rId26"/>
    <p:sldId id="298" r:id="rId27"/>
    <p:sldId id="296" r:id="rId28"/>
    <p:sldId id="297"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4/7/2014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4/7/2014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4/7/2014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4/7/2014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4/7/2014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4/7/2014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4/7/2014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9838" y="1169092"/>
            <a:ext cx="9448800" cy="2315514"/>
          </a:xfrm>
        </p:spPr>
        <p:txBody>
          <a:bodyPr>
            <a:normAutofit fontScale="90000"/>
          </a:bodyPr>
          <a:lstStyle/>
          <a:p>
            <a:pPr algn="ctr"/>
            <a:r>
              <a:rPr lang="en-US" b="1" dirty="0" smtClean="0"/>
              <a:t>Advanced Discussion on Advising in the area of i-9 and e-verify compliance</a:t>
            </a:r>
            <a:endParaRPr lang="en-US" b="1" dirty="0"/>
          </a:p>
        </p:txBody>
      </p:sp>
      <p:sp>
        <p:nvSpPr>
          <p:cNvPr id="3" name="Subtitle 2"/>
          <p:cNvSpPr>
            <a:spLocks noGrp="1"/>
          </p:cNvSpPr>
          <p:nvPr>
            <p:ph type="subTitle" idx="1"/>
          </p:nvPr>
        </p:nvSpPr>
        <p:spPr>
          <a:xfrm>
            <a:off x="201827" y="3484606"/>
            <a:ext cx="11804821" cy="2438400"/>
          </a:xfrm>
        </p:spPr>
        <p:txBody>
          <a:bodyPr>
            <a:normAutofit/>
          </a:bodyPr>
          <a:lstStyle/>
          <a:p>
            <a:pPr algn="ctr"/>
            <a:r>
              <a:rPr lang="en-US" dirty="0" smtClean="0"/>
              <a:t>Including hot topics and the latest developments</a:t>
            </a:r>
          </a:p>
          <a:p>
            <a:endParaRPr lang="en-US" dirty="0"/>
          </a:p>
          <a:p>
            <a:r>
              <a:rPr lang="en-US" sz="2400" b="1" cap="small" dirty="0" smtClean="0"/>
              <a:t>Richard A. Gump, Jr.</a:t>
            </a:r>
            <a:r>
              <a:rPr lang="en-US" sz="1800" cap="small" dirty="0" smtClean="0"/>
              <a:t>		</a:t>
            </a:r>
            <a:r>
              <a:rPr lang="en-US" sz="2400" b="1" cap="small" dirty="0" smtClean="0"/>
              <a:t>Harry J. Joe			Lauren B. Allen</a:t>
            </a:r>
          </a:p>
          <a:p>
            <a:r>
              <a:rPr lang="en-US" sz="1600" b="1" cap="small" dirty="0" smtClean="0"/>
              <a:t>Law Offices of Richard A. Gump, Jr.</a:t>
            </a:r>
            <a:r>
              <a:rPr lang="en-US" sz="1800" b="1" cap="small" dirty="0" smtClean="0"/>
              <a:t>		Jackson Lewis P.C.		</a:t>
            </a:r>
            <a:r>
              <a:rPr lang="en-US" sz="1600" b="1" cap="small" dirty="0" smtClean="0"/>
              <a:t>Law </a:t>
            </a:r>
            <a:r>
              <a:rPr lang="en-US" sz="1600" b="1" cap="small" dirty="0"/>
              <a:t>Offices of Richard A. Gump, Jr.</a:t>
            </a:r>
            <a:endParaRPr lang="en-US" sz="1600" b="1" cap="small" dirty="0" smtClean="0"/>
          </a:p>
          <a:p>
            <a:r>
              <a:rPr lang="en-US" sz="1800" b="1" cap="small" dirty="0" smtClean="0"/>
              <a:t>rick@rickgump.com			joeh@jacksonlewis.com		lauren@rickgump.com</a:t>
            </a:r>
          </a:p>
          <a:p>
            <a:r>
              <a:rPr lang="en-US" sz="1800" b="1" cap="small" dirty="0" smtClean="0"/>
              <a:t>www.rickgump.com			www.jacksonlewis.com		www.rickgump.com</a:t>
            </a:r>
            <a:endParaRPr lang="en-US" sz="1800" b="1" cap="small" dirty="0"/>
          </a:p>
        </p:txBody>
      </p:sp>
    </p:spTree>
    <p:extLst>
      <p:ext uri="{BB962C8B-B14F-4D97-AF65-F5344CB8AC3E}">
        <p14:creationId xmlns:p14="http://schemas.microsoft.com/office/powerpoint/2010/main" val="857877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471" y="148281"/>
            <a:ext cx="5675870" cy="6483177"/>
          </a:xfrm>
          <a:prstGeom prst="rect">
            <a:avLst/>
          </a:prstGeom>
        </p:spPr>
      </p:pic>
      <p:pic>
        <p:nvPicPr>
          <p:cNvPr id="4" name="Picture 3"/>
          <p:cNvPicPr>
            <a:picLocks noChangeAspect="1"/>
          </p:cNvPicPr>
          <p:nvPr/>
        </p:nvPicPr>
        <p:blipFill>
          <a:blip r:embed="rId3"/>
          <a:stretch>
            <a:fillRect/>
          </a:stretch>
        </p:blipFill>
        <p:spPr>
          <a:xfrm>
            <a:off x="6071287" y="148282"/>
            <a:ext cx="5857102" cy="5782962"/>
          </a:xfrm>
          <a:prstGeom prst="rect">
            <a:avLst/>
          </a:prstGeom>
        </p:spPr>
      </p:pic>
      <p:sp>
        <p:nvSpPr>
          <p:cNvPr id="5" name="TextBox 4"/>
          <p:cNvSpPr txBox="1"/>
          <p:nvPr/>
        </p:nvSpPr>
        <p:spPr>
          <a:xfrm>
            <a:off x="6071287" y="6046573"/>
            <a:ext cx="5700583" cy="461665"/>
          </a:xfrm>
          <a:prstGeom prst="rect">
            <a:avLst/>
          </a:prstGeom>
          <a:noFill/>
        </p:spPr>
        <p:txBody>
          <a:bodyPr wrap="square" rtlCol="0">
            <a:spAutoFit/>
          </a:bodyPr>
          <a:lstStyle/>
          <a:p>
            <a:r>
              <a:rPr lang="en-US" sz="1200" dirty="0" smtClean="0"/>
              <a:t>NOI sample found at: http</a:t>
            </a:r>
            <a:r>
              <a:rPr lang="en-US" sz="1200" dirty="0"/>
              <a:t>://online.wsj.com/public/resources/documents/ICEAudit091213.PDF</a:t>
            </a:r>
          </a:p>
        </p:txBody>
      </p:sp>
    </p:spTree>
    <p:extLst>
      <p:ext uri="{BB962C8B-B14F-4D97-AF65-F5344CB8AC3E}">
        <p14:creationId xmlns:p14="http://schemas.microsoft.com/office/powerpoint/2010/main" val="97282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610600" cy="1293028"/>
          </a:xfrm>
        </p:spPr>
        <p:txBody>
          <a:bodyPr/>
          <a:lstStyle/>
          <a:p>
            <a:r>
              <a:rPr lang="en-US" b="1" dirty="0" smtClean="0"/>
              <a:t>Inspection process</a:t>
            </a:r>
            <a:r>
              <a:rPr lang="en-US" dirty="0" smtClean="0"/>
              <a:t>*</a:t>
            </a:r>
            <a:endParaRPr lang="en-US" dirty="0"/>
          </a:p>
        </p:txBody>
      </p:sp>
      <p:sp>
        <p:nvSpPr>
          <p:cNvPr id="3" name="Content Placeholder 2"/>
          <p:cNvSpPr>
            <a:spLocks noGrp="1"/>
          </p:cNvSpPr>
          <p:nvPr>
            <p:ph idx="1"/>
          </p:nvPr>
        </p:nvSpPr>
        <p:spPr>
          <a:xfrm>
            <a:off x="397933" y="982133"/>
            <a:ext cx="11497734" cy="5655733"/>
          </a:xfrm>
        </p:spPr>
        <p:txBody>
          <a:bodyPr>
            <a:normAutofit/>
          </a:bodyPr>
          <a:lstStyle/>
          <a:p>
            <a:pPr marL="0" lvl="1" indent="0">
              <a:buNone/>
            </a:pPr>
            <a:r>
              <a:rPr lang="en-US" dirty="0" smtClean="0"/>
              <a:t>3a. </a:t>
            </a:r>
            <a:r>
              <a:rPr lang="en-US" b="1" dirty="0"/>
              <a:t>Notice of Inspection Results</a:t>
            </a:r>
          </a:p>
          <a:p>
            <a:pPr marL="800100" lvl="2" indent="-342900"/>
            <a:r>
              <a:rPr lang="en-US" dirty="0"/>
              <a:t>AKA “Compliance Letter</a:t>
            </a:r>
            <a:r>
              <a:rPr lang="en-US" dirty="0" smtClean="0"/>
              <a:t>”</a:t>
            </a:r>
          </a:p>
          <a:p>
            <a:pPr marL="457200" lvl="2" indent="0">
              <a:buNone/>
            </a:pPr>
            <a:endParaRPr lang="en-US" dirty="0"/>
          </a:p>
          <a:p>
            <a:pPr marL="0" indent="0">
              <a:buNone/>
            </a:pPr>
            <a:r>
              <a:rPr lang="en-US" sz="2000" dirty="0" smtClean="0"/>
              <a:t>3b. </a:t>
            </a:r>
            <a:r>
              <a:rPr lang="en-US" sz="2000" b="1" dirty="0" smtClean="0"/>
              <a:t>Notice of Suspect Documents (NOSD)</a:t>
            </a:r>
          </a:p>
          <a:p>
            <a:pPr lvl="1"/>
            <a:r>
              <a:rPr lang="en-US" dirty="0" smtClean="0"/>
              <a:t>Tells employer that ICE has determined that certain employee(s) are unauthorized to work.</a:t>
            </a:r>
          </a:p>
          <a:p>
            <a:pPr lvl="1"/>
            <a:r>
              <a:rPr lang="en-US" dirty="0" smtClean="0"/>
              <a:t>Additional documentation can be provided to prove work authorization.</a:t>
            </a:r>
          </a:p>
          <a:p>
            <a:pPr marL="457200" lvl="1" indent="0">
              <a:buNone/>
            </a:pPr>
            <a:endParaRPr lang="en-US" dirty="0" smtClean="0"/>
          </a:p>
          <a:p>
            <a:pPr marL="0" lvl="1" indent="0">
              <a:buNone/>
            </a:pPr>
            <a:r>
              <a:rPr lang="en-US" dirty="0" smtClean="0"/>
              <a:t>3c. </a:t>
            </a:r>
            <a:r>
              <a:rPr lang="en-US" b="1" dirty="0" smtClean="0"/>
              <a:t>Notice of Discrepancies</a:t>
            </a:r>
          </a:p>
          <a:p>
            <a:pPr lvl="1" indent="-342900"/>
            <a:r>
              <a:rPr lang="en-US" dirty="0" smtClean="0"/>
              <a:t>ICE’s audit could not determine the work eligibility of a certain worker(s).</a:t>
            </a:r>
          </a:p>
          <a:p>
            <a:pPr lvl="1" indent="-342900"/>
            <a:r>
              <a:rPr lang="en-US" dirty="0" smtClean="0"/>
              <a:t>Employer must provide this letter to employee and give employee opportunity to present work authorization documents.</a:t>
            </a:r>
          </a:p>
          <a:p>
            <a:pPr marL="342900" lvl="1" indent="0">
              <a:buNone/>
            </a:pPr>
            <a:endParaRPr lang="en-US" dirty="0" smtClean="0"/>
          </a:p>
          <a:p>
            <a:pPr marL="0" lvl="1" indent="0">
              <a:buNone/>
            </a:pPr>
            <a:r>
              <a:rPr lang="en-US" dirty="0" smtClean="0"/>
              <a:t>3d. </a:t>
            </a:r>
            <a:r>
              <a:rPr lang="en-US" b="1" dirty="0" smtClean="0"/>
              <a:t>Notice of Technical or Procedural Failures</a:t>
            </a:r>
          </a:p>
          <a:p>
            <a:pPr lvl="1" indent="-342900"/>
            <a:r>
              <a:rPr lang="en-US" dirty="0" smtClean="0"/>
              <a:t>Identifies technical violations and provides employer with 10 business days to correct.</a:t>
            </a:r>
          </a:p>
          <a:p>
            <a:pPr lvl="1" indent="-342900"/>
            <a:r>
              <a:rPr lang="en-US" dirty="0" smtClean="0"/>
              <a:t>If left uncorrected, technical violations will be categorized as substantive violations.</a:t>
            </a:r>
          </a:p>
          <a:p>
            <a:pPr marL="342900" lvl="1" indent="0">
              <a:buNone/>
            </a:pPr>
            <a:r>
              <a:rPr lang="en-US" dirty="0"/>
              <a:t>						</a:t>
            </a:r>
            <a:r>
              <a:rPr lang="en-US" sz="1400" dirty="0"/>
              <a:t>*http://www.ice.gov/news/library/factsheets/i9-inspection.htm</a:t>
            </a:r>
            <a:endParaRPr lang="en-US" sz="1400" dirty="0" smtClean="0"/>
          </a:p>
          <a:p>
            <a:pPr lvl="1" indent="-342900"/>
            <a:endParaRPr lang="en-US" sz="1400" b="1" dirty="0" smtClean="0"/>
          </a:p>
          <a:p>
            <a:pPr lvl="1" indent="-342900"/>
            <a:endParaRPr lang="en-US" dirty="0" smtClean="0"/>
          </a:p>
          <a:p>
            <a:pPr lvl="1" indent="-342900"/>
            <a:endParaRPr lang="en-US" dirty="0" smtClean="0"/>
          </a:p>
          <a:p>
            <a:pPr lvl="1"/>
            <a:endParaRPr lang="en-US" dirty="0"/>
          </a:p>
        </p:txBody>
      </p:sp>
    </p:spTree>
    <p:extLst>
      <p:ext uri="{BB962C8B-B14F-4D97-AF65-F5344CB8AC3E}">
        <p14:creationId xmlns:p14="http://schemas.microsoft.com/office/powerpoint/2010/main" val="4061963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423" y="118533"/>
            <a:ext cx="5484577" cy="6578600"/>
          </a:xfrm>
          <a:prstGeom prst="rect">
            <a:avLst/>
          </a:prstGeom>
        </p:spPr>
      </p:pic>
      <p:pic>
        <p:nvPicPr>
          <p:cNvPr id="3" name="Picture 2"/>
          <p:cNvPicPr>
            <a:picLocks noChangeAspect="1"/>
          </p:cNvPicPr>
          <p:nvPr/>
        </p:nvPicPr>
        <p:blipFill>
          <a:blip r:embed="rId3"/>
          <a:stretch>
            <a:fillRect/>
          </a:stretch>
        </p:blipFill>
        <p:spPr>
          <a:xfrm>
            <a:off x="5943600" y="118534"/>
            <a:ext cx="6009596" cy="5359400"/>
          </a:xfrm>
          <a:prstGeom prst="rect">
            <a:avLst/>
          </a:prstGeom>
        </p:spPr>
      </p:pic>
      <p:sp>
        <p:nvSpPr>
          <p:cNvPr id="4" name="TextBox 3"/>
          <p:cNvSpPr txBox="1"/>
          <p:nvPr/>
        </p:nvSpPr>
        <p:spPr>
          <a:xfrm>
            <a:off x="6045200" y="5706533"/>
            <a:ext cx="5977467" cy="584775"/>
          </a:xfrm>
          <a:prstGeom prst="rect">
            <a:avLst/>
          </a:prstGeom>
          <a:noFill/>
        </p:spPr>
        <p:txBody>
          <a:bodyPr wrap="square" rtlCol="0">
            <a:spAutoFit/>
          </a:bodyPr>
          <a:lstStyle/>
          <a:p>
            <a:r>
              <a:rPr lang="en-US" sz="1400" dirty="0" smtClean="0"/>
              <a:t>NOSD sample found at:</a:t>
            </a:r>
          </a:p>
          <a:p>
            <a:r>
              <a:rPr lang="en-US" sz="900" dirty="0"/>
              <a:t>http://www.immigrationsolutions.com/wp-content/uploads/2009/04/ICE-Notice-of-Suspect-Documents.pdf</a:t>
            </a:r>
          </a:p>
        </p:txBody>
      </p:sp>
    </p:spTree>
    <p:extLst>
      <p:ext uri="{BB962C8B-B14F-4D97-AF65-F5344CB8AC3E}">
        <p14:creationId xmlns:p14="http://schemas.microsoft.com/office/powerpoint/2010/main" val="3405755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Inspection process</a:t>
            </a:r>
            <a:r>
              <a:rPr lang="en-US" dirty="0" smtClean="0"/>
              <a:t>*</a:t>
            </a:r>
            <a:endParaRPr lang="en-US" dirty="0"/>
          </a:p>
        </p:txBody>
      </p:sp>
      <p:sp>
        <p:nvSpPr>
          <p:cNvPr id="3" name="Content Placeholder 2"/>
          <p:cNvSpPr>
            <a:spLocks noGrp="1"/>
          </p:cNvSpPr>
          <p:nvPr>
            <p:ph idx="1"/>
          </p:nvPr>
        </p:nvSpPr>
        <p:spPr>
          <a:xfrm>
            <a:off x="685800" y="2194560"/>
            <a:ext cx="10820400" cy="4324773"/>
          </a:xfrm>
        </p:spPr>
        <p:txBody>
          <a:bodyPr>
            <a:normAutofit/>
          </a:bodyPr>
          <a:lstStyle/>
          <a:p>
            <a:pPr marL="0" indent="0">
              <a:buNone/>
            </a:pPr>
            <a:r>
              <a:rPr lang="en-US" dirty="0" smtClean="0"/>
              <a:t>4a. </a:t>
            </a:r>
            <a:r>
              <a:rPr lang="en-US" sz="2400" b="1" dirty="0" smtClean="0"/>
              <a:t>Warning Notice</a:t>
            </a:r>
          </a:p>
          <a:p>
            <a:pPr lvl="1"/>
            <a:r>
              <a:rPr lang="en-US" dirty="0" smtClean="0"/>
              <a:t>Issued when substantive violations were identified and there is an expectation of future compliance by employer.</a:t>
            </a:r>
          </a:p>
          <a:p>
            <a:pPr lvl="1"/>
            <a:r>
              <a:rPr lang="en-US" dirty="0" smtClean="0"/>
              <a:t>Monetary penalties are deemed not warranted.</a:t>
            </a:r>
          </a:p>
          <a:p>
            <a:pPr marL="457200" lvl="1" indent="0">
              <a:buNone/>
            </a:pPr>
            <a:endParaRPr lang="en-US" dirty="0" smtClean="0"/>
          </a:p>
          <a:p>
            <a:pPr marL="0" lvl="1" indent="0">
              <a:buNone/>
            </a:pPr>
            <a:r>
              <a:rPr lang="en-US" dirty="0" smtClean="0"/>
              <a:t>4b. </a:t>
            </a:r>
            <a:r>
              <a:rPr lang="en-US" sz="2400" b="1" dirty="0" smtClean="0"/>
              <a:t>Notice of Intent to Fine (NIF)</a:t>
            </a:r>
          </a:p>
          <a:p>
            <a:pPr marL="800100" lvl="2" indent="-342900"/>
            <a:r>
              <a:rPr lang="en-US" sz="2000" dirty="0" smtClean="0"/>
              <a:t>May be issued for the following:</a:t>
            </a:r>
          </a:p>
          <a:p>
            <a:pPr marL="1257300" lvl="3" indent="-342900"/>
            <a:r>
              <a:rPr lang="en-US" sz="2000" dirty="0" smtClean="0"/>
              <a:t>Substantive violations;</a:t>
            </a:r>
          </a:p>
          <a:p>
            <a:pPr marL="1257300" lvl="3" indent="-342900"/>
            <a:r>
              <a:rPr lang="en-US" sz="2000" dirty="0" smtClean="0"/>
              <a:t>Uncorrected technical violations; and</a:t>
            </a:r>
          </a:p>
          <a:p>
            <a:pPr marL="1257300" lvl="3" indent="-342900"/>
            <a:r>
              <a:rPr lang="en-US" sz="2000" dirty="0" smtClean="0"/>
              <a:t>Knowingly hire and continuing to employ violations.</a:t>
            </a:r>
          </a:p>
          <a:p>
            <a:pPr marL="914400" lvl="3" indent="0">
              <a:buNone/>
            </a:pPr>
            <a:endParaRPr lang="en-US" sz="2000" dirty="0"/>
          </a:p>
          <a:p>
            <a:pPr marL="914400" lvl="3" indent="0">
              <a:buNone/>
            </a:pPr>
            <a:r>
              <a:rPr lang="en-US" sz="2000" dirty="0"/>
              <a:t>				</a:t>
            </a:r>
            <a:r>
              <a:rPr lang="en-US" sz="1400" dirty="0"/>
              <a:t>*http://www.ice.gov/news/library/factsheets/i9-inspection.htm</a:t>
            </a:r>
            <a:endParaRPr lang="en-US" sz="1400" dirty="0" smtClean="0"/>
          </a:p>
        </p:txBody>
      </p:sp>
    </p:spTree>
    <p:extLst>
      <p:ext uri="{BB962C8B-B14F-4D97-AF65-F5344CB8AC3E}">
        <p14:creationId xmlns:p14="http://schemas.microsoft.com/office/powerpoint/2010/main" val="861275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933" y="118533"/>
            <a:ext cx="5588000" cy="6604000"/>
          </a:xfrm>
          <a:prstGeom prst="rect">
            <a:avLst/>
          </a:prstGeom>
        </p:spPr>
      </p:pic>
      <p:pic>
        <p:nvPicPr>
          <p:cNvPr id="3" name="Picture 2"/>
          <p:cNvPicPr>
            <a:picLocks noChangeAspect="1"/>
          </p:cNvPicPr>
          <p:nvPr/>
        </p:nvPicPr>
        <p:blipFill>
          <a:blip r:embed="rId3"/>
          <a:stretch>
            <a:fillRect/>
          </a:stretch>
        </p:blipFill>
        <p:spPr>
          <a:xfrm>
            <a:off x="6223000" y="118533"/>
            <a:ext cx="5782733" cy="6604000"/>
          </a:xfrm>
          <a:prstGeom prst="rect">
            <a:avLst/>
          </a:prstGeom>
        </p:spPr>
      </p:pic>
    </p:spTree>
    <p:extLst>
      <p:ext uri="{BB962C8B-B14F-4D97-AF65-F5344CB8AC3E}">
        <p14:creationId xmlns:p14="http://schemas.microsoft.com/office/powerpoint/2010/main" val="2175189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859" y="228601"/>
            <a:ext cx="5874142" cy="6409266"/>
          </a:xfrm>
          <a:prstGeom prst="rect">
            <a:avLst/>
          </a:prstGeom>
        </p:spPr>
      </p:pic>
      <p:pic>
        <p:nvPicPr>
          <p:cNvPr id="3" name="Picture 2"/>
          <p:cNvPicPr>
            <a:picLocks noChangeAspect="1"/>
          </p:cNvPicPr>
          <p:nvPr/>
        </p:nvPicPr>
        <p:blipFill>
          <a:blip r:embed="rId3"/>
          <a:stretch>
            <a:fillRect/>
          </a:stretch>
        </p:blipFill>
        <p:spPr>
          <a:xfrm>
            <a:off x="6553201" y="228601"/>
            <a:ext cx="5283199" cy="6409266"/>
          </a:xfrm>
          <a:prstGeom prst="rect">
            <a:avLst/>
          </a:prstGeom>
        </p:spPr>
      </p:pic>
    </p:spTree>
    <p:extLst>
      <p:ext uri="{BB962C8B-B14F-4D97-AF65-F5344CB8AC3E}">
        <p14:creationId xmlns:p14="http://schemas.microsoft.com/office/powerpoint/2010/main" val="54505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9734" y="304799"/>
            <a:ext cx="6161934" cy="6333067"/>
          </a:xfrm>
          <a:prstGeom prst="rect">
            <a:avLst/>
          </a:prstGeom>
        </p:spPr>
      </p:pic>
    </p:spTree>
    <p:extLst>
      <p:ext uri="{BB962C8B-B14F-4D97-AF65-F5344CB8AC3E}">
        <p14:creationId xmlns:p14="http://schemas.microsoft.com/office/powerpoint/2010/main" val="247889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533" y="645840"/>
            <a:ext cx="8610600" cy="1293028"/>
          </a:xfrm>
        </p:spPr>
        <p:txBody>
          <a:bodyPr/>
          <a:lstStyle/>
          <a:p>
            <a:r>
              <a:rPr lang="en-US" b="1" dirty="0" smtClean="0"/>
              <a:t>Settlement or hearing?</a:t>
            </a:r>
            <a:endParaRPr lang="en-US" b="1" dirty="0"/>
          </a:p>
        </p:txBody>
      </p:sp>
      <p:sp>
        <p:nvSpPr>
          <p:cNvPr id="3" name="Content Placeholder 2"/>
          <p:cNvSpPr>
            <a:spLocks noGrp="1"/>
          </p:cNvSpPr>
          <p:nvPr>
            <p:ph idx="1"/>
          </p:nvPr>
        </p:nvSpPr>
        <p:spPr>
          <a:xfrm>
            <a:off x="685800" y="2319866"/>
            <a:ext cx="10820400" cy="3898819"/>
          </a:xfrm>
        </p:spPr>
        <p:txBody>
          <a:bodyPr>
            <a:normAutofit lnSpcReduction="10000"/>
          </a:bodyPr>
          <a:lstStyle/>
          <a:p>
            <a:r>
              <a:rPr lang="en-US" sz="2800" dirty="0" smtClean="0"/>
              <a:t>Strategies for Employers Who Receive NIF:</a:t>
            </a:r>
          </a:p>
          <a:p>
            <a:pPr marL="0" indent="0">
              <a:buNone/>
            </a:pPr>
            <a:endParaRPr lang="en-US" dirty="0" smtClean="0"/>
          </a:p>
          <a:p>
            <a:pPr marL="0" indent="0">
              <a:buNone/>
            </a:pPr>
            <a:r>
              <a:rPr lang="en-US" dirty="0"/>
              <a:t>	</a:t>
            </a:r>
            <a:r>
              <a:rPr lang="en-US" sz="2400" dirty="0" smtClean="0"/>
              <a:t>1. Negotiate a monetary settlement with ICE; </a:t>
            </a:r>
          </a:p>
          <a:p>
            <a:pPr marL="0" indent="0">
              <a:buNone/>
            </a:pPr>
            <a:endParaRPr lang="en-US" sz="2400" dirty="0"/>
          </a:p>
          <a:p>
            <a:pPr marL="0" indent="0">
              <a:buNone/>
            </a:pPr>
            <a:r>
              <a:rPr lang="en-US" sz="2400" dirty="0"/>
              <a:t>	</a:t>
            </a:r>
            <a:r>
              <a:rPr lang="en-US" sz="2400" dirty="0" smtClean="0"/>
              <a:t>2. Employer participation in IMAGE to eliminate or mitigate </a:t>
            </a:r>
          </a:p>
          <a:p>
            <a:pPr marL="0" indent="0">
              <a:buNone/>
            </a:pPr>
            <a:r>
              <a:rPr lang="en-US" sz="2400" dirty="0"/>
              <a:t>	</a:t>
            </a:r>
            <a:r>
              <a:rPr lang="en-US" sz="2400" dirty="0" smtClean="0"/>
              <a:t>fine amount; and</a:t>
            </a:r>
          </a:p>
          <a:p>
            <a:pPr marL="0" indent="0">
              <a:buNone/>
            </a:pPr>
            <a:endParaRPr lang="en-US" sz="2400" dirty="0"/>
          </a:p>
          <a:p>
            <a:pPr marL="0" indent="0">
              <a:buNone/>
            </a:pPr>
            <a:r>
              <a:rPr lang="en-US" sz="2400" dirty="0" smtClean="0"/>
              <a:t>	3. </a:t>
            </a:r>
            <a:r>
              <a:rPr lang="en-US" sz="2400" dirty="0"/>
              <a:t>R</a:t>
            </a:r>
            <a:r>
              <a:rPr lang="en-US" sz="2400" dirty="0" smtClean="0"/>
              <a:t>equest OCAHO hearing </a:t>
            </a:r>
            <a:r>
              <a:rPr lang="en-US" sz="2400" u="sng" dirty="0" smtClean="0"/>
              <a:t>within 30 days </a:t>
            </a:r>
            <a:r>
              <a:rPr lang="en-US" sz="2400" dirty="0" smtClean="0"/>
              <a:t>of receipt of NIF to 	enhance negotiating leverage.</a:t>
            </a:r>
          </a:p>
          <a:p>
            <a:pPr marL="0" indent="0">
              <a:buNone/>
            </a:pPr>
            <a:endParaRPr lang="en-US" sz="2400" dirty="0"/>
          </a:p>
          <a:p>
            <a:endParaRPr lang="en-US" dirty="0"/>
          </a:p>
        </p:txBody>
      </p:sp>
    </p:spTree>
    <p:extLst>
      <p:ext uri="{BB962C8B-B14F-4D97-AF65-F5344CB8AC3E}">
        <p14:creationId xmlns:p14="http://schemas.microsoft.com/office/powerpoint/2010/main" val="136874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667" y="197107"/>
            <a:ext cx="8610600" cy="988226"/>
          </a:xfrm>
        </p:spPr>
        <p:txBody>
          <a:bodyPr>
            <a:normAutofit/>
          </a:bodyPr>
          <a:lstStyle/>
          <a:p>
            <a:r>
              <a:rPr lang="en-US" sz="3000" b="1" dirty="0"/>
              <a:t>Civil Fines and Criminal Penalties for Form I-9 Violations</a:t>
            </a:r>
            <a:endParaRPr lang="en-US" sz="3000" dirty="0"/>
          </a:p>
        </p:txBody>
      </p:sp>
      <p:graphicFrame>
        <p:nvGraphicFramePr>
          <p:cNvPr id="3" name="Table 2"/>
          <p:cNvGraphicFramePr>
            <a:graphicFrameLocks noGrp="1"/>
          </p:cNvGraphicFramePr>
          <p:nvPr>
            <p:extLst>
              <p:ext uri="{D42A27DB-BD31-4B8C-83A1-F6EECF244321}">
                <p14:modId xmlns:p14="http://schemas.microsoft.com/office/powerpoint/2010/main" val="1620579569"/>
              </p:ext>
            </p:extLst>
          </p:nvPr>
        </p:nvGraphicFramePr>
        <p:xfrm>
          <a:off x="296332" y="1185334"/>
          <a:ext cx="11599336" cy="5401735"/>
        </p:xfrm>
        <a:graphic>
          <a:graphicData uri="http://schemas.openxmlformats.org/drawingml/2006/table">
            <a:tbl>
              <a:tblPr firstRow="1" firstCol="1" bandRow="1">
                <a:tableStyleId>{5C22544A-7EE6-4342-B048-85BDC9FD1C3A}</a:tableStyleId>
              </a:tblPr>
              <a:tblGrid>
                <a:gridCol w="1657048"/>
                <a:gridCol w="1657048"/>
                <a:gridCol w="1657048"/>
                <a:gridCol w="1657048"/>
                <a:gridCol w="1657048"/>
                <a:gridCol w="1657048"/>
                <a:gridCol w="1657048"/>
              </a:tblGrid>
              <a:tr h="218332">
                <a:tc rowSpan="2">
                  <a:txBody>
                    <a:bodyPr/>
                    <a:lstStyle/>
                    <a:p>
                      <a:pPr marL="0" marR="0" algn="ctr">
                        <a:lnSpc>
                          <a:spcPct val="107000"/>
                        </a:lnSpc>
                        <a:spcBef>
                          <a:spcPts val="0"/>
                        </a:spcBef>
                        <a:spcAft>
                          <a:spcPts val="0"/>
                        </a:spcAft>
                      </a:pPr>
                      <a:r>
                        <a:rPr lang="en-US" sz="1000" dirty="0">
                          <a:effectLst/>
                          <a:latin typeface="Arial Narrow" panose="020B0606020202030204" pitchFamily="34" charset="0"/>
                        </a:rPr>
                        <a:t>Civil Violations</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gridSpan="2">
                  <a:txBody>
                    <a:bodyPr/>
                    <a:lstStyle/>
                    <a:p>
                      <a:pPr marL="0" marR="0" algn="ctr">
                        <a:lnSpc>
                          <a:spcPct val="107000"/>
                        </a:lnSpc>
                        <a:spcBef>
                          <a:spcPts val="0"/>
                        </a:spcBef>
                        <a:spcAft>
                          <a:spcPts val="0"/>
                        </a:spcAft>
                      </a:pPr>
                      <a:r>
                        <a:rPr lang="en-US" sz="1000" dirty="0">
                          <a:effectLst/>
                          <a:latin typeface="Arial Narrow" panose="020B0606020202030204" pitchFamily="34" charset="0"/>
                        </a:rPr>
                        <a:t>First Offense</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latin typeface="Arial Narrow" panose="020B0606020202030204" pitchFamily="34" charset="0"/>
                        </a:rPr>
                        <a:t>Second Offense</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latin typeface="Arial Narrow" panose="020B0606020202030204" pitchFamily="34" charset="0"/>
                        </a:rPr>
                        <a:t>Third Offense</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r>
              <a:tr h="218600">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Arial Narrow" panose="020B0606020202030204" pitchFamily="34" charset="0"/>
                        </a:rPr>
                        <a:t>Minimum</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gn="ctr">
                        <a:lnSpc>
                          <a:spcPct val="107000"/>
                        </a:lnSpc>
                        <a:spcBef>
                          <a:spcPts val="0"/>
                        </a:spcBef>
                        <a:spcAft>
                          <a:spcPts val="0"/>
                        </a:spcAft>
                      </a:pPr>
                      <a:r>
                        <a:rPr lang="en-US" sz="1000" dirty="0">
                          <a:effectLst/>
                          <a:latin typeface="Arial Narrow" panose="020B0606020202030204" pitchFamily="34" charset="0"/>
                        </a:rPr>
                        <a:t>Maximum</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gn="ctr">
                        <a:lnSpc>
                          <a:spcPct val="107000"/>
                        </a:lnSpc>
                        <a:spcBef>
                          <a:spcPts val="0"/>
                        </a:spcBef>
                        <a:spcAft>
                          <a:spcPts val="0"/>
                        </a:spcAft>
                      </a:pPr>
                      <a:r>
                        <a:rPr lang="en-US" sz="1000">
                          <a:effectLst/>
                          <a:latin typeface="Arial Narrow" panose="020B0606020202030204" pitchFamily="34" charset="0"/>
                        </a:rPr>
                        <a:t>Minimum</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gn="ctr">
                        <a:lnSpc>
                          <a:spcPct val="107000"/>
                        </a:lnSpc>
                        <a:spcBef>
                          <a:spcPts val="0"/>
                        </a:spcBef>
                        <a:spcAft>
                          <a:spcPts val="0"/>
                        </a:spcAft>
                      </a:pPr>
                      <a:r>
                        <a:rPr lang="en-US" sz="1000">
                          <a:effectLst/>
                          <a:latin typeface="Arial Narrow" panose="020B0606020202030204" pitchFamily="34" charset="0"/>
                        </a:rPr>
                        <a:t>Maximum</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gn="ctr">
                        <a:lnSpc>
                          <a:spcPct val="107000"/>
                        </a:lnSpc>
                        <a:spcBef>
                          <a:spcPts val="0"/>
                        </a:spcBef>
                        <a:spcAft>
                          <a:spcPts val="0"/>
                        </a:spcAft>
                      </a:pPr>
                      <a:r>
                        <a:rPr lang="en-US" sz="1000" dirty="0">
                          <a:effectLst/>
                          <a:latin typeface="Arial Narrow" panose="020B0606020202030204" pitchFamily="34" charset="0"/>
                        </a:rPr>
                        <a:t>Minimum</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gn="ctr">
                        <a:lnSpc>
                          <a:spcPct val="107000"/>
                        </a:lnSpc>
                        <a:spcBef>
                          <a:spcPts val="0"/>
                        </a:spcBef>
                        <a:spcAft>
                          <a:spcPts val="0"/>
                        </a:spcAft>
                      </a:pPr>
                      <a:r>
                        <a:rPr lang="en-US" sz="1000" dirty="0">
                          <a:effectLst/>
                          <a:latin typeface="Arial Narrow" panose="020B0606020202030204" pitchFamily="34" charset="0"/>
                        </a:rPr>
                        <a:t>Maximum</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r>
              <a:tr h="1064759">
                <a:tc>
                  <a:txBody>
                    <a:bodyPr/>
                    <a:lstStyle/>
                    <a:p>
                      <a:pPr marL="0" marR="0">
                        <a:lnSpc>
                          <a:spcPct val="107000"/>
                        </a:lnSpc>
                        <a:spcBef>
                          <a:spcPts val="0"/>
                        </a:spcBef>
                        <a:spcAft>
                          <a:spcPts val="1125"/>
                        </a:spcAft>
                      </a:pPr>
                      <a:r>
                        <a:rPr lang="en-US" sz="1000">
                          <a:effectLst/>
                          <a:latin typeface="Arial Narrow" panose="020B0606020202030204" pitchFamily="34" charset="0"/>
                        </a:rPr>
                        <a:t>Hiring or continuing to employ a person, or recruiting or referring for a fee, knowing that the person is not authorized to work in the United States.</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$375 for each worker.</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$3,200 for each worker.</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$3,200 for each worker.</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$6,500 for each worker.</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$4,300 for each worker.</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$16,000 for each worker.</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r>
              <a:tr h="390746">
                <a:tc>
                  <a:txBody>
                    <a:bodyPr/>
                    <a:lstStyle/>
                    <a:p>
                      <a:pPr marL="0" marR="0">
                        <a:lnSpc>
                          <a:spcPct val="107000"/>
                        </a:lnSpc>
                        <a:spcBef>
                          <a:spcPts val="0"/>
                        </a:spcBef>
                        <a:spcAft>
                          <a:spcPts val="0"/>
                        </a:spcAft>
                      </a:pPr>
                      <a:r>
                        <a:rPr lang="en-US" sz="1000">
                          <a:effectLst/>
                          <a:latin typeface="Arial Narrow" panose="020B0606020202030204" pitchFamily="34" charset="0"/>
                        </a:rPr>
                        <a:t>Failing to comply with Form I-9 requirements.</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$110 for each form.</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$1,100 for each form.</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$110 for each form.</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$1,100 for each form.</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$110 for each form.</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$1,100 for each form.</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r>
              <a:tr h="390746">
                <a:tc>
                  <a:txBody>
                    <a:bodyPr/>
                    <a:lstStyle/>
                    <a:p>
                      <a:pPr marL="0" marR="0">
                        <a:lnSpc>
                          <a:spcPct val="107000"/>
                        </a:lnSpc>
                        <a:spcBef>
                          <a:spcPts val="0"/>
                        </a:spcBef>
                        <a:spcAft>
                          <a:spcPts val="0"/>
                        </a:spcAft>
                      </a:pPr>
                      <a:r>
                        <a:rPr lang="en-US" sz="1000">
                          <a:effectLst/>
                          <a:latin typeface="Arial Narrow" panose="020B0606020202030204" pitchFamily="34" charset="0"/>
                        </a:rPr>
                        <a:t>Committing or participating in document fraud.</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$375 for each worker.</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$3,200 for each worker.</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$3,200 for each worker.</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$6,500 for each worker.</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$3,200 for each worker.</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$6,500 for each worker.</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r>
              <a:tr h="255592">
                <a:tc>
                  <a:txBody>
                    <a:bodyPr/>
                    <a:lstStyle/>
                    <a:p>
                      <a:pPr marL="0" marR="0">
                        <a:lnSpc>
                          <a:spcPct val="107000"/>
                        </a:lnSpc>
                        <a:spcBef>
                          <a:spcPts val="0"/>
                        </a:spcBef>
                        <a:spcAft>
                          <a:spcPts val="0"/>
                        </a:spcAft>
                      </a:pPr>
                      <a:r>
                        <a:rPr lang="en-US" sz="1000">
                          <a:effectLst/>
                          <a:latin typeface="Arial Narrow" panose="020B0606020202030204" pitchFamily="34" charset="0"/>
                        </a:rPr>
                        <a:t>Committing document abuse.</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$110 per violation.</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$1,100 per violation.</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$110 per violation.</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$1,100 per violation.</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$110 per violation.</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$1,100 per violation.</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r>
              <a:tr h="894841">
                <a:tc>
                  <a:txBody>
                    <a:bodyPr/>
                    <a:lstStyle/>
                    <a:p>
                      <a:pPr marL="0" marR="0">
                        <a:lnSpc>
                          <a:spcPct val="107000"/>
                        </a:lnSpc>
                        <a:spcBef>
                          <a:spcPts val="0"/>
                        </a:spcBef>
                        <a:spcAft>
                          <a:spcPts val="0"/>
                        </a:spcAft>
                      </a:pPr>
                      <a:r>
                        <a:rPr lang="en-US" sz="1000">
                          <a:effectLst/>
                          <a:latin typeface="Arial Narrow" panose="020B0606020202030204" pitchFamily="34" charset="0"/>
                        </a:rPr>
                        <a:t>Unlawful discrimination against an employment-authorized individual in hiring, firing, or recruitment or referral for a fee.</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$375 per violation.</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$3,200 per violation.</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$3,200 per violation.</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a:effectLst/>
                          <a:latin typeface="Arial Narrow" panose="020B0606020202030204" pitchFamily="34" charset="0"/>
                        </a:rPr>
                        <a:t>$6,500 per violation.</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$4,300 per violation.</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a:txBody>
                    <a:bodyPr/>
                    <a:lstStyle/>
                    <a:p>
                      <a:pPr marL="0" marR="0">
                        <a:lnSpc>
                          <a:spcPct val="107000"/>
                        </a:lnSpc>
                        <a:spcBef>
                          <a:spcPts val="0"/>
                        </a:spcBef>
                        <a:spcAft>
                          <a:spcPts val="0"/>
                        </a:spcAft>
                      </a:pPr>
                      <a:r>
                        <a:rPr lang="en-US" sz="1000" dirty="0">
                          <a:effectLst/>
                          <a:latin typeface="Arial Narrow" panose="020B0606020202030204" pitchFamily="34" charset="0"/>
                        </a:rPr>
                        <a:t>$16,000 per violation.</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r>
              <a:tr h="1013943">
                <a:tc gridSpan="5">
                  <a:txBody>
                    <a:bodyPr/>
                    <a:lstStyle/>
                    <a:p>
                      <a:pPr marL="0" marR="0">
                        <a:lnSpc>
                          <a:spcPct val="107000"/>
                        </a:lnSpc>
                        <a:spcBef>
                          <a:spcPts val="0"/>
                        </a:spcBef>
                        <a:spcAft>
                          <a:spcPts val="0"/>
                        </a:spcAft>
                      </a:pPr>
                      <a:r>
                        <a:rPr lang="en-US" sz="1000">
                          <a:effectLst/>
                          <a:latin typeface="Arial Narrow" panose="020B0606020202030204" pitchFamily="34" charset="0"/>
                        </a:rPr>
                        <a:t>Asking an employee for money guaranteeing that the employee is authorized to work in the United States, also called an indemnity bond.</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342900" marR="47625" lvl="0" indent="-342900" fontAlgn="t">
                        <a:lnSpc>
                          <a:spcPct val="107000"/>
                        </a:lnSpc>
                        <a:spcBef>
                          <a:spcPts val="0"/>
                        </a:spcBef>
                        <a:spcAft>
                          <a:spcPts val="800"/>
                        </a:spcAft>
                        <a:buSzPts val="1000"/>
                        <a:buFont typeface="Symbol" panose="05050102010706020507" pitchFamily="18" charset="2"/>
                        <a:buChar char=""/>
                        <a:tabLst>
                          <a:tab pos="457200" algn="l"/>
                        </a:tabLst>
                      </a:pPr>
                      <a:r>
                        <a:rPr lang="en-US" sz="1000" dirty="0">
                          <a:effectLst/>
                          <a:latin typeface="Arial Narrow" panose="020B0606020202030204" pitchFamily="34" charset="0"/>
                        </a:rPr>
                        <a:t>Pay $1,100 for each bond the employee paid to the employer.</a:t>
                      </a:r>
                    </a:p>
                    <a:p>
                      <a:pPr marL="342900" marR="47625" lvl="0" indent="-342900" fontAlgn="t">
                        <a:lnSpc>
                          <a:spcPct val="107000"/>
                        </a:lnSpc>
                        <a:spcBef>
                          <a:spcPts val="0"/>
                        </a:spcBef>
                        <a:spcAft>
                          <a:spcPts val="800"/>
                        </a:spcAft>
                        <a:buSzPts val="1000"/>
                        <a:buFont typeface="Symbol" panose="05050102010706020507" pitchFamily="18" charset="2"/>
                        <a:buChar char=""/>
                        <a:tabLst>
                          <a:tab pos="457200" algn="l"/>
                        </a:tabLst>
                      </a:pPr>
                      <a:r>
                        <a:rPr lang="en-US" sz="1000" dirty="0">
                          <a:effectLst/>
                          <a:latin typeface="Arial Narrow" panose="020B0606020202030204" pitchFamily="34" charset="0"/>
                        </a:rPr>
                        <a:t>Refund the employee the full amount of the bond. If the employee cannot be found, this refund will go to the U.S. Treasury.</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r>
              <a:tr h="218600">
                <a:tc>
                  <a:txBody>
                    <a:bodyPr/>
                    <a:lstStyle/>
                    <a:p>
                      <a:pPr marL="0" marR="0" algn="ctr">
                        <a:lnSpc>
                          <a:spcPct val="107000"/>
                        </a:lnSpc>
                        <a:spcBef>
                          <a:spcPts val="0"/>
                        </a:spcBef>
                        <a:spcAft>
                          <a:spcPts val="0"/>
                        </a:spcAft>
                      </a:pPr>
                      <a:r>
                        <a:rPr lang="en-US" sz="1000">
                          <a:effectLst/>
                          <a:latin typeface="Arial Narrow" panose="020B0606020202030204" pitchFamily="34" charset="0"/>
                        </a:rPr>
                        <a:t>Criminal Violations</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gridSpan="2">
                  <a:txBody>
                    <a:bodyPr/>
                    <a:lstStyle/>
                    <a:p>
                      <a:pPr marL="0" marR="0" algn="ctr">
                        <a:lnSpc>
                          <a:spcPct val="107000"/>
                        </a:lnSpc>
                        <a:spcBef>
                          <a:spcPts val="0"/>
                        </a:spcBef>
                        <a:spcAft>
                          <a:spcPts val="0"/>
                        </a:spcAft>
                      </a:pPr>
                      <a:r>
                        <a:rPr lang="en-US" sz="1000">
                          <a:effectLst/>
                          <a:latin typeface="Arial Narrow" panose="020B0606020202030204" pitchFamily="34" charset="0"/>
                        </a:rPr>
                        <a:t>First Offense</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c gridSpan="2">
                  <a:txBody>
                    <a:bodyPr/>
                    <a:lstStyle/>
                    <a:p>
                      <a:pPr marL="0" marR="0" algn="ctr">
                        <a:lnSpc>
                          <a:spcPct val="107000"/>
                        </a:lnSpc>
                        <a:spcBef>
                          <a:spcPts val="0"/>
                        </a:spcBef>
                        <a:spcAft>
                          <a:spcPts val="0"/>
                        </a:spcAft>
                      </a:pPr>
                      <a:r>
                        <a:rPr lang="en-US" sz="1000">
                          <a:effectLst/>
                          <a:latin typeface="Arial Narrow" panose="020B0606020202030204" pitchFamily="34" charset="0"/>
                        </a:rPr>
                        <a:t>Second Offense</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latin typeface="Arial Narrow" panose="020B0606020202030204" pitchFamily="34" charset="0"/>
                        </a:rPr>
                        <a:t>Third Offense</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r>
              <a:tr h="735576">
                <a:tc>
                  <a:txBody>
                    <a:bodyPr/>
                    <a:lstStyle/>
                    <a:p>
                      <a:pPr marL="0" marR="0">
                        <a:lnSpc>
                          <a:spcPct val="107000"/>
                        </a:lnSpc>
                        <a:spcBef>
                          <a:spcPts val="0"/>
                        </a:spcBef>
                        <a:spcAft>
                          <a:spcPts val="0"/>
                        </a:spcAft>
                      </a:pPr>
                      <a:r>
                        <a:rPr lang="en-US" sz="1000">
                          <a:effectLst/>
                          <a:latin typeface="Arial Narrow" panose="020B0606020202030204" pitchFamily="34" charset="0"/>
                        </a:rPr>
                        <a:t>Engaging in a pattern or practice of hiring, recruiting or referring for a fee unauthorized aliens.</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gridSpan="2">
                  <a:txBody>
                    <a:bodyPr/>
                    <a:lstStyle/>
                    <a:p>
                      <a:pPr marL="0" marR="0">
                        <a:lnSpc>
                          <a:spcPct val="107000"/>
                        </a:lnSpc>
                        <a:spcBef>
                          <a:spcPts val="0"/>
                        </a:spcBef>
                        <a:spcAft>
                          <a:spcPts val="0"/>
                        </a:spcAft>
                      </a:pPr>
                      <a:r>
                        <a:rPr lang="en-US" sz="1000">
                          <a:effectLst/>
                          <a:latin typeface="Arial Narrow" panose="020B0606020202030204" pitchFamily="34" charset="0"/>
                        </a:rPr>
                        <a:t>  </a:t>
                      </a:r>
                    </a:p>
                    <a:p>
                      <a:pPr marL="342900" marR="47625" lvl="0" indent="-342900" fontAlgn="t">
                        <a:lnSpc>
                          <a:spcPct val="107000"/>
                        </a:lnSpc>
                        <a:spcBef>
                          <a:spcPts val="0"/>
                        </a:spcBef>
                        <a:spcAft>
                          <a:spcPts val="800"/>
                        </a:spcAft>
                        <a:buSzPts val="1000"/>
                        <a:buFont typeface="Symbol" panose="05050102010706020507" pitchFamily="18" charset="2"/>
                        <a:buChar char=""/>
                        <a:tabLst>
                          <a:tab pos="457200" algn="l"/>
                        </a:tabLst>
                      </a:pPr>
                      <a:r>
                        <a:rPr lang="en-US" sz="1000">
                          <a:effectLst/>
                          <a:latin typeface="Arial Narrow" panose="020B0606020202030204" pitchFamily="34" charset="0"/>
                        </a:rPr>
                        <a:t>Up to $3,000 for each unauthorized alien.</a:t>
                      </a:r>
                    </a:p>
                    <a:p>
                      <a:pPr marL="342900" marR="47625" lvl="0" indent="-342900" fontAlgn="t">
                        <a:lnSpc>
                          <a:spcPct val="107000"/>
                        </a:lnSpc>
                        <a:spcBef>
                          <a:spcPts val="0"/>
                        </a:spcBef>
                        <a:spcAft>
                          <a:spcPts val="800"/>
                        </a:spcAft>
                        <a:buSzPts val="1000"/>
                        <a:buFont typeface="Symbol" panose="05050102010706020507" pitchFamily="18" charset="2"/>
                        <a:buChar char=""/>
                        <a:tabLst>
                          <a:tab pos="457200" algn="l"/>
                        </a:tabLst>
                      </a:pPr>
                      <a:r>
                        <a:rPr lang="en-US" sz="1000">
                          <a:effectLst/>
                          <a:latin typeface="Arial Narrow" panose="020B0606020202030204" pitchFamily="34" charset="0"/>
                        </a:rPr>
                        <a:t>Up to 6 months in prison for the entire pattern or practice.</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c gridSpan="2">
                  <a:txBody>
                    <a:bodyPr/>
                    <a:lstStyle/>
                    <a:p>
                      <a:pPr marL="342900" marR="47625" lvl="0" indent="-342900" fontAlgn="t">
                        <a:lnSpc>
                          <a:spcPct val="107000"/>
                        </a:lnSpc>
                        <a:spcBef>
                          <a:spcPts val="0"/>
                        </a:spcBef>
                        <a:spcAft>
                          <a:spcPts val="800"/>
                        </a:spcAft>
                        <a:buSzPts val="1000"/>
                        <a:buFont typeface="Symbol" panose="05050102010706020507" pitchFamily="18" charset="2"/>
                        <a:buChar char=""/>
                        <a:tabLst>
                          <a:tab pos="457200" algn="l"/>
                        </a:tabLst>
                      </a:pPr>
                      <a:r>
                        <a:rPr lang="en-US" sz="1000">
                          <a:effectLst/>
                          <a:latin typeface="Arial Narrow" panose="020B0606020202030204" pitchFamily="34" charset="0"/>
                        </a:rPr>
                        <a:t>Up to $3,000 for each unauthorized alien.</a:t>
                      </a:r>
                    </a:p>
                    <a:p>
                      <a:pPr marL="342900" marR="47625" lvl="0" indent="-342900" fontAlgn="t">
                        <a:lnSpc>
                          <a:spcPct val="107000"/>
                        </a:lnSpc>
                        <a:spcBef>
                          <a:spcPts val="0"/>
                        </a:spcBef>
                        <a:spcAft>
                          <a:spcPts val="800"/>
                        </a:spcAft>
                        <a:buSzPts val="1000"/>
                        <a:buFont typeface="Symbol" panose="05050102010706020507" pitchFamily="18" charset="2"/>
                        <a:buChar char=""/>
                        <a:tabLst>
                          <a:tab pos="457200" algn="l"/>
                        </a:tabLst>
                      </a:pPr>
                      <a:r>
                        <a:rPr lang="en-US" sz="1000">
                          <a:effectLst/>
                          <a:latin typeface="Arial Narrow" panose="020B0606020202030204" pitchFamily="34" charset="0"/>
                        </a:rPr>
                        <a:t>Up to 6 months in prison for the entire pattern or practice.</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c gridSpan="2">
                  <a:txBody>
                    <a:bodyPr/>
                    <a:lstStyle/>
                    <a:p>
                      <a:pPr marL="342900" marR="47625" lvl="0" indent="-342900" fontAlgn="t">
                        <a:lnSpc>
                          <a:spcPct val="107000"/>
                        </a:lnSpc>
                        <a:spcBef>
                          <a:spcPts val="0"/>
                        </a:spcBef>
                        <a:spcAft>
                          <a:spcPts val="800"/>
                        </a:spcAft>
                        <a:buSzPts val="1000"/>
                        <a:buFont typeface="Symbol" panose="05050102010706020507" pitchFamily="18" charset="2"/>
                        <a:buChar char=""/>
                        <a:tabLst>
                          <a:tab pos="457200" algn="l"/>
                        </a:tabLst>
                      </a:pPr>
                      <a:r>
                        <a:rPr lang="en-US" sz="1000" dirty="0">
                          <a:effectLst/>
                          <a:latin typeface="Arial Narrow" panose="020B0606020202030204" pitchFamily="34" charset="0"/>
                        </a:rPr>
                        <a:t>Up to $3,000 for each unauthorized alien.</a:t>
                      </a:r>
                    </a:p>
                    <a:p>
                      <a:pPr marL="342900" marR="47625" lvl="0" indent="-342900" fontAlgn="t">
                        <a:lnSpc>
                          <a:spcPct val="107000"/>
                        </a:lnSpc>
                        <a:spcBef>
                          <a:spcPts val="0"/>
                        </a:spcBef>
                        <a:spcAft>
                          <a:spcPts val="800"/>
                        </a:spcAft>
                        <a:buSzPts val="1000"/>
                        <a:buFont typeface="Symbol" panose="05050102010706020507" pitchFamily="18" charset="2"/>
                        <a:buChar char=""/>
                        <a:tabLst>
                          <a:tab pos="457200" algn="l"/>
                        </a:tabLst>
                      </a:pPr>
                      <a:r>
                        <a:rPr lang="en-US" sz="1000" dirty="0">
                          <a:effectLst/>
                          <a:latin typeface="Arial Narrow" panose="020B0606020202030204" pitchFamily="34" charset="0"/>
                        </a:rPr>
                        <a:t>Up to 6 months in prison for the entire pattern or practice.</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222" marR="30222" marT="30222" marB="25905"/>
                </a:tc>
                <a:tc hMerge="1">
                  <a:txBody>
                    <a:bodyPr/>
                    <a:lstStyle/>
                    <a:p>
                      <a:endParaRPr lang="en-US"/>
                    </a:p>
                  </a:txBody>
                  <a:tcPr/>
                </a:tc>
              </a:tr>
            </a:tbl>
          </a:graphicData>
        </a:graphic>
      </p:graphicFrame>
    </p:spTree>
    <p:extLst>
      <p:ext uri="{BB962C8B-B14F-4D97-AF65-F5344CB8AC3E}">
        <p14:creationId xmlns:p14="http://schemas.microsoft.com/office/powerpoint/2010/main" val="626085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867" y="137840"/>
            <a:ext cx="8610600" cy="1293028"/>
          </a:xfrm>
        </p:spPr>
        <p:txBody>
          <a:bodyPr/>
          <a:lstStyle/>
          <a:p>
            <a:r>
              <a:rPr lang="en-US" b="1" dirty="0" smtClean="0"/>
              <a:t>Negotiating with ice</a:t>
            </a:r>
            <a:endParaRPr lang="en-US" b="1" dirty="0"/>
          </a:p>
        </p:txBody>
      </p:sp>
      <p:sp>
        <p:nvSpPr>
          <p:cNvPr id="3" name="Content Placeholder 2"/>
          <p:cNvSpPr>
            <a:spLocks noGrp="1"/>
          </p:cNvSpPr>
          <p:nvPr>
            <p:ph idx="1"/>
          </p:nvPr>
        </p:nvSpPr>
        <p:spPr>
          <a:xfrm>
            <a:off x="745067" y="1337733"/>
            <a:ext cx="10820400" cy="4944534"/>
          </a:xfrm>
        </p:spPr>
        <p:txBody>
          <a:bodyPr/>
          <a:lstStyle/>
          <a:p>
            <a:r>
              <a:rPr lang="en-US" dirty="0" smtClean="0"/>
              <a:t>The fine assessment </a:t>
            </a:r>
            <a:r>
              <a:rPr lang="en-US" dirty="0" smtClean="0"/>
              <a:t>for paperwork violations is </a:t>
            </a:r>
            <a:r>
              <a:rPr lang="en-US" dirty="0" smtClean="0"/>
              <a:t>only a starting point!</a:t>
            </a:r>
          </a:p>
          <a:p>
            <a:pPr marL="0" indent="0">
              <a:buNone/>
            </a:pPr>
            <a:endParaRPr lang="en-US" sz="1600" dirty="0" smtClean="0"/>
          </a:p>
          <a:p>
            <a:r>
              <a:rPr lang="en-US" dirty="0" smtClean="0"/>
              <a:t>Things to consider:</a:t>
            </a:r>
          </a:p>
          <a:p>
            <a:pPr lvl="1"/>
            <a:r>
              <a:rPr lang="en-US" dirty="0" smtClean="0"/>
              <a:t>Document any conversations with the ICE agent.</a:t>
            </a:r>
          </a:p>
          <a:p>
            <a:pPr lvl="1"/>
            <a:r>
              <a:rPr lang="en-US" dirty="0" smtClean="0"/>
              <a:t>You have </a:t>
            </a:r>
            <a:r>
              <a:rPr lang="en-US" u="sng" dirty="0" smtClean="0"/>
              <a:t>30 days </a:t>
            </a:r>
            <a:r>
              <a:rPr lang="en-US" dirty="0" smtClean="0"/>
              <a:t>to act so do not procrastinate.</a:t>
            </a:r>
          </a:p>
          <a:p>
            <a:pPr lvl="1"/>
            <a:r>
              <a:rPr lang="en-US" dirty="0" smtClean="0"/>
              <a:t>Five-Factor Test to enhance or mitigate fines: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62213759"/>
              </p:ext>
            </p:extLst>
          </p:nvPr>
        </p:nvGraphicFramePr>
        <p:xfrm>
          <a:off x="1803398" y="3806613"/>
          <a:ext cx="7704668" cy="2220516"/>
        </p:xfrm>
        <a:graphic>
          <a:graphicData uri="http://schemas.openxmlformats.org/drawingml/2006/table">
            <a:tbl>
              <a:tblPr firstRow="1" bandRow="1">
                <a:tableStyleId>{5C22544A-7EE6-4342-B048-85BDC9FD1C3A}</a:tableStyleId>
              </a:tblPr>
              <a:tblGrid>
                <a:gridCol w="1926167"/>
                <a:gridCol w="1926167"/>
                <a:gridCol w="1926167"/>
                <a:gridCol w="1926167"/>
              </a:tblGrid>
              <a:tr h="0">
                <a:tc>
                  <a:txBody>
                    <a:bodyPr/>
                    <a:lstStyle/>
                    <a:p>
                      <a:pPr algn="ctr"/>
                      <a:r>
                        <a:rPr lang="en-US" sz="1800" dirty="0" smtClean="0"/>
                        <a:t>FACTOR</a:t>
                      </a:r>
                      <a:endParaRPr lang="en-US" sz="1800" dirty="0"/>
                    </a:p>
                  </a:txBody>
                  <a:tcPr marT="45733" marB="45733"/>
                </a:tc>
                <a:tc>
                  <a:txBody>
                    <a:bodyPr/>
                    <a:lstStyle/>
                    <a:p>
                      <a:pPr algn="ctr"/>
                      <a:r>
                        <a:rPr lang="en-US" sz="1800" dirty="0" smtClean="0"/>
                        <a:t>AGGRAVATING</a:t>
                      </a:r>
                      <a:endParaRPr lang="en-US" sz="1800" dirty="0"/>
                    </a:p>
                  </a:txBody>
                  <a:tcPr marT="45733" marB="45733"/>
                </a:tc>
                <a:tc>
                  <a:txBody>
                    <a:bodyPr/>
                    <a:lstStyle/>
                    <a:p>
                      <a:pPr algn="ctr"/>
                      <a:r>
                        <a:rPr lang="en-US" sz="1800" dirty="0" smtClean="0"/>
                        <a:t>MITIGATING</a:t>
                      </a:r>
                      <a:endParaRPr lang="en-US" sz="1800" dirty="0"/>
                    </a:p>
                  </a:txBody>
                  <a:tcPr marT="45733" marB="45733"/>
                </a:tc>
                <a:tc>
                  <a:txBody>
                    <a:bodyPr/>
                    <a:lstStyle/>
                    <a:p>
                      <a:pPr algn="ctr"/>
                      <a:r>
                        <a:rPr lang="en-US" sz="1800" dirty="0" smtClean="0"/>
                        <a:t>NEUTRAL</a:t>
                      </a:r>
                      <a:endParaRPr lang="en-US" sz="1800" dirty="0"/>
                    </a:p>
                  </a:txBody>
                  <a:tcPr marT="45733" marB="45733"/>
                </a:tc>
              </a:tr>
              <a:tr h="370946">
                <a:tc>
                  <a:txBody>
                    <a:bodyPr/>
                    <a:lstStyle/>
                    <a:p>
                      <a:pPr algn="ctr"/>
                      <a:r>
                        <a:rPr lang="en-US" sz="1800" dirty="0" smtClean="0"/>
                        <a:t>Business Size</a:t>
                      </a:r>
                      <a:endParaRPr lang="en-US" sz="1800" dirty="0"/>
                    </a:p>
                  </a:txBody>
                  <a:tcPr marT="45733" marB="45733"/>
                </a:tc>
                <a:tc>
                  <a:txBody>
                    <a:bodyPr/>
                    <a:lstStyle/>
                    <a:p>
                      <a:pPr algn="ctr"/>
                      <a:r>
                        <a:rPr lang="en-US" sz="1800" dirty="0" smtClean="0"/>
                        <a:t>+5%</a:t>
                      </a:r>
                      <a:endParaRPr lang="en-US" sz="1800" dirty="0"/>
                    </a:p>
                  </a:txBody>
                  <a:tcPr marT="45733" marB="45733"/>
                </a:tc>
                <a:tc>
                  <a:txBody>
                    <a:bodyPr/>
                    <a:lstStyle/>
                    <a:p>
                      <a:pPr algn="ctr"/>
                      <a:r>
                        <a:rPr lang="en-US" sz="1800" dirty="0" smtClean="0"/>
                        <a:t>-5%</a:t>
                      </a:r>
                      <a:endParaRPr lang="en-US" sz="1800" dirty="0"/>
                    </a:p>
                  </a:txBody>
                  <a:tcPr marT="45733" marB="45733"/>
                </a:tc>
                <a:tc>
                  <a:txBody>
                    <a:bodyPr/>
                    <a:lstStyle/>
                    <a:p>
                      <a:pPr algn="ctr"/>
                      <a:r>
                        <a:rPr lang="en-US" sz="1800" dirty="0" smtClean="0"/>
                        <a:t>+/- 0%</a:t>
                      </a:r>
                      <a:endParaRPr lang="en-US" sz="1800" dirty="0"/>
                    </a:p>
                  </a:txBody>
                  <a:tcPr marT="45733" marB="45733"/>
                </a:tc>
              </a:tr>
              <a:tr h="370946">
                <a:tc>
                  <a:txBody>
                    <a:bodyPr/>
                    <a:lstStyle/>
                    <a:p>
                      <a:pPr algn="ctr"/>
                      <a:r>
                        <a:rPr lang="en-US" sz="1800" dirty="0" smtClean="0"/>
                        <a:t>Good faith</a:t>
                      </a:r>
                      <a:endParaRPr lang="en-US" sz="1800" dirty="0"/>
                    </a:p>
                  </a:txBody>
                  <a:tcPr marT="45733" marB="45733"/>
                </a:tc>
                <a:tc>
                  <a:txBody>
                    <a:bodyPr/>
                    <a:lstStyle/>
                    <a:p>
                      <a:pPr algn="ctr"/>
                      <a:r>
                        <a:rPr lang="en-US" sz="1800" dirty="0" smtClean="0"/>
                        <a:t>+5%</a:t>
                      </a:r>
                      <a:endParaRPr lang="en-US" sz="1800" dirty="0"/>
                    </a:p>
                  </a:txBody>
                  <a:tcPr marT="45733" marB="45733"/>
                </a:tc>
                <a:tc>
                  <a:txBody>
                    <a:bodyPr/>
                    <a:lstStyle/>
                    <a:p>
                      <a:pPr algn="ctr"/>
                      <a:r>
                        <a:rPr lang="en-US" sz="1800" dirty="0" smtClean="0"/>
                        <a:t>-5%</a:t>
                      </a:r>
                      <a:endParaRPr lang="en-US" sz="1800" dirty="0"/>
                    </a:p>
                  </a:txBody>
                  <a:tcPr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+/- 0%</a:t>
                      </a:r>
                    </a:p>
                  </a:txBody>
                  <a:tcPr marT="45733" marB="45733"/>
                </a:tc>
              </a:tr>
              <a:tr h="370946">
                <a:tc>
                  <a:txBody>
                    <a:bodyPr/>
                    <a:lstStyle/>
                    <a:p>
                      <a:pPr algn="ctr"/>
                      <a:r>
                        <a:rPr lang="en-US" sz="1800" dirty="0" smtClean="0"/>
                        <a:t>Seriousness</a:t>
                      </a:r>
                      <a:endParaRPr lang="en-US" sz="1800" dirty="0"/>
                    </a:p>
                  </a:txBody>
                  <a:tcPr marT="45733" marB="45733"/>
                </a:tc>
                <a:tc>
                  <a:txBody>
                    <a:bodyPr/>
                    <a:lstStyle/>
                    <a:p>
                      <a:pPr algn="ctr"/>
                      <a:r>
                        <a:rPr lang="en-US" sz="1800" dirty="0" smtClean="0"/>
                        <a:t>+5%</a:t>
                      </a:r>
                      <a:endParaRPr lang="en-US" sz="1800" dirty="0"/>
                    </a:p>
                  </a:txBody>
                  <a:tcPr marT="45733" marB="45733"/>
                </a:tc>
                <a:tc>
                  <a:txBody>
                    <a:bodyPr/>
                    <a:lstStyle/>
                    <a:p>
                      <a:pPr algn="ctr"/>
                      <a:r>
                        <a:rPr lang="en-US" sz="1800" dirty="0" smtClean="0"/>
                        <a:t>-5%</a:t>
                      </a:r>
                      <a:endParaRPr lang="en-US" sz="1800" dirty="0"/>
                    </a:p>
                  </a:txBody>
                  <a:tcPr marT="45733" marB="45733"/>
                </a:tc>
                <a:tc>
                  <a:txBody>
                    <a:bodyPr/>
                    <a:lstStyle/>
                    <a:p>
                      <a:pPr algn="ctr"/>
                      <a:r>
                        <a:rPr lang="en-US" sz="1800" dirty="0" smtClean="0"/>
                        <a:t>+/- 0%</a:t>
                      </a:r>
                      <a:endParaRPr lang="en-US" sz="1800" dirty="0"/>
                    </a:p>
                  </a:txBody>
                  <a:tcPr marT="45733" marB="45733"/>
                </a:tc>
              </a:tr>
              <a:tr h="370946">
                <a:tc>
                  <a:txBody>
                    <a:bodyPr/>
                    <a:lstStyle/>
                    <a:p>
                      <a:pPr algn="ctr"/>
                      <a:r>
                        <a:rPr lang="en-US" sz="1400" dirty="0" smtClean="0"/>
                        <a:t>Unauthorized Aliens</a:t>
                      </a:r>
                      <a:endParaRPr lang="en-US" sz="1400" dirty="0"/>
                    </a:p>
                  </a:txBody>
                  <a:tcPr marT="45733" marB="45733"/>
                </a:tc>
                <a:tc>
                  <a:txBody>
                    <a:bodyPr/>
                    <a:lstStyle/>
                    <a:p>
                      <a:pPr algn="ctr"/>
                      <a:r>
                        <a:rPr lang="en-US" sz="1800" dirty="0" smtClean="0"/>
                        <a:t>+5%</a:t>
                      </a:r>
                      <a:endParaRPr lang="en-US" sz="1800" dirty="0"/>
                    </a:p>
                  </a:txBody>
                  <a:tcPr marT="45733" marB="45733"/>
                </a:tc>
                <a:tc>
                  <a:txBody>
                    <a:bodyPr/>
                    <a:lstStyle/>
                    <a:p>
                      <a:pPr algn="ctr"/>
                      <a:r>
                        <a:rPr lang="en-US" sz="1800" dirty="0" smtClean="0"/>
                        <a:t>-5%</a:t>
                      </a:r>
                      <a:endParaRPr lang="en-US" sz="1800" dirty="0"/>
                    </a:p>
                  </a:txBody>
                  <a:tcPr marT="45733" marB="45733"/>
                </a:tc>
                <a:tc>
                  <a:txBody>
                    <a:bodyPr/>
                    <a:lstStyle/>
                    <a:p>
                      <a:pPr algn="ctr"/>
                      <a:r>
                        <a:rPr lang="en-US" sz="1800" dirty="0" smtClean="0"/>
                        <a:t>+/- 0%</a:t>
                      </a:r>
                      <a:endParaRPr lang="en-US" sz="1800" dirty="0"/>
                    </a:p>
                  </a:txBody>
                  <a:tcPr marT="45733" marB="45733"/>
                </a:tc>
              </a:tr>
              <a:tr h="370946">
                <a:tc>
                  <a:txBody>
                    <a:bodyPr/>
                    <a:lstStyle/>
                    <a:p>
                      <a:pPr algn="ctr"/>
                      <a:r>
                        <a:rPr lang="en-US" sz="1800" dirty="0" smtClean="0"/>
                        <a:t>History</a:t>
                      </a:r>
                      <a:endParaRPr lang="en-US" sz="1800" dirty="0"/>
                    </a:p>
                  </a:txBody>
                  <a:tcPr marT="45733" marB="45733"/>
                </a:tc>
                <a:tc>
                  <a:txBody>
                    <a:bodyPr/>
                    <a:lstStyle/>
                    <a:p>
                      <a:pPr algn="ctr"/>
                      <a:r>
                        <a:rPr lang="en-US" sz="1800" dirty="0" smtClean="0"/>
                        <a:t>+5%</a:t>
                      </a:r>
                      <a:endParaRPr lang="en-US" sz="1800" dirty="0"/>
                    </a:p>
                  </a:txBody>
                  <a:tcPr marT="45733" marB="45733"/>
                </a:tc>
                <a:tc>
                  <a:txBody>
                    <a:bodyPr/>
                    <a:lstStyle/>
                    <a:p>
                      <a:pPr algn="ctr"/>
                      <a:r>
                        <a:rPr lang="en-US" sz="1800" dirty="0" smtClean="0"/>
                        <a:t>-5%</a:t>
                      </a:r>
                      <a:endParaRPr lang="en-US" sz="1800" dirty="0"/>
                    </a:p>
                  </a:txBody>
                  <a:tcPr marT="45733" marB="45733"/>
                </a:tc>
                <a:tc>
                  <a:txBody>
                    <a:bodyPr/>
                    <a:lstStyle/>
                    <a:p>
                      <a:pPr algn="ctr"/>
                      <a:r>
                        <a:rPr lang="en-US" sz="1800" dirty="0" smtClean="0"/>
                        <a:t>+/- 0%</a:t>
                      </a:r>
                      <a:endParaRPr lang="en-US" sz="1800" dirty="0"/>
                    </a:p>
                  </a:txBody>
                  <a:tcPr marT="45733" marB="45733"/>
                </a:tc>
              </a:tr>
            </a:tbl>
          </a:graphicData>
        </a:graphic>
      </p:graphicFrame>
      <p:sp>
        <p:nvSpPr>
          <p:cNvPr id="5" name="TextBox 3"/>
          <p:cNvSpPr txBox="1">
            <a:spLocks noChangeArrowheads="1"/>
          </p:cNvSpPr>
          <p:nvPr/>
        </p:nvSpPr>
        <p:spPr bwMode="auto">
          <a:xfrm>
            <a:off x="1727200" y="6113198"/>
            <a:ext cx="778086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600" u="sng" dirty="0">
                <a:solidFill>
                  <a:schemeClr val="tx1"/>
                </a:solidFill>
                <a:latin typeface="Arial" panose="020B0604020202020204" pitchFamily="34" charset="0"/>
              </a:rPr>
              <a:t>Cumulative Adjustment</a:t>
            </a:r>
            <a:r>
              <a:rPr lang="en-US" altLang="en-US" sz="1600" dirty="0">
                <a:solidFill>
                  <a:schemeClr val="tx1"/>
                </a:solidFill>
                <a:latin typeface="Arial" panose="020B0604020202020204" pitchFamily="34" charset="0"/>
              </a:rPr>
              <a:t>         +25%                      </a:t>
            </a:r>
            <a:r>
              <a:rPr lang="en-US" altLang="en-US" sz="1600" dirty="0" smtClean="0">
                <a:solidFill>
                  <a:schemeClr val="tx1"/>
                </a:solidFill>
                <a:latin typeface="Arial" panose="020B0604020202020204" pitchFamily="34" charset="0"/>
              </a:rPr>
              <a:t>  -</a:t>
            </a:r>
            <a:r>
              <a:rPr lang="en-US" altLang="en-US" sz="1600" dirty="0">
                <a:solidFill>
                  <a:schemeClr val="tx1"/>
                </a:solidFill>
                <a:latin typeface="Arial" panose="020B0604020202020204" pitchFamily="34" charset="0"/>
              </a:rPr>
              <a:t>25%                    </a:t>
            </a:r>
            <a:r>
              <a:rPr lang="en-US" altLang="en-US" sz="1600" dirty="0" smtClean="0">
                <a:solidFill>
                  <a:schemeClr val="tx1"/>
                </a:solidFill>
                <a:latin typeface="Arial" panose="020B0604020202020204" pitchFamily="34" charset="0"/>
              </a:rPr>
              <a:t>     +/- </a:t>
            </a:r>
            <a:r>
              <a:rPr lang="en-US" altLang="en-US" sz="1600" dirty="0">
                <a:solidFill>
                  <a:schemeClr val="tx1"/>
                </a:solidFill>
                <a:latin typeface="Arial" panose="020B0604020202020204" pitchFamily="34" charset="0"/>
              </a:rPr>
              <a:t>0%</a:t>
            </a:r>
          </a:p>
        </p:txBody>
      </p:sp>
    </p:spTree>
    <p:extLst>
      <p:ext uri="{BB962C8B-B14F-4D97-AF65-F5344CB8AC3E}">
        <p14:creationId xmlns:p14="http://schemas.microsoft.com/office/powerpoint/2010/main" val="1429054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267" y="764373"/>
            <a:ext cx="10176933" cy="1293028"/>
          </a:xfrm>
        </p:spPr>
        <p:txBody>
          <a:bodyPr/>
          <a:lstStyle/>
          <a:p>
            <a:r>
              <a:rPr lang="en-US" b="1" dirty="0" smtClean="0"/>
              <a:t>The Cornerstone of </a:t>
            </a:r>
            <a:br>
              <a:rPr lang="en-US" b="1" dirty="0" smtClean="0"/>
            </a:br>
            <a:r>
              <a:rPr lang="en-US" b="1" dirty="0" smtClean="0"/>
              <a:t>risk management</a:t>
            </a:r>
            <a:endParaRPr lang="en-US" b="1" dirty="0"/>
          </a:p>
        </p:txBody>
      </p:sp>
      <p:sp>
        <p:nvSpPr>
          <p:cNvPr id="3" name="Content Placeholder 2"/>
          <p:cNvSpPr>
            <a:spLocks noGrp="1"/>
          </p:cNvSpPr>
          <p:nvPr>
            <p:ph idx="1"/>
          </p:nvPr>
        </p:nvSpPr>
        <p:spPr/>
        <p:txBody>
          <a:bodyPr>
            <a:normAutofit/>
          </a:bodyPr>
          <a:lstStyle/>
          <a:p>
            <a:pPr marL="0" indent="0" algn="ctr">
              <a:buNone/>
            </a:pPr>
            <a:r>
              <a:rPr lang="en-US" sz="3600" dirty="0" smtClean="0"/>
              <a:t>What is an I-9?</a:t>
            </a:r>
          </a:p>
          <a:p>
            <a:endParaRPr lang="en-US" dirty="0"/>
          </a:p>
          <a:p>
            <a:r>
              <a:rPr lang="en-US" sz="2400" dirty="0" smtClean="0"/>
              <a:t>All U.S. employers are required to complete Form I-9 for each individual they hire for employment in the U.S. regardless of citizenship.</a:t>
            </a:r>
          </a:p>
          <a:p>
            <a:pPr marL="0" indent="0">
              <a:buNone/>
            </a:pPr>
            <a:endParaRPr lang="en-US" sz="2400" dirty="0" smtClean="0"/>
          </a:p>
          <a:p>
            <a:r>
              <a:rPr lang="en-US" sz="2400" dirty="0" smtClean="0"/>
              <a:t>Employees must present documents to establish and verify identity and employment eligibility.</a:t>
            </a:r>
            <a:endParaRPr lang="en-US" sz="2400" dirty="0"/>
          </a:p>
        </p:txBody>
      </p:sp>
    </p:spTree>
    <p:extLst>
      <p:ext uri="{BB962C8B-B14F-4D97-AF65-F5344CB8AC3E}">
        <p14:creationId xmlns:p14="http://schemas.microsoft.com/office/powerpoint/2010/main" val="1194573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88639"/>
            <a:ext cx="8610600" cy="1293028"/>
          </a:xfrm>
        </p:spPr>
        <p:txBody>
          <a:bodyPr/>
          <a:lstStyle/>
          <a:p>
            <a:r>
              <a:rPr lang="en-US" b="1" dirty="0" smtClean="0"/>
              <a:t>Negotiating with ice </a:t>
            </a:r>
            <a:r>
              <a:rPr lang="en-US" sz="2000" dirty="0" smtClean="0"/>
              <a:t>(cont.)</a:t>
            </a:r>
            <a:endParaRPr lang="en-US" sz="2000" dirty="0"/>
          </a:p>
        </p:txBody>
      </p:sp>
      <p:sp>
        <p:nvSpPr>
          <p:cNvPr id="3" name="Content Placeholder 2"/>
          <p:cNvSpPr>
            <a:spLocks noGrp="1"/>
          </p:cNvSpPr>
          <p:nvPr>
            <p:ph idx="1"/>
          </p:nvPr>
        </p:nvSpPr>
        <p:spPr>
          <a:xfrm>
            <a:off x="685800" y="1481668"/>
            <a:ext cx="10820400" cy="4737018"/>
          </a:xfrm>
        </p:spPr>
        <p:txBody>
          <a:bodyPr>
            <a:normAutofit/>
          </a:bodyPr>
          <a:lstStyle/>
          <a:p>
            <a:r>
              <a:rPr lang="en-US" sz="2600" b="1" dirty="0" smtClean="0"/>
              <a:t>Be aware of prior OCAHO decisions.</a:t>
            </a:r>
          </a:p>
          <a:p>
            <a:pPr marL="0" indent="0">
              <a:buNone/>
            </a:pPr>
            <a:endParaRPr lang="en-US" sz="1000" b="1" dirty="0" smtClean="0"/>
          </a:p>
          <a:p>
            <a:pPr lvl="1"/>
            <a:r>
              <a:rPr lang="en-US" dirty="0" smtClean="0"/>
              <a:t>Most recent OCAHO rulings have involved the issue of fine enhancements and have resulted in lower fines than what ICE had proposed.</a:t>
            </a:r>
          </a:p>
          <a:p>
            <a:pPr marL="457200" lvl="1" indent="0">
              <a:buNone/>
            </a:pPr>
            <a:endParaRPr lang="en-US" dirty="0" smtClean="0"/>
          </a:p>
          <a:p>
            <a:r>
              <a:rPr lang="en-US" sz="2600" b="1" dirty="0" smtClean="0"/>
              <a:t>Negotiate from strength.</a:t>
            </a:r>
          </a:p>
          <a:p>
            <a:pPr marL="0" indent="0">
              <a:buNone/>
            </a:pPr>
            <a:endParaRPr lang="en-US" sz="1200" b="1" dirty="0" smtClean="0"/>
          </a:p>
          <a:p>
            <a:pPr lvl="1"/>
            <a:r>
              <a:rPr lang="en-US" dirty="0" smtClean="0"/>
              <a:t>Burden of proof on party seeking fine enhancement or mitigation.</a:t>
            </a:r>
          </a:p>
          <a:p>
            <a:pPr lvl="1"/>
            <a:endParaRPr lang="en-US" dirty="0"/>
          </a:p>
          <a:p>
            <a:pPr lvl="1"/>
            <a:r>
              <a:rPr lang="en-US" dirty="0" smtClean="0"/>
              <a:t>Substantive violations alone do not support aggravation of fines.</a:t>
            </a:r>
          </a:p>
          <a:p>
            <a:pPr marL="457200" lvl="1" indent="0">
              <a:buNone/>
            </a:pPr>
            <a:endParaRPr lang="en-US" dirty="0" smtClean="0"/>
          </a:p>
          <a:p>
            <a:pPr lvl="1"/>
            <a:r>
              <a:rPr lang="en-US" dirty="0" smtClean="0"/>
              <a:t>No limitation on mitigating factors that can be considered.</a:t>
            </a:r>
            <a:endParaRPr lang="en-US" dirty="0"/>
          </a:p>
        </p:txBody>
      </p:sp>
    </p:spTree>
    <p:extLst>
      <p:ext uri="{BB962C8B-B14F-4D97-AF65-F5344CB8AC3E}">
        <p14:creationId xmlns:p14="http://schemas.microsoft.com/office/powerpoint/2010/main" val="1777974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133" y="383373"/>
            <a:ext cx="8610600" cy="1970360"/>
          </a:xfrm>
        </p:spPr>
        <p:txBody>
          <a:bodyPr>
            <a:normAutofit/>
          </a:bodyPr>
          <a:lstStyle/>
          <a:p>
            <a:r>
              <a:rPr lang="en-US" b="1" dirty="0" smtClean="0"/>
              <a:t>Worksite Enforcement fines </a:t>
            </a:r>
            <a:r>
              <a:rPr lang="en-US" sz="2600" dirty="0" smtClean="0"/>
              <a:t/>
            </a:r>
            <a:br>
              <a:rPr lang="en-US" sz="2600" dirty="0" smtClean="0"/>
            </a:br>
            <a:r>
              <a:rPr lang="en-US" sz="2600" dirty="0" smtClean="0"/>
              <a:t>submitted to the Burlington finance center </a:t>
            </a:r>
            <a:br>
              <a:rPr lang="en-US" sz="2600" dirty="0" smtClean="0"/>
            </a:br>
            <a:r>
              <a:rPr lang="en-US" sz="2600" dirty="0" err="1" smtClean="0"/>
              <a:t>fy</a:t>
            </a:r>
            <a:r>
              <a:rPr lang="en-US" sz="1800" dirty="0" err="1" smtClean="0"/>
              <a:t>s</a:t>
            </a:r>
            <a:r>
              <a:rPr lang="en-US" sz="2600" dirty="0" smtClean="0"/>
              <a:t> 2009-2012</a:t>
            </a:r>
            <a:endParaRPr lang="en-US" sz="2600" dirty="0"/>
          </a:p>
        </p:txBody>
      </p:sp>
      <p:pic>
        <p:nvPicPr>
          <p:cNvPr id="3" name="Picture 2"/>
          <p:cNvPicPr>
            <a:picLocks noChangeAspect="1"/>
          </p:cNvPicPr>
          <p:nvPr/>
        </p:nvPicPr>
        <p:blipFill>
          <a:blip r:embed="rId2"/>
          <a:stretch>
            <a:fillRect/>
          </a:stretch>
        </p:blipFill>
        <p:spPr>
          <a:xfrm>
            <a:off x="2567100" y="2084916"/>
            <a:ext cx="6905401" cy="3670300"/>
          </a:xfrm>
          <a:prstGeom prst="rect">
            <a:avLst/>
          </a:prstGeom>
        </p:spPr>
      </p:pic>
      <p:sp>
        <p:nvSpPr>
          <p:cNvPr id="4" name="TextBox 3"/>
          <p:cNvSpPr txBox="1"/>
          <p:nvPr/>
        </p:nvSpPr>
        <p:spPr>
          <a:xfrm>
            <a:off x="5858933" y="6053667"/>
            <a:ext cx="5240867" cy="369332"/>
          </a:xfrm>
          <a:prstGeom prst="rect">
            <a:avLst/>
          </a:prstGeom>
          <a:noFill/>
        </p:spPr>
        <p:txBody>
          <a:bodyPr wrap="square" rtlCol="0">
            <a:spAutoFit/>
          </a:bodyPr>
          <a:lstStyle/>
          <a:p>
            <a:r>
              <a:rPr lang="en-US" dirty="0" smtClean="0"/>
              <a:t>OIG-14-33		WWW.OIG.DHS.GOV</a:t>
            </a:r>
            <a:endParaRPr lang="en-US" dirty="0"/>
          </a:p>
        </p:txBody>
      </p:sp>
    </p:spTree>
    <p:extLst>
      <p:ext uri="{BB962C8B-B14F-4D97-AF65-F5344CB8AC3E}">
        <p14:creationId xmlns:p14="http://schemas.microsoft.com/office/powerpoint/2010/main" val="347923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we expect from ice moving forward?</a:t>
            </a:r>
            <a:endParaRPr lang="en-US" b="1" dirty="0"/>
          </a:p>
        </p:txBody>
      </p:sp>
      <p:sp>
        <p:nvSpPr>
          <p:cNvPr id="3" name="Content Placeholder 2"/>
          <p:cNvSpPr>
            <a:spLocks noGrp="1"/>
          </p:cNvSpPr>
          <p:nvPr>
            <p:ph idx="1"/>
          </p:nvPr>
        </p:nvSpPr>
        <p:spPr>
          <a:xfrm>
            <a:off x="507999" y="2194560"/>
            <a:ext cx="11319933" cy="4024125"/>
          </a:xfrm>
        </p:spPr>
        <p:txBody>
          <a:bodyPr/>
          <a:lstStyle/>
          <a:p>
            <a:r>
              <a:rPr lang="en-US" sz="2400" b="1" dirty="0" smtClean="0"/>
              <a:t>Continued focus on employer compliance through audits</a:t>
            </a:r>
            <a:r>
              <a:rPr lang="en-US" sz="2400" dirty="0" smtClean="0"/>
              <a:t>.</a:t>
            </a:r>
          </a:p>
          <a:p>
            <a:pPr lvl="1"/>
            <a:r>
              <a:rPr lang="en-US" sz="2200" dirty="0" smtClean="0"/>
              <a:t>ICE “initiatives.”</a:t>
            </a:r>
          </a:p>
          <a:p>
            <a:pPr marL="457200" lvl="1" indent="0">
              <a:buNone/>
            </a:pPr>
            <a:endParaRPr lang="en-US" dirty="0" smtClean="0"/>
          </a:p>
          <a:p>
            <a:r>
              <a:rPr lang="en-US" sz="2400" b="1" dirty="0" smtClean="0"/>
              <a:t>Comprehensive Immigration Reform and E-Verify</a:t>
            </a:r>
            <a:r>
              <a:rPr lang="en-US" sz="2400" dirty="0" smtClean="0"/>
              <a:t>.</a:t>
            </a:r>
          </a:p>
          <a:p>
            <a:pPr lvl="1"/>
            <a:r>
              <a:rPr lang="en-US" sz="2200" dirty="0" smtClean="0"/>
              <a:t>Web of local, state and federal law.</a:t>
            </a:r>
          </a:p>
          <a:p>
            <a:pPr marL="457200" lvl="1" indent="0">
              <a:buNone/>
            </a:pPr>
            <a:endParaRPr lang="en-US" dirty="0" smtClean="0"/>
          </a:p>
          <a:p>
            <a:r>
              <a:rPr lang="en-US" sz="2400" b="1" dirty="0" smtClean="0"/>
              <a:t>Challenges for employers regarding changing guidance of the agencies</a:t>
            </a:r>
            <a:r>
              <a:rPr lang="en-US" sz="2400" dirty="0" smtClean="0"/>
              <a:t>.</a:t>
            </a:r>
          </a:p>
          <a:p>
            <a:pPr lvl="1"/>
            <a:r>
              <a:rPr lang="en-US" sz="2200" dirty="0" smtClean="0"/>
              <a:t>I-9 Central, policies, etc.</a:t>
            </a:r>
            <a:endParaRPr lang="en-US" sz="2200" dirty="0"/>
          </a:p>
        </p:txBody>
      </p:sp>
    </p:spTree>
    <p:extLst>
      <p:ext uri="{BB962C8B-B14F-4D97-AF65-F5344CB8AC3E}">
        <p14:creationId xmlns:p14="http://schemas.microsoft.com/office/powerpoint/2010/main" val="1458335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067" y="1185338"/>
            <a:ext cx="9448800" cy="1825096"/>
          </a:xfrm>
        </p:spPr>
        <p:txBody>
          <a:bodyPr/>
          <a:lstStyle/>
          <a:p>
            <a:r>
              <a:rPr lang="en-US" dirty="0" smtClean="0"/>
              <a:t>				</a:t>
            </a:r>
            <a:r>
              <a:rPr lang="en-US" sz="8200" b="1" dirty="0" smtClean="0"/>
              <a:t>IMAGE</a:t>
            </a:r>
            <a:endParaRPr lang="en-US" sz="8200" b="1" dirty="0"/>
          </a:p>
        </p:txBody>
      </p:sp>
      <p:sp>
        <p:nvSpPr>
          <p:cNvPr id="3" name="Subtitle 2"/>
          <p:cNvSpPr>
            <a:spLocks noGrp="1"/>
          </p:cNvSpPr>
          <p:nvPr>
            <p:ph type="subTitle" idx="1"/>
          </p:nvPr>
        </p:nvSpPr>
        <p:spPr>
          <a:xfrm>
            <a:off x="1295400" y="3010434"/>
            <a:ext cx="9448800" cy="685800"/>
          </a:xfrm>
        </p:spPr>
        <p:txBody>
          <a:bodyPr>
            <a:noAutofit/>
          </a:bodyPr>
          <a:lstStyle/>
          <a:p>
            <a:pPr algn="ctr"/>
            <a:r>
              <a:rPr lang="en-US" sz="3000" dirty="0" smtClean="0"/>
              <a:t>ICE MUTUAL AGREEMENT BETWEEN GOVERNMENT AND EMPLOYERS</a:t>
            </a:r>
            <a:endParaRPr lang="en-US" sz="3000" dirty="0"/>
          </a:p>
        </p:txBody>
      </p:sp>
    </p:spTree>
    <p:extLst>
      <p:ext uri="{BB962C8B-B14F-4D97-AF65-F5344CB8AC3E}">
        <p14:creationId xmlns:p14="http://schemas.microsoft.com/office/powerpoint/2010/main" val="361933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dirty="0" smtClean="0"/>
              <a:t>PURPOSE AND GOAL </a:t>
            </a:r>
            <a:endParaRPr lang="en-US" sz="4600" b="1" dirty="0"/>
          </a:p>
        </p:txBody>
      </p:sp>
      <p:sp>
        <p:nvSpPr>
          <p:cNvPr id="3" name="Content Placeholder 2"/>
          <p:cNvSpPr>
            <a:spLocks noGrp="1"/>
          </p:cNvSpPr>
          <p:nvPr>
            <p:ph idx="1"/>
          </p:nvPr>
        </p:nvSpPr>
        <p:spPr/>
        <p:txBody>
          <a:bodyPr>
            <a:normAutofit/>
          </a:bodyPr>
          <a:lstStyle/>
          <a:p>
            <a:endParaRPr lang="en-US" sz="2800" dirty="0" smtClean="0"/>
          </a:p>
          <a:p>
            <a:endParaRPr lang="en-US" sz="2800" dirty="0"/>
          </a:p>
          <a:p>
            <a:r>
              <a:rPr lang="en-US" sz="2800" dirty="0" smtClean="0"/>
              <a:t>To assist employers in developing a more secure and stable workforce</a:t>
            </a:r>
          </a:p>
          <a:p>
            <a:endParaRPr lang="en-US" sz="2800" dirty="0"/>
          </a:p>
          <a:p>
            <a:r>
              <a:rPr lang="en-US" sz="2800" dirty="0" smtClean="0"/>
              <a:t>To enhance fraudulent document awareness</a:t>
            </a:r>
            <a:endParaRPr lang="en-US" sz="2800" dirty="0"/>
          </a:p>
        </p:txBody>
      </p:sp>
    </p:spTree>
    <p:extLst>
      <p:ext uri="{BB962C8B-B14F-4D97-AF65-F5344CB8AC3E}">
        <p14:creationId xmlns:p14="http://schemas.microsoft.com/office/powerpoint/2010/main" val="132697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400" b="1" dirty="0" smtClean="0"/>
              <a:t>IMAGE CERTIFICATION </a:t>
            </a:r>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sz="2800" dirty="0" smtClean="0"/>
          </a:p>
          <a:p>
            <a:r>
              <a:rPr lang="en-US" sz="2400" dirty="0" smtClean="0"/>
              <a:t>For typically large and exceptional employers. </a:t>
            </a:r>
          </a:p>
          <a:p>
            <a:endParaRPr lang="en-US" sz="2400" dirty="0"/>
          </a:p>
          <a:p>
            <a:r>
              <a:rPr lang="en-US" sz="2400" dirty="0" smtClean="0"/>
              <a:t>Selected employers serve as industry and community role models.</a:t>
            </a:r>
          </a:p>
          <a:p>
            <a:endParaRPr lang="en-US" sz="2400" dirty="0"/>
          </a:p>
          <a:p>
            <a:r>
              <a:rPr lang="en-US" sz="2400" dirty="0" smtClean="0"/>
              <a:t>Formal IMAGE Program Certification upon enrollment and completion of membership requirements.</a:t>
            </a:r>
            <a:endParaRPr lang="en-US" sz="2400" dirty="0"/>
          </a:p>
          <a:p>
            <a:endParaRPr lang="en-US" dirty="0"/>
          </a:p>
        </p:txBody>
      </p:sp>
    </p:spTree>
    <p:extLst>
      <p:ext uri="{BB962C8B-B14F-4D97-AF65-F5344CB8AC3E}">
        <p14:creationId xmlns:p14="http://schemas.microsoft.com/office/powerpoint/2010/main" val="409209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dirty="0" smtClean="0"/>
              <a:t>IMAGE BENEFITS</a:t>
            </a:r>
            <a:endParaRPr lang="en-US" sz="4600" b="1" dirty="0"/>
          </a:p>
        </p:txBody>
      </p:sp>
      <p:sp>
        <p:nvSpPr>
          <p:cNvPr id="3" name="Content Placeholder 2"/>
          <p:cNvSpPr>
            <a:spLocks noGrp="1"/>
          </p:cNvSpPr>
          <p:nvPr>
            <p:ph idx="1"/>
          </p:nvPr>
        </p:nvSpPr>
        <p:spPr/>
        <p:txBody>
          <a:bodyPr/>
          <a:lstStyle/>
          <a:p>
            <a:endParaRPr lang="en-US" dirty="0" smtClean="0"/>
          </a:p>
          <a:p>
            <a:r>
              <a:rPr lang="en-US" dirty="0" smtClean="0"/>
              <a:t>Waiver of fines for substantive violations found in fewer than 50% of audited I-9s.</a:t>
            </a:r>
          </a:p>
          <a:p>
            <a:r>
              <a:rPr lang="en-US" dirty="0" smtClean="0"/>
              <a:t>Mitigated level of fines for $110 for substantive violations in more than 50% of audited I-9s.</a:t>
            </a:r>
          </a:p>
          <a:p>
            <a:r>
              <a:rPr lang="en-US" dirty="0" smtClean="0"/>
              <a:t>No more I-9 audits for 2 years.</a:t>
            </a:r>
          </a:p>
          <a:p>
            <a:r>
              <a:rPr lang="en-US" dirty="0" smtClean="0"/>
              <a:t>I-9 Compliance training and materials.</a:t>
            </a:r>
          </a:p>
          <a:p>
            <a:r>
              <a:rPr lang="en-US" dirty="0" smtClean="0"/>
              <a:t>Public industry recognition as IMAGE member.</a:t>
            </a:r>
            <a:endParaRPr lang="en-US" dirty="0"/>
          </a:p>
        </p:txBody>
      </p:sp>
    </p:spTree>
    <p:extLst>
      <p:ext uri="{BB962C8B-B14F-4D97-AF65-F5344CB8AC3E}">
        <p14:creationId xmlns:p14="http://schemas.microsoft.com/office/powerpoint/2010/main" val="974354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requirements</a:t>
            </a:r>
            <a:endParaRPr lang="en-US" b="1" dirty="0"/>
          </a:p>
        </p:txBody>
      </p:sp>
      <p:sp>
        <p:nvSpPr>
          <p:cNvPr id="3" name="Content Placeholder 2"/>
          <p:cNvSpPr>
            <a:spLocks noGrp="1"/>
          </p:cNvSpPr>
          <p:nvPr>
            <p:ph idx="1"/>
          </p:nvPr>
        </p:nvSpPr>
        <p:spPr/>
        <p:txBody>
          <a:bodyPr/>
          <a:lstStyle/>
          <a:p>
            <a:pPr marL="0" indent="0">
              <a:buNone/>
            </a:pPr>
            <a:endParaRPr lang="en-US" dirty="0"/>
          </a:p>
          <a:p>
            <a:r>
              <a:rPr lang="en-US" sz="2800" dirty="0" smtClean="0"/>
              <a:t>Detailed corporate information </a:t>
            </a:r>
          </a:p>
          <a:p>
            <a:r>
              <a:rPr lang="en-US" sz="2800" dirty="0" smtClean="0"/>
              <a:t>Identification of subsidiaries and affiliates</a:t>
            </a:r>
          </a:p>
          <a:p>
            <a:r>
              <a:rPr lang="en-US" sz="2800" dirty="0" smtClean="0"/>
              <a:t>Disclose prior ICE I-9 audits and results</a:t>
            </a:r>
          </a:p>
          <a:p>
            <a:r>
              <a:rPr lang="en-US" sz="2800" dirty="0" smtClean="0"/>
              <a:t>Describe current I-9 compliance practices and training</a:t>
            </a:r>
          </a:p>
          <a:p>
            <a:endParaRPr lang="en-US" dirty="0" smtClean="0"/>
          </a:p>
          <a:p>
            <a:endParaRPr lang="en-US" dirty="0"/>
          </a:p>
        </p:txBody>
      </p:sp>
    </p:spTree>
    <p:extLst>
      <p:ext uri="{BB962C8B-B14F-4D97-AF65-F5344CB8AC3E}">
        <p14:creationId xmlns:p14="http://schemas.microsoft.com/office/powerpoint/2010/main" val="4033566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Employer obligations</a:t>
            </a:r>
            <a:endParaRPr lang="en-US" b="1" dirty="0"/>
          </a:p>
        </p:txBody>
      </p:sp>
      <p:sp>
        <p:nvSpPr>
          <p:cNvPr id="3" name="Content Placeholder 2"/>
          <p:cNvSpPr>
            <a:spLocks noGrp="1"/>
          </p:cNvSpPr>
          <p:nvPr>
            <p:ph idx="1"/>
          </p:nvPr>
        </p:nvSpPr>
        <p:spPr/>
        <p:txBody>
          <a:bodyPr/>
          <a:lstStyle/>
          <a:p>
            <a:pPr marL="0" indent="0">
              <a:buNone/>
            </a:pPr>
            <a:r>
              <a:rPr lang="en-US" dirty="0"/>
              <a:t> </a:t>
            </a:r>
            <a:endParaRPr lang="en-US" dirty="0" smtClean="0"/>
          </a:p>
          <a:p>
            <a:r>
              <a:rPr lang="en-US" dirty="0" smtClean="0"/>
              <a:t>The employer must submit to an I-9 Inspection and Audit. NOTE: No immunity from civil and criminal penalties.</a:t>
            </a:r>
          </a:p>
          <a:p>
            <a:endParaRPr lang="en-US" dirty="0"/>
          </a:p>
          <a:p>
            <a:r>
              <a:rPr lang="en-US" dirty="0" smtClean="0"/>
              <a:t>The employer must enroll in the E-Verify program within 60 days of execution of the IMAGE Partnership Agreement with ICE.</a:t>
            </a:r>
          </a:p>
          <a:p>
            <a:endParaRPr lang="en-US" dirty="0"/>
          </a:p>
          <a:p>
            <a:r>
              <a:rPr lang="en-US" dirty="0" smtClean="0"/>
              <a:t>The employer must agree to maintain a written policy for I-9 compliance and conduct internal I-9 audits</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16435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15000" dirty="0" smtClean="0"/>
              <a:t>E-verify</a:t>
            </a:r>
            <a:endParaRPr lang="en-US" sz="15000" dirty="0"/>
          </a:p>
        </p:txBody>
      </p:sp>
      <p:sp>
        <p:nvSpPr>
          <p:cNvPr id="3" name="Subtitle 2"/>
          <p:cNvSpPr>
            <a:spLocks noGrp="1"/>
          </p:cNvSpPr>
          <p:nvPr>
            <p:ph type="subTitle" idx="1"/>
          </p:nvPr>
        </p:nvSpPr>
        <p:spPr>
          <a:xfrm>
            <a:off x="1371600" y="3628502"/>
            <a:ext cx="9448800" cy="685800"/>
          </a:xfrm>
        </p:spPr>
        <p:txBody>
          <a:bodyPr>
            <a:noAutofit/>
          </a:bodyPr>
          <a:lstStyle/>
          <a:p>
            <a:pPr algn="ctr"/>
            <a:r>
              <a:rPr lang="en-US" sz="6000" dirty="0" smtClean="0"/>
              <a:t>Still Voluntary?</a:t>
            </a:r>
            <a:endParaRPr lang="en-US" sz="6000" dirty="0"/>
          </a:p>
        </p:txBody>
      </p:sp>
    </p:spTree>
    <p:extLst>
      <p:ext uri="{BB962C8B-B14F-4D97-AF65-F5344CB8AC3E}">
        <p14:creationId xmlns:p14="http://schemas.microsoft.com/office/powerpoint/2010/main" val="2505917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principles</a:t>
            </a:r>
            <a:endParaRPr lang="en-US" b="1" dirty="0"/>
          </a:p>
        </p:txBody>
      </p:sp>
      <p:sp>
        <p:nvSpPr>
          <p:cNvPr id="3" name="Content Placeholder 2"/>
          <p:cNvSpPr>
            <a:spLocks noGrp="1"/>
          </p:cNvSpPr>
          <p:nvPr>
            <p:ph idx="1"/>
          </p:nvPr>
        </p:nvSpPr>
        <p:spPr/>
        <p:txBody>
          <a:bodyPr>
            <a:normAutofit fontScale="92500" lnSpcReduction="10000"/>
          </a:bodyPr>
          <a:lstStyle/>
          <a:p>
            <a:r>
              <a:rPr lang="en-US" sz="2800" dirty="0" smtClean="0"/>
              <a:t>Employer must verify the employment eligibility of all employees hired after November 6, 1986.</a:t>
            </a:r>
          </a:p>
          <a:p>
            <a:pPr marL="0" indent="0">
              <a:buNone/>
            </a:pPr>
            <a:endParaRPr lang="en-US" sz="2800" dirty="0" smtClean="0"/>
          </a:p>
          <a:p>
            <a:r>
              <a:rPr lang="en-US" sz="2800" dirty="0" smtClean="0"/>
              <a:t>Employer must retain I-9s for 3 years after employee begins work or 1 year after date of termination – whichever is longer.</a:t>
            </a:r>
          </a:p>
          <a:p>
            <a:pPr marL="0" indent="0">
              <a:buNone/>
            </a:pPr>
            <a:endParaRPr lang="en-US" sz="2800" dirty="0" smtClean="0"/>
          </a:p>
          <a:p>
            <a:r>
              <a:rPr lang="en-US" sz="2800" dirty="0" smtClean="0"/>
              <a:t>Treat all employees the same.</a:t>
            </a:r>
          </a:p>
          <a:p>
            <a:pPr marL="0" indent="0">
              <a:buNone/>
            </a:pPr>
            <a:endParaRPr lang="en-US" sz="2800" dirty="0" smtClean="0"/>
          </a:p>
          <a:p>
            <a:r>
              <a:rPr lang="en-US" sz="2800" dirty="0" smtClean="0"/>
              <a:t>Do not commit fraud.</a:t>
            </a:r>
            <a:endParaRPr lang="en-US" sz="2800" dirty="0"/>
          </a:p>
        </p:txBody>
      </p:sp>
    </p:spTree>
    <p:extLst>
      <p:ext uri="{BB962C8B-B14F-4D97-AF65-F5344CB8AC3E}">
        <p14:creationId xmlns:p14="http://schemas.microsoft.com/office/powerpoint/2010/main" val="963674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97106"/>
            <a:ext cx="8610600" cy="1293028"/>
          </a:xfrm>
        </p:spPr>
        <p:txBody>
          <a:bodyPr>
            <a:normAutofit/>
          </a:bodyPr>
          <a:lstStyle/>
          <a:p>
            <a:r>
              <a:rPr lang="en-US" sz="6000" b="1" dirty="0" smtClean="0"/>
              <a:t>E-Verify</a:t>
            </a:r>
            <a:endParaRPr lang="en-US" sz="6000" b="1" dirty="0"/>
          </a:p>
        </p:txBody>
      </p:sp>
      <p:sp>
        <p:nvSpPr>
          <p:cNvPr id="3" name="Content Placeholder 2"/>
          <p:cNvSpPr>
            <a:spLocks noGrp="1"/>
          </p:cNvSpPr>
          <p:nvPr>
            <p:ph idx="1"/>
          </p:nvPr>
        </p:nvSpPr>
        <p:spPr>
          <a:xfrm>
            <a:off x="685800" y="1490134"/>
            <a:ext cx="11125200" cy="4728551"/>
          </a:xfrm>
        </p:spPr>
        <p:txBody>
          <a:bodyPr/>
          <a:lstStyle/>
          <a:p>
            <a:r>
              <a:rPr lang="en-US" sz="2600" dirty="0"/>
              <a:t>F</a:t>
            </a:r>
            <a:r>
              <a:rPr lang="en-US" sz="2600" dirty="0" smtClean="0"/>
              <a:t>ederal </a:t>
            </a:r>
            <a:r>
              <a:rPr lang="en-US" sz="2600" dirty="0"/>
              <a:t>law has yet to require all employers to utilize </a:t>
            </a:r>
            <a:r>
              <a:rPr lang="en-US" sz="2600" dirty="0" smtClean="0"/>
              <a:t>E-Verify, but as of January 2014, more than 500,000 U.S. companies use E-Verify.</a:t>
            </a:r>
          </a:p>
          <a:p>
            <a:pPr marL="0" indent="0">
              <a:buNone/>
            </a:pPr>
            <a:endParaRPr lang="en-US" dirty="0" smtClean="0"/>
          </a:p>
          <a:p>
            <a:r>
              <a:rPr lang="en-US" sz="2600" dirty="0" smtClean="0"/>
              <a:t>NOTE: </a:t>
            </a:r>
            <a:r>
              <a:rPr lang="en-US" sz="2600" dirty="0"/>
              <a:t>E-Verify does </a:t>
            </a:r>
            <a:r>
              <a:rPr lang="en-US" sz="2600" b="1" u="sng" dirty="0"/>
              <a:t>not</a:t>
            </a:r>
            <a:r>
              <a:rPr lang="en-US" sz="2600" dirty="0"/>
              <a:t> replace Form I-9 </a:t>
            </a:r>
            <a:r>
              <a:rPr lang="en-US" sz="2600" dirty="0" smtClean="0"/>
              <a:t>compliance.</a:t>
            </a:r>
          </a:p>
          <a:p>
            <a:pPr lvl="1"/>
            <a:r>
              <a:rPr lang="en-US" sz="2200" dirty="0" smtClean="0"/>
              <a:t>It is a </a:t>
            </a:r>
            <a:r>
              <a:rPr lang="en-US" sz="2200" dirty="0"/>
              <a:t>free, web-based program that allows employers to further verify their employees’ employment eligibility once </a:t>
            </a:r>
            <a:r>
              <a:rPr lang="en-US" sz="2200" dirty="0" smtClean="0"/>
              <a:t>hired.</a:t>
            </a:r>
          </a:p>
          <a:p>
            <a:pPr marL="457200" lvl="1" indent="0">
              <a:buNone/>
            </a:pPr>
            <a:endParaRPr lang="en-US" dirty="0" smtClean="0"/>
          </a:p>
          <a:p>
            <a:r>
              <a:rPr lang="en-US" sz="2600" dirty="0" smtClean="0"/>
              <a:t>E-Verify compares </a:t>
            </a:r>
            <a:r>
              <a:rPr lang="en-US" sz="2600" dirty="0"/>
              <a:t>the data from the employee’s completed Form I-9 with that of the Social Security Administration as well as the U.S. Department of Homeland Security (DHS).</a:t>
            </a:r>
          </a:p>
        </p:txBody>
      </p:sp>
    </p:spTree>
    <p:extLst>
      <p:ext uri="{BB962C8B-B14F-4D97-AF65-F5344CB8AC3E}">
        <p14:creationId xmlns:p14="http://schemas.microsoft.com/office/powerpoint/2010/main" val="2627504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933" y="137839"/>
            <a:ext cx="8610600" cy="1293028"/>
          </a:xfrm>
        </p:spPr>
        <p:txBody>
          <a:bodyPr/>
          <a:lstStyle/>
          <a:p>
            <a:r>
              <a:rPr lang="en-US" b="1" dirty="0" smtClean="0"/>
              <a:t>E-verify performance</a:t>
            </a:r>
            <a:endParaRPr lang="en-US" b="1" dirty="0"/>
          </a:p>
        </p:txBody>
      </p:sp>
      <p:pic>
        <p:nvPicPr>
          <p:cNvPr id="4" name="Picture 2" descr="An Image of Performanc Pie 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7933" y="1430867"/>
            <a:ext cx="9110134" cy="43264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23067" y="5816600"/>
            <a:ext cx="7721600" cy="646331"/>
          </a:xfrm>
          <a:prstGeom prst="rect">
            <a:avLst/>
          </a:prstGeom>
          <a:noFill/>
        </p:spPr>
        <p:txBody>
          <a:bodyPr wrap="square" rtlCol="0">
            <a:spAutoFit/>
          </a:bodyPr>
          <a:lstStyle/>
          <a:p>
            <a:r>
              <a:rPr lang="en-US" sz="1200" dirty="0"/>
              <a:t>The statistics in the adjacent chart report E-Verify case processing results in Fiscal Year 2013 (Oct 2012 – Sept 2013). All figures are expressed as a percentage of the total number of cases submitted and percentages are rounded. </a:t>
            </a:r>
            <a:r>
              <a:rPr lang="en-US" sz="1200" dirty="0" smtClean="0"/>
              <a:t>         http</a:t>
            </a:r>
            <a:r>
              <a:rPr lang="en-US" sz="1200" dirty="0"/>
              <a:t>://www.uscis.gov/e-verify/about-program/performance</a:t>
            </a:r>
          </a:p>
        </p:txBody>
      </p:sp>
    </p:spTree>
    <p:extLst>
      <p:ext uri="{BB962C8B-B14F-4D97-AF65-F5344CB8AC3E}">
        <p14:creationId xmlns:p14="http://schemas.microsoft.com/office/powerpoint/2010/main" val="4009167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533" y="103973"/>
            <a:ext cx="8610600" cy="1293028"/>
          </a:xfrm>
        </p:spPr>
        <p:txBody>
          <a:bodyPr/>
          <a:lstStyle/>
          <a:p>
            <a:r>
              <a:rPr lang="en-US" b="1" dirty="0" smtClean="0"/>
              <a:t>E-verify performance </a:t>
            </a:r>
            <a:r>
              <a:rPr lang="en-US" sz="1800" dirty="0" smtClean="0"/>
              <a:t>(cont.)</a:t>
            </a:r>
            <a:endParaRPr lang="en-US" sz="1800" dirty="0"/>
          </a:p>
        </p:txBody>
      </p:sp>
      <p:sp>
        <p:nvSpPr>
          <p:cNvPr id="3" name="Content Placeholder 2"/>
          <p:cNvSpPr>
            <a:spLocks noGrp="1"/>
          </p:cNvSpPr>
          <p:nvPr>
            <p:ph idx="1"/>
          </p:nvPr>
        </p:nvSpPr>
        <p:spPr>
          <a:xfrm>
            <a:off x="685800" y="1219200"/>
            <a:ext cx="10820400" cy="4999485"/>
          </a:xfrm>
        </p:spPr>
        <p:txBody>
          <a:bodyPr>
            <a:normAutofit fontScale="85000" lnSpcReduction="20000"/>
          </a:bodyPr>
          <a:lstStyle/>
          <a:p>
            <a:r>
              <a:rPr lang="en-US" b="1" dirty="0"/>
              <a:t>Most employees are automatically confirmed as work authorized.</a:t>
            </a:r>
            <a:endParaRPr lang="en-US" dirty="0"/>
          </a:p>
          <a:p>
            <a:pPr lvl="1" fontAlgn="t"/>
            <a:r>
              <a:rPr lang="en-US" dirty="0"/>
              <a:t>98.81 percent of employees are automatically confirmed as authorized to work (“work authorized”) either instantly or within 24 hours, requiring no employee or employer action.</a:t>
            </a:r>
          </a:p>
          <a:p>
            <a:pPr lvl="1" fontAlgn="t"/>
            <a:r>
              <a:rPr lang="en-US" dirty="0"/>
              <a:t>1.19 percent of employees receive initial system mismatches, called a Tentative Non-Confirmation (TNC). </a:t>
            </a:r>
            <a:endParaRPr lang="en-US" dirty="0" smtClean="0"/>
          </a:p>
          <a:p>
            <a:pPr marL="457200" lvl="1" indent="0" fontAlgn="t">
              <a:buNone/>
            </a:pPr>
            <a:endParaRPr lang="en-US" dirty="0"/>
          </a:p>
          <a:p>
            <a:r>
              <a:rPr lang="en-US" b="1" dirty="0"/>
              <a:t>Of the 1.19% of employees who receive initial system</a:t>
            </a:r>
            <a:r>
              <a:rPr lang="en-US" dirty="0"/>
              <a:t> </a:t>
            </a:r>
            <a:r>
              <a:rPr lang="en-US" b="1" dirty="0"/>
              <a:t>mismatches:</a:t>
            </a:r>
            <a:endParaRPr lang="en-US" dirty="0"/>
          </a:p>
          <a:p>
            <a:pPr lvl="1" fontAlgn="t"/>
            <a:r>
              <a:rPr lang="en-US" dirty="0"/>
              <a:t>0.22 percent of employees are confirmed as work authorized after contesting and resolving the mismatch.</a:t>
            </a:r>
          </a:p>
          <a:p>
            <a:pPr lvl="1" fontAlgn="t"/>
            <a:r>
              <a:rPr lang="en-US" dirty="0"/>
              <a:t>0.98 percent of employees are not found work authorized. </a:t>
            </a:r>
            <a:endParaRPr lang="en-US" dirty="0" smtClean="0"/>
          </a:p>
          <a:p>
            <a:pPr marL="457200" lvl="1" indent="0" fontAlgn="t">
              <a:buNone/>
            </a:pPr>
            <a:endParaRPr lang="en-US" dirty="0"/>
          </a:p>
          <a:p>
            <a:r>
              <a:rPr lang="en-US" b="1" dirty="0"/>
              <a:t>Of the .98% of employees not found work authorized:</a:t>
            </a:r>
            <a:endParaRPr lang="en-US" dirty="0"/>
          </a:p>
          <a:p>
            <a:pPr lvl="1" fontAlgn="t"/>
            <a:r>
              <a:rPr lang="en-US" dirty="0"/>
              <a:t>0.78 percent of employees receive initial mismatches and do not contest the mismatch, either because they choose not to or are unaware they can contest. As a result, they are not found work authorized.</a:t>
            </a:r>
          </a:p>
          <a:p>
            <a:pPr lvl="1" fontAlgn="t"/>
            <a:r>
              <a:rPr lang="en-US" dirty="0"/>
              <a:t>0.01 percent of employees receive and contest initial mismatches and are not found work authorized.</a:t>
            </a:r>
          </a:p>
          <a:p>
            <a:pPr lvl="1" fontAlgn="t"/>
            <a:r>
              <a:rPr lang="en-US" dirty="0"/>
              <a:t>0.19 percent of employees receive initial mismatches that remain unresolved because employers closed the cases as “self- terminated” or as “requiring further action” by either the employer or employee.</a:t>
            </a:r>
          </a:p>
          <a:p>
            <a:endParaRPr lang="en-US" dirty="0"/>
          </a:p>
        </p:txBody>
      </p:sp>
      <p:sp>
        <p:nvSpPr>
          <p:cNvPr id="4" name="TextBox 3"/>
          <p:cNvSpPr txBox="1"/>
          <p:nvPr/>
        </p:nvSpPr>
        <p:spPr>
          <a:xfrm>
            <a:off x="4690533" y="5926667"/>
            <a:ext cx="6443134" cy="276999"/>
          </a:xfrm>
          <a:prstGeom prst="rect">
            <a:avLst/>
          </a:prstGeom>
          <a:noFill/>
        </p:spPr>
        <p:txBody>
          <a:bodyPr wrap="square" rtlCol="0">
            <a:spAutoFit/>
          </a:bodyPr>
          <a:lstStyle/>
          <a:p>
            <a:r>
              <a:rPr lang="en-US" sz="1200" dirty="0" smtClean="0"/>
              <a:t>Statistics found at:     http</a:t>
            </a:r>
            <a:r>
              <a:rPr lang="en-US" sz="1200" dirty="0"/>
              <a:t>://www.uscis.gov/e-verify/about-program/performance</a:t>
            </a:r>
          </a:p>
        </p:txBody>
      </p:sp>
    </p:spTree>
    <p:extLst>
      <p:ext uri="{BB962C8B-B14F-4D97-AF65-F5344CB8AC3E}">
        <p14:creationId xmlns:p14="http://schemas.microsoft.com/office/powerpoint/2010/main" val="2917137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96333"/>
            <a:ext cx="8610600" cy="1295400"/>
          </a:xfrm>
        </p:spPr>
        <p:txBody>
          <a:bodyPr>
            <a:normAutofit/>
          </a:bodyPr>
          <a:lstStyle/>
          <a:p>
            <a:r>
              <a:rPr lang="en-US" sz="6000" b="1" dirty="0" smtClean="0"/>
              <a:t>E-verify</a:t>
            </a:r>
            <a:endParaRPr lang="en-US" sz="6000" b="1" dirty="0"/>
          </a:p>
        </p:txBody>
      </p:sp>
      <p:sp>
        <p:nvSpPr>
          <p:cNvPr id="3" name="Text Placeholder 2"/>
          <p:cNvSpPr>
            <a:spLocks noGrp="1"/>
          </p:cNvSpPr>
          <p:nvPr>
            <p:ph type="body" idx="1"/>
          </p:nvPr>
        </p:nvSpPr>
        <p:spPr>
          <a:xfrm>
            <a:off x="917584" y="1475812"/>
            <a:ext cx="5079991" cy="823912"/>
          </a:xfrm>
        </p:spPr>
        <p:txBody>
          <a:bodyPr>
            <a:normAutofit lnSpcReduction="10000"/>
          </a:bodyPr>
          <a:lstStyle/>
          <a:p>
            <a:pPr algn="ctr"/>
            <a:r>
              <a:rPr lang="en-US" b="1" dirty="0" smtClean="0"/>
              <a:t>Additional Benefits to Using E-Verify</a:t>
            </a:r>
            <a:endParaRPr lang="en-US" b="1" dirty="0"/>
          </a:p>
        </p:txBody>
      </p:sp>
      <p:sp>
        <p:nvSpPr>
          <p:cNvPr id="4" name="Content Placeholder 3"/>
          <p:cNvSpPr>
            <a:spLocks noGrp="1"/>
          </p:cNvSpPr>
          <p:nvPr>
            <p:ph sz="half" idx="2"/>
          </p:nvPr>
        </p:nvSpPr>
        <p:spPr>
          <a:xfrm>
            <a:off x="685800" y="2299724"/>
            <a:ext cx="5311775" cy="3918961"/>
          </a:xfrm>
        </p:spPr>
        <p:txBody>
          <a:bodyPr>
            <a:normAutofit/>
          </a:bodyPr>
          <a:lstStyle/>
          <a:p>
            <a:pPr lvl="0"/>
            <a:r>
              <a:rPr lang="en-US" dirty="0"/>
              <a:t>Extra security for </a:t>
            </a:r>
            <a:r>
              <a:rPr lang="en-US" dirty="0" smtClean="0"/>
              <a:t>employers;</a:t>
            </a:r>
          </a:p>
          <a:p>
            <a:pPr marL="0" lvl="0" indent="0">
              <a:buNone/>
            </a:pPr>
            <a:endParaRPr lang="en-US" dirty="0"/>
          </a:p>
          <a:p>
            <a:pPr lvl="0"/>
            <a:r>
              <a:rPr lang="en-US" dirty="0"/>
              <a:t>Additional insulation from liability should the employer be </a:t>
            </a:r>
            <a:r>
              <a:rPr lang="en-US" dirty="0" smtClean="0"/>
              <a:t>audited; </a:t>
            </a:r>
          </a:p>
          <a:p>
            <a:pPr marL="0" lvl="0" indent="0">
              <a:buNone/>
            </a:pPr>
            <a:endParaRPr lang="en-US" dirty="0"/>
          </a:p>
          <a:p>
            <a:pPr lvl="0"/>
            <a:r>
              <a:rPr lang="en-US" dirty="0"/>
              <a:t>Improved level of Form I-9 </a:t>
            </a:r>
            <a:r>
              <a:rPr lang="en-US" dirty="0" smtClean="0"/>
              <a:t>compliance; and</a:t>
            </a:r>
          </a:p>
          <a:p>
            <a:pPr marL="0" lvl="0" indent="0">
              <a:buNone/>
            </a:pPr>
            <a:endParaRPr lang="en-US" dirty="0"/>
          </a:p>
          <a:p>
            <a:r>
              <a:rPr lang="en-US" dirty="0"/>
              <a:t>Provides documentation of good corporate </a:t>
            </a:r>
            <a:r>
              <a:rPr lang="en-US" dirty="0" smtClean="0"/>
              <a:t>citizenship.</a:t>
            </a:r>
            <a:endParaRPr lang="en-US" dirty="0"/>
          </a:p>
        </p:txBody>
      </p:sp>
      <p:sp>
        <p:nvSpPr>
          <p:cNvPr id="5" name="Text Placeholder 4"/>
          <p:cNvSpPr>
            <a:spLocks noGrp="1"/>
          </p:cNvSpPr>
          <p:nvPr>
            <p:ph type="body" sz="quarter" idx="3"/>
          </p:nvPr>
        </p:nvSpPr>
        <p:spPr>
          <a:xfrm>
            <a:off x="6400800" y="1533773"/>
            <a:ext cx="5105400" cy="823912"/>
          </a:xfrm>
        </p:spPr>
        <p:txBody>
          <a:bodyPr>
            <a:normAutofit lnSpcReduction="10000"/>
          </a:bodyPr>
          <a:lstStyle/>
          <a:p>
            <a:pPr algn="ctr"/>
            <a:r>
              <a:rPr lang="en-US" b="1" dirty="0" smtClean="0"/>
              <a:t>Additional Concerns to Using E-Verify</a:t>
            </a:r>
            <a:endParaRPr lang="en-US" b="1" dirty="0"/>
          </a:p>
        </p:txBody>
      </p:sp>
      <p:sp>
        <p:nvSpPr>
          <p:cNvPr id="6" name="Content Placeholder 5"/>
          <p:cNvSpPr>
            <a:spLocks noGrp="1"/>
          </p:cNvSpPr>
          <p:nvPr>
            <p:ph sz="quarter" idx="4"/>
          </p:nvPr>
        </p:nvSpPr>
        <p:spPr>
          <a:xfrm>
            <a:off x="6172200" y="2357684"/>
            <a:ext cx="5334000" cy="3803040"/>
          </a:xfrm>
        </p:spPr>
        <p:txBody>
          <a:bodyPr>
            <a:normAutofit lnSpcReduction="10000"/>
          </a:bodyPr>
          <a:lstStyle/>
          <a:p>
            <a:pPr lvl="0"/>
            <a:r>
              <a:rPr lang="en-US" sz="1800" dirty="0"/>
              <a:t>Further training for employees who will administer the </a:t>
            </a:r>
            <a:r>
              <a:rPr lang="en-US" sz="1800" dirty="0" smtClean="0"/>
              <a:t>program;</a:t>
            </a:r>
          </a:p>
          <a:p>
            <a:pPr marL="0" lvl="0" indent="0">
              <a:buNone/>
            </a:pPr>
            <a:endParaRPr lang="en-US" sz="1800" dirty="0"/>
          </a:p>
          <a:p>
            <a:pPr lvl="0"/>
            <a:r>
              <a:rPr lang="en-US" sz="1800" dirty="0"/>
              <a:t>E-Verify is not </a:t>
            </a:r>
            <a:r>
              <a:rPr lang="en-US" sz="1800" dirty="0" smtClean="0"/>
              <a:t>perfect;</a:t>
            </a:r>
          </a:p>
          <a:p>
            <a:pPr marL="0" lvl="0" indent="0">
              <a:buNone/>
            </a:pPr>
            <a:endParaRPr lang="en-US" sz="1800" dirty="0" smtClean="0"/>
          </a:p>
          <a:p>
            <a:pPr lvl="0"/>
            <a:r>
              <a:rPr lang="en-US" sz="1800" dirty="0" smtClean="0"/>
              <a:t>Possible </a:t>
            </a:r>
            <a:r>
              <a:rPr lang="en-US" sz="1800" dirty="0"/>
              <a:t>liability exposure for employers who incorrectly utilize </a:t>
            </a:r>
            <a:r>
              <a:rPr lang="en-US" sz="1800" dirty="0" smtClean="0"/>
              <a:t>E-Verify; and</a:t>
            </a:r>
          </a:p>
          <a:p>
            <a:pPr marL="0" lvl="0" indent="0">
              <a:buNone/>
            </a:pPr>
            <a:endParaRPr lang="en-US" sz="1800" dirty="0"/>
          </a:p>
          <a:p>
            <a:r>
              <a:rPr lang="en-US" sz="1800" dirty="0" smtClean="0"/>
              <a:t>Allows the </a:t>
            </a:r>
            <a:r>
              <a:rPr lang="en-US" sz="1800" dirty="0"/>
              <a:t>government to track a company’s hiring data, which </a:t>
            </a:r>
            <a:r>
              <a:rPr lang="en-US" sz="1800" dirty="0" smtClean="0"/>
              <a:t>can lead to governmental </a:t>
            </a:r>
            <a:r>
              <a:rPr lang="en-US" sz="1800" dirty="0"/>
              <a:t>audits. (And these audits can lead to referrals to other </a:t>
            </a:r>
            <a:r>
              <a:rPr lang="en-US" sz="1800" dirty="0" smtClean="0"/>
              <a:t>agencies.)</a:t>
            </a:r>
            <a:endParaRPr lang="en-US" sz="1800" dirty="0"/>
          </a:p>
        </p:txBody>
      </p:sp>
    </p:spTree>
    <p:extLst>
      <p:ext uri="{BB962C8B-B14F-4D97-AF65-F5344CB8AC3E}">
        <p14:creationId xmlns:p14="http://schemas.microsoft.com/office/powerpoint/2010/main" val="2219226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E-verify monitoring &amp; compliance branch (M&amp;C)</a:t>
            </a:r>
            <a:endParaRPr lang="en-US" b="1" dirty="0"/>
          </a:p>
        </p:txBody>
      </p:sp>
      <p:sp>
        <p:nvSpPr>
          <p:cNvPr id="3" name="Content Placeholder 2"/>
          <p:cNvSpPr>
            <a:spLocks noGrp="1"/>
          </p:cNvSpPr>
          <p:nvPr>
            <p:ph idx="1"/>
          </p:nvPr>
        </p:nvSpPr>
        <p:spPr/>
        <p:txBody>
          <a:bodyPr>
            <a:normAutofit/>
          </a:bodyPr>
          <a:lstStyle/>
          <a:p>
            <a:r>
              <a:rPr lang="en-US" sz="2600" dirty="0" smtClean="0"/>
              <a:t>Mission of M&amp;C – Oversee usage of the E-Verify system to detect and reduce misusage.</a:t>
            </a:r>
          </a:p>
          <a:p>
            <a:pPr marL="0" indent="0">
              <a:buNone/>
            </a:pPr>
            <a:endParaRPr lang="en-US" sz="2600" dirty="0" smtClean="0"/>
          </a:p>
          <a:p>
            <a:r>
              <a:rPr lang="en-US" sz="2600" dirty="0" smtClean="0"/>
              <a:t>ICE and OSC receive referrals from M&amp;C.</a:t>
            </a:r>
          </a:p>
          <a:p>
            <a:pPr marL="0" indent="0">
              <a:buNone/>
            </a:pPr>
            <a:endParaRPr lang="en-US" sz="2600" dirty="0" smtClean="0"/>
          </a:p>
          <a:p>
            <a:r>
              <a:rPr lang="en-US" sz="2600" dirty="0" smtClean="0"/>
              <a:t>In 2012, M&amp;C sent over 62,000 emails to employers and initiated or responded to 7,200 telephone calls.</a:t>
            </a:r>
            <a:endParaRPr lang="en-US" sz="2600" dirty="0"/>
          </a:p>
        </p:txBody>
      </p:sp>
    </p:spTree>
    <p:extLst>
      <p:ext uri="{BB962C8B-B14F-4D97-AF65-F5344CB8AC3E}">
        <p14:creationId xmlns:p14="http://schemas.microsoft.com/office/powerpoint/2010/main" val="619642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933" y="188639"/>
            <a:ext cx="9076267" cy="1293028"/>
          </a:xfrm>
        </p:spPr>
        <p:txBody>
          <a:bodyPr>
            <a:noAutofit/>
          </a:bodyPr>
          <a:lstStyle/>
          <a:p>
            <a:r>
              <a:rPr lang="en-US" sz="4400" b="1" dirty="0" smtClean="0"/>
              <a:t>M&amp;C Common Errors </a:t>
            </a:r>
            <a:r>
              <a:rPr lang="en-US" sz="4400" b="1" dirty="0" err="1" smtClean="0"/>
              <a:t>NOted</a:t>
            </a:r>
            <a:endParaRPr lang="en-US" sz="4400" b="1" dirty="0"/>
          </a:p>
        </p:txBody>
      </p:sp>
      <p:sp>
        <p:nvSpPr>
          <p:cNvPr id="3" name="Content Placeholder 2"/>
          <p:cNvSpPr>
            <a:spLocks noGrp="1"/>
          </p:cNvSpPr>
          <p:nvPr>
            <p:ph idx="1"/>
          </p:nvPr>
        </p:nvSpPr>
        <p:spPr>
          <a:xfrm>
            <a:off x="330201" y="1329267"/>
            <a:ext cx="11497732" cy="5342465"/>
          </a:xfrm>
        </p:spPr>
        <p:txBody>
          <a:bodyPr>
            <a:normAutofit/>
          </a:bodyPr>
          <a:lstStyle/>
          <a:p>
            <a:r>
              <a:rPr lang="en-US" sz="2600" dirty="0" smtClean="0"/>
              <a:t>Creating duplicate cases for same employee.</a:t>
            </a:r>
          </a:p>
          <a:p>
            <a:pPr marL="0" indent="0">
              <a:buNone/>
            </a:pPr>
            <a:endParaRPr lang="en-US" sz="1000" dirty="0" smtClean="0"/>
          </a:p>
          <a:p>
            <a:r>
              <a:rPr lang="en-US" sz="2600" dirty="0" smtClean="0"/>
              <a:t>Immediately terminating those receiving a TNC.</a:t>
            </a:r>
          </a:p>
          <a:p>
            <a:pPr marL="0" indent="0">
              <a:buNone/>
            </a:pPr>
            <a:endParaRPr lang="en-US" sz="1000" dirty="0" smtClean="0"/>
          </a:p>
          <a:p>
            <a:r>
              <a:rPr lang="en-US" sz="2600" dirty="0" smtClean="0"/>
              <a:t>Failure to create a case by the third day after employee starts work for pay.</a:t>
            </a:r>
          </a:p>
          <a:p>
            <a:pPr marL="0" indent="0">
              <a:buNone/>
            </a:pPr>
            <a:endParaRPr lang="en-US" sz="1000" dirty="0" smtClean="0"/>
          </a:p>
          <a:p>
            <a:r>
              <a:rPr lang="en-US" sz="2600" dirty="0" smtClean="0"/>
              <a:t>Creating cases for employees hired before E-Verify participant is enrolled in E-Verify.</a:t>
            </a:r>
          </a:p>
          <a:p>
            <a:pPr marL="0" indent="0">
              <a:buNone/>
            </a:pPr>
            <a:endParaRPr lang="en-US" sz="1000" dirty="0" smtClean="0"/>
          </a:p>
          <a:p>
            <a:r>
              <a:rPr lang="en-US" sz="2600" dirty="0" smtClean="0"/>
              <a:t>Failure to print TNCs.</a:t>
            </a:r>
          </a:p>
          <a:p>
            <a:pPr marL="0" indent="0">
              <a:buNone/>
            </a:pPr>
            <a:endParaRPr lang="en-US" sz="1000" dirty="0" smtClean="0"/>
          </a:p>
          <a:p>
            <a:r>
              <a:rPr lang="en-US" sz="2600" dirty="0" smtClean="0"/>
              <a:t>No review of acceptable documents or a document with a photo.</a:t>
            </a:r>
            <a:endParaRPr lang="en-US" sz="2600" dirty="0"/>
          </a:p>
        </p:txBody>
      </p:sp>
    </p:spTree>
    <p:extLst>
      <p:ext uri="{BB962C8B-B14F-4D97-AF65-F5344CB8AC3E}">
        <p14:creationId xmlns:p14="http://schemas.microsoft.com/office/powerpoint/2010/main" val="751934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42639"/>
            <a:ext cx="8610600" cy="1293028"/>
          </a:xfrm>
        </p:spPr>
        <p:txBody>
          <a:bodyPr/>
          <a:lstStyle/>
          <a:p>
            <a:r>
              <a:rPr lang="en-US" b="1" dirty="0" smtClean="0"/>
              <a:t>OSC recent actions based upon e-verify referrals</a:t>
            </a:r>
            <a:endParaRPr lang="en-US" b="1" dirty="0"/>
          </a:p>
        </p:txBody>
      </p:sp>
      <p:sp>
        <p:nvSpPr>
          <p:cNvPr id="3" name="Content Placeholder 2"/>
          <p:cNvSpPr>
            <a:spLocks noGrp="1"/>
          </p:cNvSpPr>
          <p:nvPr>
            <p:ph idx="1"/>
          </p:nvPr>
        </p:nvSpPr>
        <p:spPr>
          <a:xfrm>
            <a:off x="685800" y="1837268"/>
            <a:ext cx="10820400" cy="4381418"/>
          </a:xfrm>
        </p:spPr>
        <p:txBody>
          <a:bodyPr/>
          <a:lstStyle/>
          <a:p>
            <a:r>
              <a:rPr lang="en-US" sz="2600" dirty="0" smtClean="0"/>
              <a:t>Resolution letter with staffing agency for wrongful termination – company terminated employee after receiving TNC.</a:t>
            </a:r>
          </a:p>
          <a:p>
            <a:pPr marL="0" indent="0">
              <a:buNone/>
            </a:pPr>
            <a:endParaRPr lang="en-US" dirty="0" smtClean="0"/>
          </a:p>
          <a:p>
            <a:r>
              <a:rPr lang="en-US" sz="2600" dirty="0" smtClean="0"/>
              <a:t>Two resolution letters with 2 farm labor contractors for document abuse – large percentage of non-citizens who presented “List A” documents.</a:t>
            </a:r>
          </a:p>
          <a:p>
            <a:pPr marL="0" indent="0">
              <a:buNone/>
            </a:pPr>
            <a:endParaRPr lang="en-US" dirty="0" smtClean="0"/>
          </a:p>
          <a:p>
            <a:r>
              <a:rPr lang="en-US" sz="2600" dirty="0" smtClean="0"/>
              <a:t>Resolution letter with real estate development company for improper use of E-Verify on certain existing employees.</a:t>
            </a:r>
            <a:endParaRPr lang="en-US" sz="2600" dirty="0"/>
          </a:p>
        </p:txBody>
      </p:sp>
    </p:spTree>
    <p:extLst>
      <p:ext uri="{BB962C8B-B14F-4D97-AF65-F5344CB8AC3E}">
        <p14:creationId xmlns:p14="http://schemas.microsoft.com/office/powerpoint/2010/main" val="735884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667" y="764373"/>
            <a:ext cx="9262533" cy="1293028"/>
          </a:xfrm>
        </p:spPr>
        <p:txBody>
          <a:bodyPr>
            <a:noAutofit/>
          </a:bodyPr>
          <a:lstStyle/>
          <a:p>
            <a:r>
              <a:rPr lang="en-US" sz="4800" b="1" dirty="0" smtClean="0"/>
              <a:t>E-verify: moving forward</a:t>
            </a:r>
            <a:endParaRPr lang="en-US" sz="4800" b="1" dirty="0"/>
          </a:p>
        </p:txBody>
      </p:sp>
      <p:sp>
        <p:nvSpPr>
          <p:cNvPr id="3" name="Content Placeholder 2"/>
          <p:cNvSpPr>
            <a:spLocks noGrp="1"/>
          </p:cNvSpPr>
          <p:nvPr>
            <p:ph idx="1"/>
          </p:nvPr>
        </p:nvSpPr>
        <p:spPr/>
        <p:txBody>
          <a:bodyPr>
            <a:normAutofit/>
          </a:bodyPr>
          <a:lstStyle/>
          <a:p>
            <a:r>
              <a:rPr lang="en-US" sz="3200" dirty="0" smtClean="0"/>
              <a:t>With enhanced enforcement actions by OSC and M&amp;C, it is critical for E-Verify employers to conduct an internal assessment of compliance with the E-Verify process.</a:t>
            </a:r>
          </a:p>
          <a:p>
            <a:pPr marL="0" indent="0">
              <a:buNone/>
            </a:pPr>
            <a:endParaRPr lang="en-US" sz="3200" dirty="0" smtClean="0"/>
          </a:p>
          <a:p>
            <a:r>
              <a:rPr lang="en-US" sz="3200" dirty="0" smtClean="0"/>
              <a:t>E-Verify provides free training and webinar updates for employers.</a:t>
            </a:r>
            <a:endParaRPr lang="en-US" sz="3200" dirty="0"/>
          </a:p>
        </p:txBody>
      </p:sp>
    </p:spTree>
    <p:extLst>
      <p:ext uri="{BB962C8B-B14F-4D97-AF65-F5344CB8AC3E}">
        <p14:creationId xmlns:p14="http://schemas.microsoft.com/office/powerpoint/2010/main" val="1564977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57973"/>
            <a:ext cx="8610600" cy="1293028"/>
          </a:xfrm>
        </p:spPr>
        <p:txBody>
          <a:bodyPr/>
          <a:lstStyle/>
          <a:p>
            <a:r>
              <a:rPr lang="en-US" b="1" dirty="0" smtClean="0"/>
              <a:t>Assisting employers:</a:t>
            </a:r>
            <a:br>
              <a:rPr lang="en-US" b="1" dirty="0" smtClean="0"/>
            </a:br>
            <a:r>
              <a:rPr lang="en-US" b="1" dirty="0" smtClean="0"/>
              <a:t>The i-9 audit</a:t>
            </a:r>
            <a:endParaRPr lang="en-US" b="1" dirty="0"/>
          </a:p>
        </p:txBody>
      </p:sp>
      <p:sp>
        <p:nvSpPr>
          <p:cNvPr id="3" name="Content Placeholder 2"/>
          <p:cNvSpPr>
            <a:spLocks noGrp="1"/>
          </p:cNvSpPr>
          <p:nvPr>
            <p:ph idx="1"/>
          </p:nvPr>
        </p:nvSpPr>
        <p:spPr>
          <a:xfrm>
            <a:off x="685800" y="1651002"/>
            <a:ext cx="10820400" cy="4567684"/>
          </a:xfrm>
        </p:spPr>
        <p:txBody>
          <a:bodyPr/>
          <a:lstStyle/>
          <a:p>
            <a:pPr marL="457200" indent="-457200">
              <a:buAutoNum type="arabicParenR"/>
            </a:pPr>
            <a:r>
              <a:rPr lang="en-US" dirty="0" smtClean="0"/>
              <a:t>Need copies of I-9s and supporting documentation.</a:t>
            </a:r>
          </a:p>
          <a:p>
            <a:pPr lvl="1"/>
            <a:r>
              <a:rPr lang="en-US" dirty="0" smtClean="0"/>
              <a:t>Encourage employers to keep photocopies of documents presented for I-9 (front and back).</a:t>
            </a:r>
          </a:p>
          <a:p>
            <a:pPr marL="457200" lvl="1" indent="0">
              <a:buNone/>
            </a:pPr>
            <a:endParaRPr lang="en-US" dirty="0" smtClean="0"/>
          </a:p>
          <a:p>
            <a:pPr marL="457200" lvl="1" indent="-457200">
              <a:buAutoNum type="arabicParenR" startAt="2"/>
            </a:pPr>
            <a:r>
              <a:rPr lang="en-US" dirty="0" smtClean="0"/>
              <a:t>Prepare and maintain spreadsheet to document audit findings:</a:t>
            </a:r>
          </a:p>
          <a:p>
            <a:pPr marL="0" lvl="1" indent="0">
              <a:buNone/>
            </a:pPr>
            <a:endParaRPr lang="en-US" dirty="0"/>
          </a:p>
          <a:p>
            <a:pPr marL="0" lvl="1"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20251529"/>
              </p:ext>
            </p:extLst>
          </p:nvPr>
        </p:nvGraphicFramePr>
        <p:xfrm>
          <a:off x="618069" y="3605827"/>
          <a:ext cx="10820400" cy="1011047"/>
        </p:xfrm>
        <a:graphic>
          <a:graphicData uri="http://schemas.openxmlformats.org/drawingml/2006/table">
            <a:tbl>
              <a:tblPr firstRow="1" firstCol="1" bandRow="1">
                <a:tableStyleId>{5C22544A-7EE6-4342-B048-85BDC9FD1C3A}</a:tableStyleId>
              </a:tblPr>
              <a:tblGrid>
                <a:gridCol w="1082040"/>
                <a:gridCol w="1082040"/>
                <a:gridCol w="1082040"/>
                <a:gridCol w="1082040"/>
                <a:gridCol w="1082040"/>
                <a:gridCol w="1082040"/>
                <a:gridCol w="1082040"/>
                <a:gridCol w="1082040"/>
                <a:gridCol w="1082040"/>
                <a:gridCol w="1082040"/>
              </a:tblGrid>
              <a:tr h="0">
                <a:tc>
                  <a:txBody>
                    <a:bodyPr/>
                    <a:lstStyle/>
                    <a:p>
                      <a:pPr marL="0" marR="0" algn="ctr">
                        <a:lnSpc>
                          <a:spcPct val="107000"/>
                        </a:lnSpc>
                        <a:spcBef>
                          <a:spcPts val="0"/>
                        </a:spcBef>
                        <a:spcAft>
                          <a:spcPts val="0"/>
                        </a:spcAft>
                      </a:pPr>
                      <a:r>
                        <a:rPr lang="en-US" sz="1300" dirty="0">
                          <a:effectLst/>
                        </a:rPr>
                        <a:t>Employee Name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E-Verify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Start Date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E-Verify Date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List A</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List B</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List C</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Form I-9 Concerns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300" dirty="0">
                          <a:effectLst/>
                        </a:rPr>
                        <a:t>Authorized Rep.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200" b="0" dirty="0">
                          <a:solidFill>
                            <a:schemeClr val="bg1"/>
                          </a:solidFill>
                          <a:effectLst/>
                        </a:rPr>
                        <a:t>Doe, John</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effectLst/>
                        </a:rPr>
                        <a:t>555-55-5555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8/23/2010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9/01/2010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PRC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SS card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Failed to sign/date Section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Jane Doe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24096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5534"/>
            <a:ext cx="10820399" cy="685799"/>
          </a:xfrm>
        </p:spPr>
        <p:txBody>
          <a:bodyPr/>
          <a:lstStyle/>
          <a:p>
            <a:r>
              <a:rPr lang="en-US" b="1" dirty="0" smtClean="0"/>
              <a:t>Assisting employers </a:t>
            </a:r>
            <a:r>
              <a:rPr lang="en-US" sz="2000" b="1" dirty="0" smtClean="0"/>
              <a:t>(cont.)</a:t>
            </a:r>
            <a:endParaRPr lang="en-US" sz="2000" b="1" dirty="0"/>
          </a:p>
        </p:txBody>
      </p:sp>
      <p:sp>
        <p:nvSpPr>
          <p:cNvPr id="3" name="Text Placeholder 2"/>
          <p:cNvSpPr>
            <a:spLocks noGrp="1"/>
          </p:cNvSpPr>
          <p:nvPr>
            <p:ph type="body" idx="1"/>
          </p:nvPr>
        </p:nvSpPr>
        <p:spPr>
          <a:xfrm>
            <a:off x="999066" y="931333"/>
            <a:ext cx="10490200" cy="507999"/>
          </a:xfrm>
        </p:spPr>
        <p:txBody>
          <a:bodyPr>
            <a:normAutofit lnSpcReduction="10000"/>
          </a:bodyPr>
          <a:lstStyle/>
          <a:p>
            <a:r>
              <a:rPr lang="en-US" sz="3200" dirty="0" smtClean="0"/>
              <a:t>Let’s Talk Forensics</a:t>
            </a:r>
            <a:endParaRPr lang="en-US" sz="3200" dirty="0"/>
          </a:p>
        </p:txBody>
      </p:sp>
      <p:pic>
        <p:nvPicPr>
          <p:cNvPr id="4" name="Picture 3"/>
          <p:cNvPicPr>
            <a:picLocks noChangeAspect="1"/>
          </p:cNvPicPr>
          <p:nvPr/>
        </p:nvPicPr>
        <p:blipFill>
          <a:blip r:embed="rId2"/>
          <a:stretch>
            <a:fillRect/>
          </a:stretch>
        </p:blipFill>
        <p:spPr>
          <a:xfrm>
            <a:off x="331049" y="1439332"/>
            <a:ext cx="3452701" cy="4965701"/>
          </a:xfrm>
          <a:prstGeom prst="rect">
            <a:avLst/>
          </a:prstGeom>
        </p:spPr>
      </p:pic>
      <p:pic>
        <p:nvPicPr>
          <p:cNvPr id="5" name="Picture 4"/>
          <p:cNvPicPr>
            <a:picLocks noChangeAspect="1"/>
          </p:cNvPicPr>
          <p:nvPr/>
        </p:nvPicPr>
        <p:blipFill>
          <a:blip r:embed="rId3"/>
          <a:stretch>
            <a:fillRect/>
          </a:stretch>
        </p:blipFill>
        <p:spPr>
          <a:xfrm>
            <a:off x="4043693" y="1458381"/>
            <a:ext cx="3554251" cy="4927601"/>
          </a:xfrm>
          <a:prstGeom prst="rect">
            <a:avLst/>
          </a:prstGeom>
        </p:spPr>
      </p:pic>
      <p:pic>
        <p:nvPicPr>
          <p:cNvPr id="6" name="Picture 5"/>
          <p:cNvPicPr>
            <a:picLocks noChangeAspect="1"/>
          </p:cNvPicPr>
          <p:nvPr/>
        </p:nvPicPr>
        <p:blipFill>
          <a:blip r:embed="rId4"/>
          <a:stretch>
            <a:fillRect/>
          </a:stretch>
        </p:blipFill>
        <p:spPr>
          <a:xfrm>
            <a:off x="7934090" y="1458382"/>
            <a:ext cx="3555176" cy="4927601"/>
          </a:xfrm>
          <a:prstGeom prst="rect">
            <a:avLst/>
          </a:prstGeom>
        </p:spPr>
      </p:pic>
    </p:spTree>
    <p:extLst>
      <p:ext uri="{BB962C8B-B14F-4D97-AF65-F5344CB8AC3E}">
        <p14:creationId xmlns:p14="http://schemas.microsoft.com/office/powerpoint/2010/main" val="648720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533" y="332573"/>
            <a:ext cx="8610600" cy="1293028"/>
          </a:xfrm>
        </p:spPr>
        <p:txBody>
          <a:bodyPr>
            <a:normAutofit/>
          </a:bodyPr>
          <a:lstStyle/>
          <a:p>
            <a:r>
              <a:rPr lang="en-US" sz="4400" b="1" dirty="0" smtClean="0"/>
              <a:t>Common pitfalls</a:t>
            </a:r>
            <a:endParaRPr lang="en-US" sz="4400" b="1" dirty="0"/>
          </a:p>
        </p:txBody>
      </p:sp>
      <p:sp>
        <p:nvSpPr>
          <p:cNvPr id="3" name="Content Placeholder 2"/>
          <p:cNvSpPr>
            <a:spLocks noGrp="1"/>
          </p:cNvSpPr>
          <p:nvPr>
            <p:ph sz="half" idx="1"/>
          </p:nvPr>
        </p:nvSpPr>
        <p:spPr>
          <a:xfrm>
            <a:off x="461319" y="1960605"/>
            <a:ext cx="5583195" cy="4277467"/>
          </a:xfrm>
        </p:spPr>
        <p:txBody>
          <a:bodyPr>
            <a:normAutofit lnSpcReduction="10000"/>
          </a:bodyPr>
          <a:lstStyle/>
          <a:p>
            <a:r>
              <a:rPr lang="en-US" sz="2400" dirty="0" smtClean="0"/>
              <a:t>Failure to complete the I-9</a:t>
            </a:r>
          </a:p>
          <a:p>
            <a:pPr marL="0" indent="0">
              <a:buNone/>
            </a:pPr>
            <a:endParaRPr lang="en-US" sz="2400" dirty="0" smtClean="0"/>
          </a:p>
          <a:p>
            <a:r>
              <a:rPr lang="en-US" sz="2400" dirty="0" smtClean="0"/>
              <a:t>Document information not recorded in Section 2</a:t>
            </a:r>
          </a:p>
          <a:p>
            <a:pPr marL="0" indent="0">
              <a:buNone/>
            </a:pPr>
            <a:endParaRPr lang="en-US" sz="2400" dirty="0" smtClean="0"/>
          </a:p>
          <a:p>
            <a:r>
              <a:rPr lang="en-US" sz="2400" dirty="0" smtClean="0"/>
              <a:t>Over documentation in Section 2</a:t>
            </a:r>
          </a:p>
          <a:p>
            <a:pPr marL="0" indent="0">
              <a:buNone/>
            </a:pPr>
            <a:endParaRPr lang="en-US" sz="2400" dirty="0" smtClean="0"/>
          </a:p>
          <a:p>
            <a:r>
              <a:rPr lang="en-US" sz="2400" dirty="0" smtClean="0"/>
              <a:t>Date of hire not provided</a:t>
            </a:r>
            <a:endParaRPr lang="en-US" sz="2400" dirty="0"/>
          </a:p>
        </p:txBody>
      </p:sp>
      <p:sp>
        <p:nvSpPr>
          <p:cNvPr id="4" name="Content Placeholder 3"/>
          <p:cNvSpPr>
            <a:spLocks noGrp="1"/>
          </p:cNvSpPr>
          <p:nvPr>
            <p:ph sz="half" idx="2"/>
          </p:nvPr>
        </p:nvSpPr>
        <p:spPr>
          <a:xfrm>
            <a:off x="6172199" y="1960605"/>
            <a:ext cx="5863281" cy="4530811"/>
          </a:xfrm>
        </p:spPr>
        <p:txBody>
          <a:bodyPr>
            <a:normAutofit lnSpcReduction="10000"/>
          </a:bodyPr>
          <a:lstStyle/>
          <a:p>
            <a:r>
              <a:rPr lang="en-US" sz="2400" dirty="0" smtClean="0"/>
              <a:t>Keeping I-9s too long</a:t>
            </a:r>
          </a:p>
          <a:p>
            <a:pPr marL="0" indent="0">
              <a:buNone/>
            </a:pPr>
            <a:endParaRPr lang="en-US" sz="2400" dirty="0" smtClean="0"/>
          </a:p>
          <a:p>
            <a:r>
              <a:rPr lang="en-US" sz="2400" dirty="0" smtClean="0"/>
              <a:t>Treating “foreign” employees differently when completing I-9</a:t>
            </a:r>
          </a:p>
          <a:p>
            <a:pPr marL="0" indent="0">
              <a:buNone/>
            </a:pPr>
            <a:endParaRPr lang="en-US" sz="2400" dirty="0" smtClean="0"/>
          </a:p>
          <a:p>
            <a:r>
              <a:rPr lang="en-US" sz="2400" dirty="0" smtClean="0"/>
              <a:t>Failure to re-verify</a:t>
            </a:r>
          </a:p>
          <a:p>
            <a:pPr marL="0" indent="0">
              <a:buNone/>
            </a:pPr>
            <a:endParaRPr lang="en-US" sz="2400" dirty="0" smtClean="0"/>
          </a:p>
          <a:p>
            <a:r>
              <a:rPr lang="en-US" sz="2400" dirty="0" smtClean="0"/>
              <a:t>Preparer does not sign I-9 as required</a:t>
            </a:r>
          </a:p>
          <a:p>
            <a:pPr marL="0" indent="0">
              <a:buNone/>
            </a:pPr>
            <a:endParaRPr lang="en-US" sz="2400" dirty="0" smtClean="0"/>
          </a:p>
          <a:p>
            <a:r>
              <a:rPr lang="en-US" sz="2400" dirty="0" smtClean="0"/>
              <a:t>Inconsistencies</a:t>
            </a:r>
            <a:endParaRPr lang="en-US" sz="2400" dirty="0"/>
          </a:p>
        </p:txBody>
      </p:sp>
    </p:spTree>
    <p:extLst>
      <p:ext uri="{BB962C8B-B14F-4D97-AF65-F5344CB8AC3E}">
        <p14:creationId xmlns:p14="http://schemas.microsoft.com/office/powerpoint/2010/main" val="3142421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750" y="363817"/>
            <a:ext cx="8610599" cy="813050"/>
          </a:xfrm>
        </p:spPr>
        <p:txBody>
          <a:bodyPr/>
          <a:lstStyle/>
          <a:p>
            <a:r>
              <a:rPr lang="en-US" b="1" dirty="0" smtClean="0"/>
              <a:t>Common i-9 mistakes</a:t>
            </a:r>
            <a:endParaRPr lang="en-US" b="1" dirty="0"/>
          </a:p>
        </p:txBody>
      </p:sp>
      <p:sp>
        <p:nvSpPr>
          <p:cNvPr id="3" name="Text Placeholder 2"/>
          <p:cNvSpPr>
            <a:spLocks noGrp="1"/>
          </p:cNvSpPr>
          <p:nvPr>
            <p:ph type="body" idx="1"/>
          </p:nvPr>
        </p:nvSpPr>
        <p:spPr>
          <a:xfrm>
            <a:off x="685799" y="1490880"/>
            <a:ext cx="3456432" cy="617320"/>
          </a:xfrm>
        </p:spPr>
        <p:txBody>
          <a:bodyPr/>
          <a:lstStyle/>
          <a:p>
            <a:pPr algn="ctr"/>
            <a:r>
              <a:rPr lang="en-US" sz="3000" b="1" dirty="0" smtClean="0"/>
              <a:t>Section 1</a:t>
            </a:r>
            <a:endParaRPr lang="en-US" sz="3000" b="1" dirty="0"/>
          </a:p>
        </p:txBody>
      </p:sp>
      <p:sp>
        <p:nvSpPr>
          <p:cNvPr id="4" name="Text Placeholder 3"/>
          <p:cNvSpPr>
            <a:spLocks noGrp="1"/>
          </p:cNvSpPr>
          <p:nvPr>
            <p:ph type="body" sz="half" idx="15"/>
          </p:nvPr>
        </p:nvSpPr>
        <p:spPr>
          <a:xfrm>
            <a:off x="685799" y="2302933"/>
            <a:ext cx="3456432" cy="3915764"/>
          </a:xfrm>
        </p:spPr>
        <p:txBody>
          <a:bodyPr/>
          <a:lstStyle/>
          <a:p>
            <a:pPr marL="285750" indent="-285750">
              <a:buFont typeface="Arial" panose="020B0604020202020204" pitchFamily="34" charset="0"/>
              <a:buChar char="•"/>
            </a:pPr>
            <a:r>
              <a:rPr lang="en-US" dirty="0" smtClean="0"/>
              <a:t>Employee does not enter A#/USCIS # in status box area</a:t>
            </a:r>
          </a:p>
          <a:p>
            <a:pPr marL="285750" indent="-285750">
              <a:buFont typeface="Arial" panose="020B0604020202020204" pitchFamily="34" charset="0"/>
              <a:buChar char="•"/>
            </a:pPr>
            <a:r>
              <a:rPr lang="en-US" dirty="0" smtClean="0"/>
              <a:t>Employee does not sign/date attestation area</a:t>
            </a:r>
          </a:p>
          <a:p>
            <a:pPr marL="285750" indent="-285750">
              <a:buFont typeface="Arial" panose="020B0604020202020204" pitchFamily="34" charset="0"/>
              <a:buChar char="•"/>
            </a:pPr>
            <a:r>
              <a:rPr lang="en-US" dirty="0" smtClean="0"/>
              <a:t>Employee lists DOB instead of signature attestation date</a:t>
            </a:r>
          </a:p>
          <a:p>
            <a:pPr marL="285750" indent="-285750">
              <a:buFont typeface="Arial" panose="020B0604020202020204" pitchFamily="34" charset="0"/>
              <a:buChar char="•"/>
            </a:pPr>
            <a:r>
              <a:rPr lang="en-US" dirty="0" smtClean="0"/>
              <a:t>Employee does not complete Section 1 on 1</a:t>
            </a:r>
            <a:r>
              <a:rPr lang="en-US" baseline="30000" dirty="0" smtClean="0"/>
              <a:t>st</a:t>
            </a:r>
            <a:r>
              <a:rPr lang="en-US" dirty="0" smtClean="0"/>
              <a:t> day of employment</a:t>
            </a:r>
          </a:p>
          <a:p>
            <a:pPr marL="285750" indent="-285750">
              <a:buFont typeface="Arial" panose="020B0604020202020204" pitchFamily="34" charset="0"/>
              <a:buChar char="•"/>
            </a:pPr>
            <a:r>
              <a:rPr lang="en-US" dirty="0" smtClean="0"/>
              <a:t>Employee fails to check correct status box OR does not check a status box at all</a:t>
            </a:r>
          </a:p>
          <a:p>
            <a:pPr marL="285750" indent="-285750">
              <a:buFont typeface="Arial" panose="020B0604020202020204" pitchFamily="34" charset="0"/>
              <a:buChar char="•"/>
            </a:pPr>
            <a:r>
              <a:rPr lang="en-US" dirty="0" smtClean="0"/>
              <a:t>Preparer/Translator does not complete appropriate area</a:t>
            </a:r>
            <a:endParaRPr lang="en-US" dirty="0"/>
          </a:p>
        </p:txBody>
      </p:sp>
      <p:sp>
        <p:nvSpPr>
          <p:cNvPr id="5" name="Text Placeholder 4"/>
          <p:cNvSpPr>
            <a:spLocks noGrp="1"/>
          </p:cNvSpPr>
          <p:nvPr>
            <p:ph type="body" sz="quarter" idx="3"/>
          </p:nvPr>
        </p:nvSpPr>
        <p:spPr>
          <a:xfrm>
            <a:off x="4366858" y="1490880"/>
            <a:ext cx="3456432" cy="626534"/>
          </a:xfrm>
        </p:spPr>
        <p:txBody>
          <a:bodyPr/>
          <a:lstStyle/>
          <a:p>
            <a:pPr algn="ctr"/>
            <a:r>
              <a:rPr lang="en-US" sz="3000" b="1" dirty="0" smtClean="0"/>
              <a:t>Section 2</a:t>
            </a:r>
            <a:endParaRPr lang="en-US" sz="3000" b="1" dirty="0"/>
          </a:p>
        </p:txBody>
      </p:sp>
      <p:sp>
        <p:nvSpPr>
          <p:cNvPr id="6" name="Text Placeholder 5"/>
          <p:cNvSpPr>
            <a:spLocks noGrp="1"/>
          </p:cNvSpPr>
          <p:nvPr>
            <p:ph type="body" sz="half" idx="16"/>
          </p:nvPr>
        </p:nvSpPr>
        <p:spPr>
          <a:xfrm>
            <a:off x="4366858" y="2302933"/>
            <a:ext cx="3456432" cy="3915752"/>
          </a:xfrm>
        </p:spPr>
        <p:txBody>
          <a:bodyPr/>
          <a:lstStyle/>
          <a:p>
            <a:pPr marL="285750" indent="-285750">
              <a:buFont typeface="Arial" panose="020B0604020202020204" pitchFamily="34" charset="0"/>
              <a:buChar char="•"/>
            </a:pPr>
            <a:r>
              <a:rPr lang="en-US" dirty="0" smtClean="0"/>
              <a:t>Employer does not enter acceptable List A </a:t>
            </a:r>
            <a:r>
              <a:rPr lang="en-US" u="sng" dirty="0" smtClean="0"/>
              <a:t>or</a:t>
            </a:r>
            <a:r>
              <a:rPr lang="en-US" dirty="0" smtClean="0"/>
              <a:t> List B </a:t>
            </a:r>
            <a:r>
              <a:rPr lang="en-US" u="sng" dirty="0" smtClean="0"/>
              <a:t>and</a:t>
            </a:r>
            <a:r>
              <a:rPr lang="en-US" dirty="0" smtClean="0"/>
              <a:t> List C document</a:t>
            </a:r>
          </a:p>
          <a:p>
            <a:pPr marL="285750" indent="-285750">
              <a:buFont typeface="Arial" panose="020B0604020202020204" pitchFamily="34" charset="0"/>
              <a:buChar char="•"/>
            </a:pPr>
            <a:r>
              <a:rPr lang="en-US" dirty="0" smtClean="0"/>
              <a:t>Employer does not enter date employment began (first day for pay)</a:t>
            </a:r>
          </a:p>
          <a:p>
            <a:pPr marL="285750" indent="-285750">
              <a:buFont typeface="Arial" panose="020B0604020202020204" pitchFamily="34" charset="0"/>
              <a:buChar char="•"/>
            </a:pPr>
            <a:r>
              <a:rPr lang="en-US" dirty="0" smtClean="0"/>
              <a:t>Employer does not sign, date and print name in certification area</a:t>
            </a:r>
          </a:p>
          <a:p>
            <a:pPr marL="285750" indent="-285750">
              <a:buFont typeface="Arial" panose="020B0604020202020204" pitchFamily="34" charset="0"/>
              <a:buChar char="•"/>
            </a:pPr>
            <a:r>
              <a:rPr lang="en-US" dirty="0" smtClean="0"/>
              <a:t>Employer does not complete Section 2 by the 3</a:t>
            </a:r>
            <a:r>
              <a:rPr lang="en-US" baseline="30000" dirty="0" smtClean="0"/>
              <a:t>rd</a:t>
            </a:r>
            <a:r>
              <a:rPr lang="en-US" dirty="0" smtClean="0"/>
              <a:t> business day after the date employee began employment</a:t>
            </a:r>
          </a:p>
          <a:p>
            <a:pPr marL="742950" lvl="1" indent="-285750">
              <a:buFont typeface="Arial" panose="020B0604020202020204" pitchFamily="34" charset="0"/>
              <a:buChar char="•"/>
            </a:pPr>
            <a:r>
              <a:rPr lang="en-US" dirty="0" smtClean="0"/>
              <a:t>NOTE: if employee is hired for 3 business days or less, Section 2 must be completed at the time employee started employment</a:t>
            </a:r>
            <a:endParaRPr lang="en-US" dirty="0"/>
          </a:p>
        </p:txBody>
      </p:sp>
      <p:sp>
        <p:nvSpPr>
          <p:cNvPr id="7" name="Text Placeholder 6"/>
          <p:cNvSpPr>
            <a:spLocks noGrp="1"/>
          </p:cNvSpPr>
          <p:nvPr>
            <p:ph type="body" sz="quarter" idx="13"/>
          </p:nvPr>
        </p:nvSpPr>
        <p:spPr>
          <a:xfrm>
            <a:off x="8047917" y="1490880"/>
            <a:ext cx="3456432" cy="626534"/>
          </a:xfrm>
        </p:spPr>
        <p:txBody>
          <a:bodyPr/>
          <a:lstStyle/>
          <a:p>
            <a:pPr algn="ctr"/>
            <a:r>
              <a:rPr lang="en-US" sz="3000" b="1" dirty="0" smtClean="0"/>
              <a:t>Section 3</a:t>
            </a:r>
            <a:endParaRPr lang="en-US" sz="3000" b="1" dirty="0"/>
          </a:p>
        </p:txBody>
      </p:sp>
      <p:sp>
        <p:nvSpPr>
          <p:cNvPr id="8" name="Text Placeholder 7"/>
          <p:cNvSpPr>
            <a:spLocks noGrp="1"/>
          </p:cNvSpPr>
          <p:nvPr>
            <p:ph type="body" sz="half" idx="17"/>
          </p:nvPr>
        </p:nvSpPr>
        <p:spPr>
          <a:xfrm>
            <a:off x="8051801" y="2302933"/>
            <a:ext cx="3456432" cy="3915764"/>
          </a:xfrm>
        </p:spPr>
        <p:txBody>
          <a:bodyPr/>
          <a:lstStyle/>
          <a:p>
            <a:pPr marL="285750" indent="-285750">
              <a:buFont typeface="Arial" panose="020B0604020202020204" pitchFamily="34" charset="0"/>
              <a:buChar char="•"/>
            </a:pPr>
            <a:r>
              <a:rPr lang="en-US" dirty="0" smtClean="0"/>
              <a:t>Employer does not complete Section 3 until after the employee’s work authorization has expired</a:t>
            </a:r>
          </a:p>
          <a:p>
            <a:pPr marL="285750" indent="-285750">
              <a:buFont typeface="Arial" panose="020B0604020202020204" pitchFamily="34" charset="0"/>
              <a:buChar char="•"/>
            </a:pPr>
            <a:r>
              <a:rPr lang="en-US" dirty="0" smtClean="0"/>
              <a:t>Employer does not enter the document title, number or expiration date for acceptable documentation presented</a:t>
            </a:r>
          </a:p>
          <a:p>
            <a:pPr marL="285750" indent="-285750">
              <a:buFont typeface="Arial" panose="020B0604020202020204" pitchFamily="34" charset="0"/>
              <a:buChar char="•"/>
            </a:pPr>
            <a:r>
              <a:rPr lang="en-US" dirty="0" smtClean="0"/>
              <a:t>Employer does not enter the date of rehire (if applicable)</a:t>
            </a:r>
          </a:p>
          <a:p>
            <a:pPr marL="285750" indent="-285750">
              <a:buFont typeface="Arial" panose="020B0604020202020204" pitchFamily="34" charset="0"/>
              <a:buChar char="•"/>
            </a:pPr>
            <a:r>
              <a:rPr lang="en-US" dirty="0" smtClean="0"/>
              <a:t>Employer does not sign or date certification area</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763392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134" y="451106"/>
            <a:ext cx="9440333" cy="1293028"/>
          </a:xfrm>
        </p:spPr>
        <p:txBody>
          <a:bodyPr/>
          <a:lstStyle/>
          <a:p>
            <a:r>
              <a:rPr lang="en-US" b="1" dirty="0" smtClean="0"/>
              <a:t>General tips for completing i-9s</a:t>
            </a:r>
            <a:endParaRPr lang="en-US" b="1" dirty="0"/>
          </a:p>
        </p:txBody>
      </p:sp>
      <p:sp>
        <p:nvSpPr>
          <p:cNvPr id="3" name="Content Placeholder 2"/>
          <p:cNvSpPr>
            <a:spLocks noGrp="1"/>
          </p:cNvSpPr>
          <p:nvPr>
            <p:ph idx="1"/>
          </p:nvPr>
        </p:nvSpPr>
        <p:spPr>
          <a:xfrm>
            <a:off x="685800" y="1744134"/>
            <a:ext cx="10820400" cy="4538133"/>
          </a:xfrm>
        </p:spPr>
        <p:txBody>
          <a:bodyPr/>
          <a:lstStyle/>
          <a:p>
            <a:r>
              <a:rPr lang="en-US" dirty="0" smtClean="0"/>
              <a:t>Information on form is clear and can be read.</a:t>
            </a:r>
          </a:p>
          <a:p>
            <a:r>
              <a:rPr lang="en-US" dirty="0" smtClean="0"/>
              <a:t>Section 2 – date employee began employment matches the date in payroll records.</a:t>
            </a:r>
          </a:p>
          <a:p>
            <a:r>
              <a:rPr lang="en-US" dirty="0" smtClean="0"/>
              <a:t>Maintain clear photocopies of documentation retained with Form I-9.</a:t>
            </a:r>
          </a:p>
          <a:p>
            <a:r>
              <a:rPr lang="en-US" dirty="0" smtClean="0"/>
              <a:t>Abbreviations are permitted, but ensure they are widely understood.</a:t>
            </a:r>
          </a:p>
          <a:p>
            <a:pPr lvl="1"/>
            <a:r>
              <a:rPr lang="en-US" dirty="0" smtClean="0"/>
              <a:t>Social Security Administration = SSA</a:t>
            </a:r>
          </a:p>
          <a:p>
            <a:pPr lvl="1"/>
            <a:r>
              <a:rPr lang="en-US" dirty="0" smtClean="0"/>
              <a:t>Texas Dept. of Public Safety = TDPS</a:t>
            </a:r>
          </a:p>
          <a:p>
            <a:r>
              <a:rPr lang="en-US" dirty="0" smtClean="0"/>
              <a:t>Use current version of Form I-9.</a:t>
            </a:r>
          </a:p>
          <a:p>
            <a:r>
              <a:rPr lang="en-US" dirty="0" smtClean="0"/>
              <a:t>Only use the English version unless the form is being completed in Puerto Rico.</a:t>
            </a:r>
          </a:p>
          <a:p>
            <a:pPr lvl="1"/>
            <a:r>
              <a:rPr lang="en-US" dirty="0" smtClean="0"/>
              <a:t>You can use the Spanish version as a concurrent </a:t>
            </a:r>
            <a:r>
              <a:rPr lang="en-US" u="sng" dirty="0" smtClean="0"/>
              <a:t>guide</a:t>
            </a:r>
            <a:r>
              <a:rPr lang="en-US" dirty="0" smtClean="0"/>
              <a:t> to assist employees.</a:t>
            </a:r>
            <a:endParaRPr lang="en-US" dirty="0"/>
          </a:p>
        </p:txBody>
      </p:sp>
    </p:spTree>
    <p:extLst>
      <p:ext uri="{BB962C8B-B14F-4D97-AF65-F5344CB8AC3E}">
        <p14:creationId xmlns:p14="http://schemas.microsoft.com/office/powerpoint/2010/main" val="3567463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74907"/>
            <a:ext cx="8610600" cy="793493"/>
          </a:xfrm>
        </p:spPr>
        <p:txBody>
          <a:bodyPr/>
          <a:lstStyle/>
          <a:p>
            <a:r>
              <a:rPr lang="en-US" b="1" dirty="0" smtClean="0"/>
              <a:t>Correcting form i-9</a:t>
            </a:r>
            <a:endParaRPr lang="en-US" b="1" dirty="0"/>
          </a:p>
        </p:txBody>
      </p:sp>
      <p:sp>
        <p:nvSpPr>
          <p:cNvPr id="3" name="Content Placeholder 2"/>
          <p:cNvSpPr>
            <a:spLocks noGrp="1"/>
          </p:cNvSpPr>
          <p:nvPr>
            <p:ph idx="1"/>
          </p:nvPr>
        </p:nvSpPr>
        <p:spPr>
          <a:xfrm>
            <a:off x="702732" y="1380067"/>
            <a:ext cx="11006667" cy="5050286"/>
          </a:xfrm>
        </p:spPr>
        <p:txBody>
          <a:bodyPr/>
          <a:lstStyle/>
          <a:p>
            <a:r>
              <a:rPr lang="en-US" dirty="0" smtClean="0"/>
              <a:t>Use a different color ink.</a:t>
            </a:r>
          </a:p>
          <a:p>
            <a:pPr lvl="1"/>
            <a:r>
              <a:rPr lang="en-US" dirty="0" smtClean="0"/>
              <a:t>White out or correction tape should </a:t>
            </a:r>
            <a:r>
              <a:rPr lang="en-US" u="sng" dirty="0" smtClean="0"/>
              <a:t>NEVER</a:t>
            </a:r>
            <a:r>
              <a:rPr lang="en-US" dirty="0" smtClean="0"/>
              <a:t> be used.</a:t>
            </a:r>
          </a:p>
          <a:p>
            <a:pPr marL="457200" lvl="1" indent="0">
              <a:buNone/>
            </a:pPr>
            <a:endParaRPr lang="en-US" dirty="0" smtClean="0"/>
          </a:p>
          <a:p>
            <a:r>
              <a:rPr lang="en-US" dirty="0" smtClean="0"/>
              <a:t>Initialed and dated by the individual making the correction.</a:t>
            </a:r>
          </a:p>
          <a:p>
            <a:pPr lvl="1"/>
            <a:r>
              <a:rPr lang="en-US" u="sng" dirty="0" smtClean="0"/>
              <a:t>Best Practice</a:t>
            </a:r>
            <a:r>
              <a:rPr lang="en-US" dirty="0" smtClean="0"/>
              <a:t> – Indicate a reason for the correction (e.g. “Corrected per audit”).</a:t>
            </a:r>
          </a:p>
          <a:p>
            <a:pPr marL="457200" lvl="1" indent="0">
              <a:buNone/>
            </a:pPr>
            <a:endParaRPr lang="en-US" dirty="0" smtClean="0"/>
          </a:p>
          <a:p>
            <a:r>
              <a:rPr lang="en-US" dirty="0" smtClean="0"/>
              <a:t>Incorrect information should be crossed out with a </a:t>
            </a:r>
            <a:r>
              <a:rPr lang="en-US" u="sng" dirty="0" smtClean="0"/>
              <a:t>SINGLE LINE</a:t>
            </a:r>
            <a:r>
              <a:rPr lang="en-US" dirty="0" smtClean="0"/>
              <a:t>.</a:t>
            </a:r>
          </a:p>
          <a:p>
            <a:pPr marL="0" indent="0">
              <a:buNone/>
            </a:pPr>
            <a:endParaRPr lang="en-US" dirty="0" smtClean="0"/>
          </a:p>
          <a:p>
            <a:r>
              <a:rPr lang="en-US" u="sng" dirty="0" smtClean="0"/>
              <a:t>IMPORTANT</a:t>
            </a:r>
            <a:r>
              <a:rPr lang="en-US" dirty="0" smtClean="0"/>
              <a:t>: Where signature dates are missing, </a:t>
            </a:r>
            <a:r>
              <a:rPr lang="en-US" u="sng" dirty="0" smtClean="0"/>
              <a:t>DO NOT BACK DATE</a:t>
            </a:r>
            <a:r>
              <a:rPr lang="en-US" dirty="0" smtClean="0"/>
              <a:t>!</a:t>
            </a:r>
          </a:p>
          <a:p>
            <a:pPr lvl="1"/>
            <a:r>
              <a:rPr lang="en-US" dirty="0" smtClean="0"/>
              <a:t>Exception – in Section 2, which requests date employee began working.</a:t>
            </a:r>
          </a:p>
          <a:p>
            <a:pPr marL="457200" lvl="1" indent="0">
              <a:buNone/>
            </a:pPr>
            <a:endParaRPr lang="en-US" dirty="0" smtClean="0"/>
          </a:p>
          <a:p>
            <a:r>
              <a:rPr lang="en-US" dirty="0" smtClean="0"/>
              <a:t>If corrections are so significant that would deem I-9 illegible, complete new I-9 and attach to old I-9.</a:t>
            </a:r>
            <a:endParaRPr lang="en-US" dirty="0"/>
          </a:p>
        </p:txBody>
      </p:sp>
    </p:spTree>
    <p:extLst>
      <p:ext uri="{BB962C8B-B14F-4D97-AF65-F5344CB8AC3E}">
        <p14:creationId xmlns:p14="http://schemas.microsoft.com/office/powerpoint/2010/main" val="815288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633" y="219885"/>
            <a:ext cx="8610599" cy="1016250"/>
          </a:xfrm>
        </p:spPr>
        <p:txBody>
          <a:bodyPr/>
          <a:lstStyle/>
          <a:p>
            <a:r>
              <a:rPr lang="en-US" b="1" dirty="0" smtClean="0"/>
              <a:t>Guidance for Employers</a:t>
            </a:r>
            <a:endParaRPr lang="en-US" b="1" dirty="0"/>
          </a:p>
        </p:txBody>
      </p:sp>
      <p:sp>
        <p:nvSpPr>
          <p:cNvPr id="3" name="Text Placeholder 2"/>
          <p:cNvSpPr>
            <a:spLocks noGrp="1"/>
          </p:cNvSpPr>
          <p:nvPr>
            <p:ph type="body" idx="1"/>
          </p:nvPr>
        </p:nvSpPr>
        <p:spPr>
          <a:xfrm>
            <a:off x="685799" y="1405840"/>
            <a:ext cx="3456432" cy="617320"/>
          </a:xfrm>
        </p:spPr>
        <p:txBody>
          <a:bodyPr/>
          <a:lstStyle/>
          <a:p>
            <a:pPr algn="ctr"/>
            <a:r>
              <a:rPr lang="en-US" sz="3000" b="1" dirty="0" smtClean="0"/>
              <a:t>Binder(s) 1</a:t>
            </a:r>
            <a:endParaRPr lang="en-US" sz="3000" b="1" dirty="0"/>
          </a:p>
        </p:txBody>
      </p:sp>
      <p:sp>
        <p:nvSpPr>
          <p:cNvPr id="4" name="Text Placeholder 3"/>
          <p:cNvSpPr>
            <a:spLocks noGrp="1"/>
          </p:cNvSpPr>
          <p:nvPr>
            <p:ph type="body" sz="half" idx="15"/>
          </p:nvPr>
        </p:nvSpPr>
        <p:spPr>
          <a:xfrm>
            <a:off x="685799" y="2192865"/>
            <a:ext cx="3456432" cy="3314132"/>
          </a:xfrm>
        </p:spPr>
        <p:txBody>
          <a:bodyPr>
            <a:normAutofit/>
          </a:bodyPr>
          <a:lstStyle/>
          <a:p>
            <a:pPr algn="ctr"/>
            <a:r>
              <a:rPr lang="en-US" sz="2200" dirty="0" smtClean="0"/>
              <a:t>For </a:t>
            </a:r>
            <a:r>
              <a:rPr lang="en-US" sz="2200" u="sng" dirty="0" smtClean="0"/>
              <a:t>ACTIVE</a:t>
            </a:r>
            <a:r>
              <a:rPr lang="en-US" sz="2200" dirty="0" smtClean="0"/>
              <a:t> Employees who </a:t>
            </a:r>
            <a:r>
              <a:rPr lang="en-US" sz="2200" b="1" dirty="0" smtClean="0"/>
              <a:t>do not </a:t>
            </a:r>
            <a:r>
              <a:rPr lang="en-US" sz="2200" dirty="0" smtClean="0"/>
              <a:t>need </a:t>
            </a:r>
            <a:r>
              <a:rPr lang="en-US" sz="2200" dirty="0" err="1" smtClean="0"/>
              <a:t>reverification</a:t>
            </a:r>
            <a:r>
              <a:rPr lang="en-US" sz="2200" dirty="0" smtClean="0"/>
              <a:t> </a:t>
            </a:r>
          </a:p>
          <a:p>
            <a:pPr marL="285750" indent="-285750">
              <a:buFont typeface="Arial" panose="020B0604020202020204" pitchFamily="34" charset="0"/>
              <a:buChar char="•"/>
            </a:pPr>
            <a:r>
              <a:rPr lang="en-US" sz="1800" dirty="0" smtClean="0"/>
              <a:t>Use alphabetical tabs to keep I-9s in order.</a:t>
            </a:r>
            <a:endParaRPr lang="en-US" sz="1800" dirty="0"/>
          </a:p>
        </p:txBody>
      </p:sp>
      <p:sp>
        <p:nvSpPr>
          <p:cNvPr id="5" name="Text Placeholder 4"/>
          <p:cNvSpPr>
            <a:spLocks noGrp="1"/>
          </p:cNvSpPr>
          <p:nvPr>
            <p:ph type="body" sz="quarter" idx="3"/>
          </p:nvPr>
        </p:nvSpPr>
        <p:spPr>
          <a:xfrm>
            <a:off x="4366858" y="1405092"/>
            <a:ext cx="3456432" cy="626534"/>
          </a:xfrm>
        </p:spPr>
        <p:txBody>
          <a:bodyPr/>
          <a:lstStyle/>
          <a:p>
            <a:pPr algn="ctr"/>
            <a:r>
              <a:rPr lang="en-US" sz="3000" b="1" dirty="0" smtClean="0"/>
              <a:t>Binder(s) 2</a:t>
            </a:r>
            <a:endParaRPr lang="en-US" sz="3000" b="1" dirty="0"/>
          </a:p>
        </p:txBody>
      </p:sp>
      <p:sp>
        <p:nvSpPr>
          <p:cNvPr id="6" name="Text Placeholder 5"/>
          <p:cNvSpPr>
            <a:spLocks noGrp="1"/>
          </p:cNvSpPr>
          <p:nvPr>
            <p:ph type="body" sz="half" idx="16"/>
          </p:nvPr>
        </p:nvSpPr>
        <p:spPr>
          <a:xfrm>
            <a:off x="4366858" y="2192379"/>
            <a:ext cx="3456432" cy="3314618"/>
          </a:xfrm>
        </p:spPr>
        <p:txBody>
          <a:bodyPr>
            <a:normAutofit/>
          </a:bodyPr>
          <a:lstStyle/>
          <a:p>
            <a:pPr algn="ctr"/>
            <a:r>
              <a:rPr lang="en-US" sz="2200" dirty="0" smtClean="0"/>
              <a:t>For </a:t>
            </a:r>
            <a:r>
              <a:rPr lang="en-US" sz="2200" u="sng" dirty="0" smtClean="0"/>
              <a:t>ACTIVE</a:t>
            </a:r>
            <a:r>
              <a:rPr lang="en-US" sz="2200" dirty="0" smtClean="0"/>
              <a:t> Employees who </a:t>
            </a:r>
            <a:r>
              <a:rPr lang="en-US" sz="2200" b="1" dirty="0" smtClean="0"/>
              <a:t>do</a:t>
            </a:r>
            <a:r>
              <a:rPr lang="en-US" sz="2200" dirty="0" smtClean="0"/>
              <a:t> need </a:t>
            </a:r>
            <a:r>
              <a:rPr lang="en-US" sz="2200" dirty="0" err="1" smtClean="0"/>
              <a:t>reverification</a:t>
            </a:r>
            <a:endParaRPr lang="en-US" sz="2200" dirty="0" smtClean="0"/>
          </a:p>
          <a:p>
            <a:pPr marL="285750" indent="-285750">
              <a:buFont typeface="Arial" panose="020B0604020202020204" pitchFamily="34" charset="0"/>
              <a:buChar char="•"/>
            </a:pPr>
            <a:r>
              <a:rPr lang="en-US" sz="1800" dirty="0" smtClean="0"/>
              <a:t>Use month/year tabs to keep track of </a:t>
            </a:r>
            <a:r>
              <a:rPr lang="en-US" sz="1800" dirty="0" err="1" smtClean="0"/>
              <a:t>reverification</a:t>
            </a:r>
            <a:r>
              <a:rPr lang="en-US" sz="1800" dirty="0" smtClean="0"/>
              <a:t> dates.</a:t>
            </a:r>
          </a:p>
          <a:p>
            <a:pPr marL="285750" indent="-285750">
              <a:buFont typeface="Arial" panose="020B0604020202020204" pitchFamily="34" charset="0"/>
              <a:buChar char="•"/>
            </a:pPr>
            <a:r>
              <a:rPr lang="en-US" sz="1800" dirty="0" smtClean="0"/>
              <a:t>Additionally need another “tickler” system to notify of impending expiration date. (e.g. 90 days out)</a:t>
            </a:r>
            <a:endParaRPr lang="en-US" sz="1800" dirty="0"/>
          </a:p>
        </p:txBody>
      </p:sp>
      <p:sp>
        <p:nvSpPr>
          <p:cNvPr id="7" name="Text Placeholder 6"/>
          <p:cNvSpPr>
            <a:spLocks noGrp="1"/>
          </p:cNvSpPr>
          <p:nvPr>
            <p:ph type="body" sz="quarter" idx="13"/>
          </p:nvPr>
        </p:nvSpPr>
        <p:spPr>
          <a:xfrm>
            <a:off x="8047917" y="1405092"/>
            <a:ext cx="3456432" cy="626534"/>
          </a:xfrm>
        </p:spPr>
        <p:txBody>
          <a:bodyPr/>
          <a:lstStyle/>
          <a:p>
            <a:pPr algn="ctr"/>
            <a:r>
              <a:rPr lang="en-US" sz="3000" b="1" dirty="0" smtClean="0"/>
              <a:t>Binder(s) 3</a:t>
            </a:r>
            <a:endParaRPr lang="en-US" sz="3000" b="1" dirty="0"/>
          </a:p>
        </p:txBody>
      </p:sp>
      <p:sp>
        <p:nvSpPr>
          <p:cNvPr id="8" name="Text Placeholder 7"/>
          <p:cNvSpPr>
            <a:spLocks noGrp="1"/>
          </p:cNvSpPr>
          <p:nvPr>
            <p:ph type="body" sz="half" idx="17"/>
          </p:nvPr>
        </p:nvSpPr>
        <p:spPr>
          <a:xfrm>
            <a:off x="8047917" y="2192865"/>
            <a:ext cx="3456432" cy="3314132"/>
          </a:xfrm>
        </p:spPr>
        <p:txBody>
          <a:bodyPr>
            <a:normAutofit/>
          </a:bodyPr>
          <a:lstStyle/>
          <a:p>
            <a:pPr algn="ctr"/>
            <a:r>
              <a:rPr lang="en-US" sz="2200" dirty="0" smtClean="0"/>
              <a:t>For </a:t>
            </a:r>
            <a:r>
              <a:rPr lang="en-US" sz="2200" u="sng" dirty="0" smtClean="0"/>
              <a:t>INACTIVE</a:t>
            </a:r>
            <a:r>
              <a:rPr lang="en-US" sz="2200" dirty="0" smtClean="0"/>
              <a:t> Employees</a:t>
            </a:r>
          </a:p>
          <a:p>
            <a:pPr marL="285750" indent="-285750">
              <a:buFont typeface="Arial" panose="020B0604020202020204" pitchFamily="34" charset="0"/>
              <a:buChar char="•"/>
            </a:pPr>
            <a:r>
              <a:rPr lang="en-US" sz="1800" dirty="0" smtClean="0"/>
              <a:t>Use month/year tabs to keep track of disposal date.</a:t>
            </a:r>
          </a:p>
          <a:p>
            <a:endParaRPr lang="en-US" sz="1800" dirty="0"/>
          </a:p>
        </p:txBody>
      </p:sp>
      <p:graphicFrame>
        <p:nvGraphicFramePr>
          <p:cNvPr id="9" name="Table 8"/>
          <p:cNvGraphicFramePr>
            <a:graphicFrameLocks noGrp="1"/>
          </p:cNvGraphicFramePr>
          <p:nvPr>
            <p:extLst>
              <p:ext uri="{D42A27DB-BD31-4B8C-83A1-F6EECF244321}">
                <p14:modId xmlns:p14="http://schemas.microsoft.com/office/powerpoint/2010/main" val="3930145182"/>
              </p:ext>
            </p:extLst>
          </p:nvPr>
        </p:nvGraphicFramePr>
        <p:xfrm>
          <a:off x="7984067" y="3542506"/>
          <a:ext cx="4097866" cy="1733550"/>
        </p:xfrm>
        <a:graphic>
          <a:graphicData uri="http://schemas.openxmlformats.org/drawingml/2006/table">
            <a:tbl>
              <a:tblPr firstRow="1" firstCol="1" bandRow="1">
                <a:tableStyleId>{5C22544A-7EE6-4342-B048-85BDC9FD1C3A}</a:tableStyleId>
              </a:tblPr>
              <a:tblGrid>
                <a:gridCol w="3166533"/>
                <a:gridCol w="931333"/>
              </a:tblGrid>
              <a:tr h="0">
                <a:tc>
                  <a:txBody>
                    <a:bodyPr/>
                    <a:lstStyle/>
                    <a:p>
                      <a:pPr marL="0" marR="0">
                        <a:lnSpc>
                          <a:spcPts val="1260"/>
                        </a:lnSpc>
                        <a:spcBef>
                          <a:spcPts val="0"/>
                        </a:spcBef>
                        <a:spcAft>
                          <a:spcPts val="0"/>
                        </a:spcAft>
                      </a:pPr>
                      <a:r>
                        <a:rPr lang="en-US" sz="1100" dirty="0">
                          <a:effectLst/>
                        </a:rPr>
                        <a:t>1.  Date the employee began work for pay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c>
                  <a:txBody>
                    <a:bodyPr/>
                    <a:lstStyle/>
                    <a:p>
                      <a:pPr marL="0" marR="0">
                        <a:lnSpc>
                          <a:spcPts val="1260"/>
                        </a:lnSpc>
                        <a:spcBef>
                          <a:spcPts val="0"/>
                        </a:spcBef>
                        <a:spcAft>
                          <a:spcPts val="0"/>
                        </a:spcAft>
                      </a:pPr>
                      <a:r>
                        <a:rPr lang="en-US" sz="1200" dirty="0">
                          <a:effectLst/>
                        </a:rPr>
                        <a:t>1. </a:t>
                      </a:r>
                      <a:r>
                        <a:rPr lang="en-US" sz="1200" dirty="0" smtClean="0">
                          <a:effectLst/>
                        </a:rPr>
                        <a:t>_______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r>
              <a:tr h="0">
                <a:tc>
                  <a:txBody>
                    <a:bodyPr/>
                    <a:lstStyle/>
                    <a:p>
                      <a:pPr marL="0" marR="0">
                        <a:lnSpc>
                          <a:spcPts val="1260"/>
                        </a:lnSpc>
                        <a:spcBef>
                          <a:spcPts val="0"/>
                        </a:spcBef>
                        <a:spcAft>
                          <a:spcPts val="0"/>
                        </a:spcAft>
                      </a:pPr>
                      <a:r>
                        <a:rPr lang="en-US" sz="1100" dirty="0">
                          <a:effectLst/>
                        </a:rPr>
                        <a:t>      A.  Add three years to the date on </a:t>
                      </a:r>
                      <a:r>
                        <a:rPr lang="en-US" sz="1100" dirty="0" smtClean="0">
                          <a:effectLst/>
                        </a:rPr>
                        <a:t> line1</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c>
                  <a:txBody>
                    <a:bodyPr/>
                    <a:lstStyle/>
                    <a:p>
                      <a:pPr marL="0" marR="0">
                        <a:lnSpc>
                          <a:spcPts val="1260"/>
                        </a:lnSpc>
                        <a:spcBef>
                          <a:spcPts val="0"/>
                        </a:spcBef>
                        <a:spcAft>
                          <a:spcPts val="0"/>
                        </a:spcAft>
                      </a:pPr>
                      <a:r>
                        <a:rPr lang="en-US" sz="1200" dirty="0">
                          <a:effectLst/>
                        </a:rPr>
                        <a:t>    A. </a:t>
                      </a:r>
                      <a:r>
                        <a:rPr lang="en-US" sz="1200" dirty="0" smtClean="0">
                          <a:effectLst/>
                        </a:rPr>
                        <a:t>____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r>
              <a:tr h="0">
                <a:tc>
                  <a:txBody>
                    <a:bodyPr/>
                    <a:lstStyle/>
                    <a:p>
                      <a:pPr marL="0" marR="0">
                        <a:lnSpc>
                          <a:spcPts val="1260"/>
                        </a:lnSpc>
                        <a:spcBef>
                          <a:spcPts val="0"/>
                        </a:spcBef>
                        <a:spcAft>
                          <a:spcPts val="0"/>
                        </a:spcAft>
                      </a:pPr>
                      <a:r>
                        <a:rPr lang="en-US" sz="1100" dirty="0">
                          <a:effectLst/>
                        </a:rPr>
                        <a:t>2.  The date employment was terminated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c>
                  <a:txBody>
                    <a:bodyPr/>
                    <a:lstStyle/>
                    <a:p>
                      <a:pPr marL="0" marR="0">
                        <a:lnSpc>
                          <a:spcPts val="1260"/>
                        </a:lnSpc>
                        <a:spcBef>
                          <a:spcPts val="0"/>
                        </a:spcBef>
                        <a:spcAft>
                          <a:spcPts val="0"/>
                        </a:spcAft>
                      </a:pPr>
                      <a:r>
                        <a:rPr lang="en-US" sz="1200" dirty="0">
                          <a:effectLst/>
                        </a:rPr>
                        <a:t>2.  </a:t>
                      </a:r>
                      <a:r>
                        <a:rPr lang="en-US" sz="1200" dirty="0" smtClean="0">
                          <a:effectLst/>
                        </a:rPr>
                        <a:t>_______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r>
              <a:tr h="0">
                <a:tc>
                  <a:txBody>
                    <a:bodyPr/>
                    <a:lstStyle/>
                    <a:p>
                      <a:pPr marL="0" marR="0">
                        <a:lnSpc>
                          <a:spcPts val="1260"/>
                        </a:lnSpc>
                        <a:spcBef>
                          <a:spcPts val="0"/>
                        </a:spcBef>
                        <a:spcAft>
                          <a:spcPts val="0"/>
                        </a:spcAft>
                      </a:pPr>
                      <a:r>
                        <a:rPr lang="en-US" sz="1100" dirty="0">
                          <a:effectLst/>
                        </a:rPr>
                        <a:t>     B.  Add one year to the date on line 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c>
                  <a:txBody>
                    <a:bodyPr/>
                    <a:lstStyle/>
                    <a:p>
                      <a:pPr marL="0" marR="0">
                        <a:lnSpc>
                          <a:spcPts val="1260"/>
                        </a:lnSpc>
                        <a:spcBef>
                          <a:spcPts val="0"/>
                        </a:spcBef>
                        <a:spcAft>
                          <a:spcPts val="0"/>
                        </a:spcAft>
                      </a:pPr>
                      <a:r>
                        <a:rPr lang="en-US" sz="1200" dirty="0">
                          <a:effectLst/>
                        </a:rPr>
                        <a:t>     B.  </a:t>
                      </a:r>
                      <a:r>
                        <a:rPr lang="en-US" sz="1200" dirty="0" smtClean="0">
                          <a:effectLst/>
                        </a:rPr>
                        <a:t>____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r>
              <a:tr h="0">
                <a:tc>
                  <a:txBody>
                    <a:bodyPr/>
                    <a:lstStyle/>
                    <a:p>
                      <a:pPr marL="0" marR="0">
                        <a:lnSpc>
                          <a:spcPts val="1260"/>
                        </a:lnSpc>
                        <a:spcBef>
                          <a:spcPts val="0"/>
                        </a:spcBef>
                        <a:spcAft>
                          <a:spcPts val="0"/>
                        </a:spcAft>
                      </a:pPr>
                      <a:r>
                        <a:rPr lang="en-US" sz="1100" dirty="0">
                          <a:effectLst/>
                        </a:rPr>
                        <a:t>3.  Which date is later; A or 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c>
                  <a:txBody>
                    <a:bodyPr/>
                    <a:lstStyle/>
                    <a:p>
                      <a:pPr marL="0" marR="0">
                        <a:lnSpc>
                          <a:spcPts val="1260"/>
                        </a:lnSpc>
                        <a:spcBef>
                          <a:spcPts val="0"/>
                        </a:spcBef>
                        <a:spcAft>
                          <a:spcPts val="0"/>
                        </a:spcAft>
                      </a:pPr>
                      <a:r>
                        <a:rPr lang="en-US" sz="1200" dirty="0">
                          <a:effectLst/>
                        </a:rPr>
                        <a:t>3.  </a:t>
                      </a:r>
                      <a:r>
                        <a:rPr lang="en-US" sz="1200" dirty="0" smtClean="0">
                          <a:effectLst/>
                        </a:rPr>
                        <a:t>_______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r>
              <a:tr h="0">
                <a:tc>
                  <a:txBody>
                    <a:bodyPr/>
                    <a:lstStyle/>
                    <a:p>
                      <a:pPr marL="0" marR="0">
                        <a:lnSpc>
                          <a:spcPts val="1260"/>
                        </a:lnSpc>
                        <a:spcBef>
                          <a:spcPts val="0"/>
                        </a:spcBef>
                        <a:spcAft>
                          <a:spcPts val="0"/>
                        </a:spcAft>
                      </a:pPr>
                      <a:r>
                        <a:rPr lang="en-US" sz="1100" dirty="0">
                          <a:effectLst/>
                        </a:rPr>
                        <a:t>      C.  Enter the later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c>
                  <a:txBody>
                    <a:bodyPr/>
                    <a:lstStyle/>
                    <a:p>
                      <a:pPr marL="0" marR="0">
                        <a:lnSpc>
                          <a:spcPts val="1260"/>
                        </a:lnSpc>
                        <a:spcBef>
                          <a:spcPts val="0"/>
                        </a:spcBef>
                        <a:spcAft>
                          <a:spcPts val="0"/>
                        </a:spcAft>
                      </a:pPr>
                      <a:r>
                        <a:rPr lang="en-US" sz="1200" dirty="0">
                          <a:effectLst/>
                        </a:rPr>
                        <a:t>     C. </a:t>
                      </a:r>
                      <a:r>
                        <a:rPr lang="en-US" sz="1200" dirty="0" smtClean="0">
                          <a:effectLst/>
                        </a:rPr>
                        <a:t>____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57150"/>
                </a:tc>
              </a:tr>
            </a:tbl>
          </a:graphicData>
        </a:graphic>
      </p:graphicFrame>
      <p:sp>
        <p:nvSpPr>
          <p:cNvPr id="10" name="TextBox 9"/>
          <p:cNvSpPr txBox="1"/>
          <p:nvPr/>
        </p:nvSpPr>
        <p:spPr>
          <a:xfrm>
            <a:off x="565447" y="5398417"/>
            <a:ext cx="7714953" cy="646331"/>
          </a:xfrm>
          <a:prstGeom prst="rect">
            <a:avLst/>
          </a:prstGeom>
          <a:noFill/>
        </p:spPr>
        <p:txBody>
          <a:bodyPr wrap="square" rtlCol="0">
            <a:spAutoFit/>
          </a:bodyPr>
          <a:lstStyle/>
          <a:p>
            <a:r>
              <a:rPr lang="en-US" dirty="0" smtClean="0"/>
              <a:t>*Keep I-9s separate from personnel files. </a:t>
            </a:r>
          </a:p>
          <a:p>
            <a:r>
              <a:rPr lang="en-US" dirty="0" smtClean="0"/>
              <a:t>*If employer utilizes E-Verify, attach case verification print-out to I-9.</a:t>
            </a:r>
            <a:endParaRPr lang="en-US" dirty="0"/>
          </a:p>
        </p:txBody>
      </p:sp>
    </p:spTree>
    <p:extLst>
      <p:ext uri="{BB962C8B-B14F-4D97-AF65-F5344CB8AC3E}">
        <p14:creationId xmlns:p14="http://schemas.microsoft.com/office/powerpoint/2010/main" val="1282646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ldimages.findlaw.com/images/1902376/275838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308" y="2387601"/>
            <a:ext cx="1571625" cy="20574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io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974" y="2387600"/>
            <a:ext cx="1766359" cy="20574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ldimages.findlaw.com/images/1902376/4766516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74" y="2387601"/>
            <a:ext cx="1571625" cy="2057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379" y="4768221"/>
            <a:ext cx="3765774" cy="1200329"/>
          </a:xfrm>
          <a:prstGeom prst="rect">
            <a:avLst/>
          </a:prstGeom>
          <a:noFill/>
        </p:spPr>
        <p:txBody>
          <a:bodyPr wrap="none" rtlCol="0">
            <a:spAutoFit/>
          </a:bodyPr>
          <a:lstStyle/>
          <a:p>
            <a:pPr algn="ctr"/>
            <a:r>
              <a:rPr lang="en-US" sz="2800" b="1" dirty="0" smtClean="0"/>
              <a:t>Richard A. Gump, Jr.</a:t>
            </a:r>
          </a:p>
          <a:p>
            <a:pPr algn="ctr"/>
            <a:r>
              <a:rPr lang="en-US" sz="2200" dirty="0" smtClean="0"/>
              <a:t>rick@rickgump.com</a:t>
            </a:r>
          </a:p>
          <a:p>
            <a:pPr algn="ctr"/>
            <a:r>
              <a:rPr lang="en-US" sz="2200" dirty="0" smtClean="0"/>
              <a:t>www.rickgump.com</a:t>
            </a:r>
            <a:endParaRPr lang="en-US" sz="2200" dirty="0"/>
          </a:p>
        </p:txBody>
      </p:sp>
      <p:sp>
        <p:nvSpPr>
          <p:cNvPr id="5" name="TextBox 4"/>
          <p:cNvSpPr txBox="1"/>
          <p:nvPr/>
        </p:nvSpPr>
        <p:spPr>
          <a:xfrm>
            <a:off x="4263319" y="4768221"/>
            <a:ext cx="3413115" cy="1292662"/>
          </a:xfrm>
          <a:prstGeom prst="rect">
            <a:avLst/>
          </a:prstGeom>
          <a:noFill/>
        </p:spPr>
        <p:txBody>
          <a:bodyPr wrap="none" rtlCol="0">
            <a:spAutoFit/>
          </a:bodyPr>
          <a:lstStyle/>
          <a:p>
            <a:pPr algn="ctr"/>
            <a:r>
              <a:rPr lang="en-US" sz="3400" b="1" dirty="0" smtClean="0"/>
              <a:t>Harry J. Joe</a:t>
            </a:r>
          </a:p>
          <a:p>
            <a:pPr algn="ctr"/>
            <a:r>
              <a:rPr lang="en-US" sz="2200" dirty="0" smtClean="0"/>
              <a:t>joeh@jacksonlewis.com</a:t>
            </a:r>
          </a:p>
          <a:p>
            <a:pPr algn="ctr"/>
            <a:r>
              <a:rPr lang="en-US" sz="2200" dirty="0" smtClean="0"/>
              <a:t>www.jacksonlewis.com</a:t>
            </a:r>
            <a:endParaRPr lang="en-US" sz="2200" dirty="0"/>
          </a:p>
        </p:txBody>
      </p:sp>
      <p:sp>
        <p:nvSpPr>
          <p:cNvPr id="8" name="TextBox 7"/>
          <p:cNvSpPr txBox="1"/>
          <p:nvPr/>
        </p:nvSpPr>
        <p:spPr>
          <a:xfrm>
            <a:off x="8466767" y="4842820"/>
            <a:ext cx="3296095" cy="1292662"/>
          </a:xfrm>
          <a:prstGeom prst="rect">
            <a:avLst/>
          </a:prstGeom>
          <a:noFill/>
        </p:spPr>
        <p:txBody>
          <a:bodyPr wrap="none" rtlCol="0">
            <a:spAutoFit/>
          </a:bodyPr>
          <a:lstStyle/>
          <a:p>
            <a:pPr algn="ctr"/>
            <a:r>
              <a:rPr lang="en-US" sz="3400" b="1" dirty="0" smtClean="0"/>
              <a:t>Lauren B. Allen</a:t>
            </a:r>
          </a:p>
          <a:p>
            <a:pPr algn="ctr"/>
            <a:r>
              <a:rPr lang="en-US" sz="2200" dirty="0" smtClean="0"/>
              <a:t>lauren@rickgump.com</a:t>
            </a:r>
          </a:p>
          <a:p>
            <a:pPr algn="ctr"/>
            <a:r>
              <a:rPr lang="en-US" sz="2200" dirty="0" smtClean="0"/>
              <a:t>www.rickgump.com</a:t>
            </a:r>
            <a:endParaRPr lang="en-US" sz="2200" dirty="0"/>
          </a:p>
        </p:txBody>
      </p:sp>
      <p:sp>
        <p:nvSpPr>
          <p:cNvPr id="9" name="TextBox 8"/>
          <p:cNvSpPr txBox="1"/>
          <p:nvPr/>
        </p:nvSpPr>
        <p:spPr>
          <a:xfrm>
            <a:off x="5113867" y="533399"/>
            <a:ext cx="5840060" cy="1246495"/>
          </a:xfrm>
          <a:prstGeom prst="rect">
            <a:avLst/>
          </a:prstGeom>
          <a:noFill/>
        </p:spPr>
        <p:txBody>
          <a:bodyPr wrap="none" rtlCol="0">
            <a:spAutoFit/>
          </a:bodyPr>
          <a:lstStyle/>
          <a:p>
            <a:r>
              <a:rPr lang="en-US" sz="7500" b="1" dirty="0" smtClean="0"/>
              <a:t>QUESTIONS?</a:t>
            </a:r>
            <a:endParaRPr lang="en-US" sz="7500" b="1" dirty="0"/>
          </a:p>
        </p:txBody>
      </p:sp>
    </p:spTree>
    <p:extLst>
      <p:ext uri="{BB962C8B-B14F-4D97-AF65-F5344CB8AC3E}">
        <p14:creationId xmlns:p14="http://schemas.microsoft.com/office/powerpoint/2010/main" val="253592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53627"/>
            <a:ext cx="8610600" cy="1293028"/>
          </a:xfrm>
        </p:spPr>
        <p:txBody>
          <a:bodyPr>
            <a:normAutofit/>
          </a:bodyPr>
          <a:lstStyle/>
          <a:p>
            <a:r>
              <a:rPr lang="en-US" sz="4800" b="1" dirty="0" smtClean="0"/>
              <a:t>Employer beware!</a:t>
            </a:r>
            <a:endParaRPr lang="en-US" sz="4800" b="1" dirty="0"/>
          </a:p>
        </p:txBody>
      </p:sp>
      <p:sp>
        <p:nvSpPr>
          <p:cNvPr id="3" name="Content Placeholder 2"/>
          <p:cNvSpPr>
            <a:spLocks noGrp="1"/>
          </p:cNvSpPr>
          <p:nvPr>
            <p:ph idx="1"/>
          </p:nvPr>
        </p:nvSpPr>
        <p:spPr>
          <a:xfrm>
            <a:off x="354227" y="1326292"/>
            <a:ext cx="11631827" cy="5255740"/>
          </a:xfrm>
        </p:spPr>
        <p:txBody>
          <a:bodyPr>
            <a:normAutofit lnSpcReduction="10000"/>
          </a:bodyPr>
          <a:lstStyle/>
          <a:p>
            <a:r>
              <a:rPr lang="en-US" sz="2400" dirty="0" smtClean="0"/>
              <a:t>In the past 4 years more than 10,000 employers have been audited.</a:t>
            </a:r>
          </a:p>
          <a:p>
            <a:pPr marL="0" indent="0">
              <a:buNone/>
            </a:pPr>
            <a:endParaRPr lang="en-US" dirty="0" smtClean="0"/>
          </a:p>
          <a:p>
            <a:pPr marL="0" indent="0" fontAlgn="base">
              <a:buNone/>
            </a:pPr>
            <a:r>
              <a:rPr lang="en-US" sz="2400" b="1" u="sng" dirty="0" smtClean="0"/>
              <a:t>HSI Fiscal </a:t>
            </a:r>
            <a:r>
              <a:rPr lang="en-US" sz="2400" b="1" u="sng" dirty="0"/>
              <a:t>Year 2012 </a:t>
            </a:r>
            <a:r>
              <a:rPr lang="en-US" sz="2400" b="1" u="sng" dirty="0" smtClean="0"/>
              <a:t>Accomplishments</a:t>
            </a:r>
            <a:r>
              <a:rPr lang="en-US" b="1" u="sng" dirty="0" smtClean="0"/>
              <a:t>*</a:t>
            </a:r>
            <a:endParaRPr lang="en-US" b="1" u="sng" dirty="0"/>
          </a:p>
          <a:p>
            <a:pPr lvl="1" fontAlgn="base"/>
            <a:r>
              <a:rPr lang="en-US" sz="2200" dirty="0"/>
              <a:t>HSI made 520 criminal arrests tied to worksite enforcement investigations.</a:t>
            </a:r>
          </a:p>
          <a:p>
            <a:pPr lvl="1" fontAlgn="base"/>
            <a:r>
              <a:rPr lang="en-US" sz="2200" dirty="0"/>
              <a:t>Of the individuals criminally arrested, 240 were owners, managers, supervisors or human resources employees. They face charges such as harboring or knowingly hiring illegal aliens. The remaining workers who were criminally arrested face charges such as aggravated identity theft and Social Security fraud.</a:t>
            </a:r>
          </a:p>
          <a:p>
            <a:pPr lvl="1" fontAlgn="base"/>
            <a:r>
              <a:rPr lang="en-US" sz="2200" dirty="0"/>
              <a:t>HSI served 3,004 Notices of Inspection and 495 Final Orders, totaling $12,475,575.00 in administrative fines.</a:t>
            </a:r>
          </a:p>
          <a:p>
            <a:pPr lvl="1" fontAlgn="base"/>
            <a:r>
              <a:rPr lang="en-US" sz="2200" dirty="0"/>
              <a:t>ICE debarred 376 business and individuals for administrative and criminal violations.</a:t>
            </a:r>
          </a:p>
          <a:p>
            <a:pPr lvl="1" fontAlgn="base"/>
            <a:r>
              <a:rPr lang="en-US" sz="2200" dirty="0"/>
              <a:t>HSI conducted 2,421 IMAGE outreach presentations to 15,906 employers</a:t>
            </a:r>
            <a:r>
              <a:rPr lang="en-US" sz="2200" dirty="0" smtClean="0"/>
              <a:t>.</a:t>
            </a:r>
          </a:p>
          <a:p>
            <a:pPr marL="457200" lvl="1" indent="0" fontAlgn="base">
              <a:buNone/>
            </a:pPr>
            <a:r>
              <a:rPr lang="en-US" sz="2200" dirty="0"/>
              <a:t>							</a:t>
            </a:r>
            <a:r>
              <a:rPr lang="en-US" sz="1400" dirty="0"/>
              <a:t>* http://www.ice.gov/news/library/factsheets/worksite.htm</a:t>
            </a:r>
          </a:p>
          <a:p>
            <a:endParaRPr lang="en-US" dirty="0" smtClean="0"/>
          </a:p>
        </p:txBody>
      </p:sp>
    </p:spTree>
    <p:extLst>
      <p:ext uri="{BB962C8B-B14F-4D97-AF65-F5344CB8AC3E}">
        <p14:creationId xmlns:p14="http://schemas.microsoft.com/office/powerpoint/2010/main" val="257796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Ice audits</a:t>
            </a:r>
            <a:endParaRPr lang="en-US" sz="5400" b="1" dirty="0"/>
          </a:p>
        </p:txBody>
      </p:sp>
      <p:sp>
        <p:nvSpPr>
          <p:cNvPr id="3" name="Content Placeholder 2"/>
          <p:cNvSpPr>
            <a:spLocks noGrp="1"/>
          </p:cNvSpPr>
          <p:nvPr>
            <p:ph sz="half" idx="1"/>
          </p:nvPr>
        </p:nvSpPr>
        <p:spPr>
          <a:xfrm>
            <a:off x="313038" y="2194559"/>
            <a:ext cx="5706762" cy="4024125"/>
          </a:xfrm>
        </p:spPr>
        <p:txBody>
          <a:bodyPr>
            <a:normAutofit/>
          </a:bodyPr>
          <a:lstStyle/>
          <a:p>
            <a:r>
              <a:rPr lang="en-US" sz="2800" u="sng" dirty="0" smtClean="0"/>
              <a:t>How do audits originate</a:t>
            </a:r>
            <a:r>
              <a:rPr lang="en-US" sz="2800" dirty="0" smtClean="0"/>
              <a:t>?</a:t>
            </a:r>
          </a:p>
          <a:p>
            <a:pPr lvl="1"/>
            <a:r>
              <a:rPr lang="en-US" sz="2600" dirty="0" smtClean="0"/>
              <a:t>Randomly</a:t>
            </a:r>
          </a:p>
          <a:p>
            <a:pPr lvl="1"/>
            <a:r>
              <a:rPr lang="en-US" sz="2600" dirty="0" smtClean="0"/>
              <a:t>Anonymous tip</a:t>
            </a:r>
          </a:p>
          <a:p>
            <a:pPr lvl="1"/>
            <a:r>
              <a:rPr lang="en-US" sz="2600" dirty="0" smtClean="0"/>
              <a:t>From the public</a:t>
            </a:r>
          </a:p>
          <a:p>
            <a:pPr lvl="1"/>
            <a:r>
              <a:rPr lang="en-US" sz="2600" dirty="0" smtClean="0"/>
              <a:t>From competitors </a:t>
            </a:r>
          </a:p>
          <a:p>
            <a:pPr lvl="1"/>
            <a:r>
              <a:rPr lang="en-US" sz="2600" dirty="0" smtClean="0"/>
              <a:t>From employees (often disgruntled)</a:t>
            </a:r>
            <a:endParaRPr lang="en-US" sz="2600" dirty="0"/>
          </a:p>
        </p:txBody>
      </p:sp>
      <p:sp>
        <p:nvSpPr>
          <p:cNvPr id="4" name="Content Placeholder 3"/>
          <p:cNvSpPr>
            <a:spLocks noGrp="1"/>
          </p:cNvSpPr>
          <p:nvPr>
            <p:ph sz="half" idx="2"/>
          </p:nvPr>
        </p:nvSpPr>
        <p:spPr>
          <a:xfrm>
            <a:off x="5832389" y="2194559"/>
            <a:ext cx="6161903" cy="4338046"/>
          </a:xfrm>
        </p:spPr>
        <p:txBody>
          <a:bodyPr>
            <a:normAutofit/>
          </a:bodyPr>
          <a:lstStyle/>
          <a:p>
            <a:r>
              <a:rPr lang="en-US" sz="2800" u="sng" dirty="0" smtClean="0"/>
              <a:t>What can ICE request</a:t>
            </a:r>
            <a:r>
              <a:rPr lang="en-US" sz="2800" dirty="0" smtClean="0"/>
              <a:t>?</a:t>
            </a:r>
          </a:p>
          <a:p>
            <a:pPr lvl="1"/>
            <a:r>
              <a:rPr lang="en-US" sz="2600" dirty="0" smtClean="0"/>
              <a:t>Forms I-9</a:t>
            </a:r>
          </a:p>
          <a:p>
            <a:pPr lvl="1"/>
            <a:r>
              <a:rPr lang="en-US" sz="2600" dirty="0" smtClean="0"/>
              <a:t>Employee rosters and payroll verification documents (W-2s &amp; 1099s)</a:t>
            </a:r>
          </a:p>
          <a:p>
            <a:pPr lvl="1"/>
            <a:r>
              <a:rPr lang="en-US" sz="2600" dirty="0" smtClean="0"/>
              <a:t>Weekly work schedules</a:t>
            </a:r>
          </a:p>
          <a:p>
            <a:pPr lvl="1"/>
            <a:r>
              <a:rPr lang="en-US" sz="2600" dirty="0" smtClean="0"/>
              <a:t>Company’s organizational chart</a:t>
            </a:r>
          </a:p>
          <a:p>
            <a:pPr lvl="1"/>
            <a:r>
              <a:rPr lang="en-US" sz="2600" dirty="0" smtClean="0"/>
              <a:t>Articles of incorporation</a:t>
            </a:r>
          </a:p>
          <a:p>
            <a:pPr lvl="1"/>
            <a:r>
              <a:rPr lang="en-US" sz="2600" dirty="0" smtClean="0"/>
              <a:t>Written policies</a:t>
            </a:r>
          </a:p>
          <a:p>
            <a:pPr lvl="1"/>
            <a:r>
              <a:rPr lang="en-US" sz="2600" dirty="0" smtClean="0"/>
              <a:t>Contracts for labor</a:t>
            </a:r>
          </a:p>
          <a:p>
            <a:pPr lvl="1"/>
            <a:endParaRPr lang="en-US" sz="2600" dirty="0"/>
          </a:p>
        </p:txBody>
      </p:sp>
    </p:spTree>
    <p:extLst>
      <p:ext uri="{BB962C8B-B14F-4D97-AF65-F5344CB8AC3E}">
        <p14:creationId xmlns:p14="http://schemas.microsoft.com/office/powerpoint/2010/main" val="344165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5346"/>
            <a:ext cx="8610600" cy="1003787"/>
          </a:xfrm>
        </p:spPr>
        <p:txBody>
          <a:bodyPr/>
          <a:lstStyle/>
          <a:p>
            <a:r>
              <a:rPr lang="en-US" b="1" dirty="0" smtClean="0"/>
              <a:t>Inspection process</a:t>
            </a:r>
            <a:r>
              <a:rPr lang="en-US" dirty="0" smtClean="0"/>
              <a:t>*</a:t>
            </a:r>
            <a:endParaRPr lang="en-US" dirty="0"/>
          </a:p>
        </p:txBody>
      </p:sp>
      <p:sp>
        <p:nvSpPr>
          <p:cNvPr id="3" name="Content Placeholder 2"/>
          <p:cNvSpPr>
            <a:spLocks noGrp="1"/>
          </p:cNvSpPr>
          <p:nvPr>
            <p:ph idx="1"/>
          </p:nvPr>
        </p:nvSpPr>
        <p:spPr>
          <a:xfrm>
            <a:off x="685800" y="1109134"/>
            <a:ext cx="10820400" cy="5555278"/>
          </a:xfrm>
        </p:spPr>
        <p:txBody>
          <a:bodyPr>
            <a:normAutofit lnSpcReduction="10000"/>
          </a:bodyPr>
          <a:lstStyle/>
          <a:p>
            <a:pPr marL="457200" indent="-457200">
              <a:buFont typeface="+mj-lt"/>
              <a:buAutoNum type="arabicPeriod"/>
            </a:pPr>
            <a:r>
              <a:rPr lang="en-US" sz="3000" dirty="0" smtClean="0"/>
              <a:t>Notice of Inspection (NOI)</a:t>
            </a:r>
          </a:p>
          <a:p>
            <a:pPr lvl="1"/>
            <a:r>
              <a:rPr lang="en-US" sz="2300" dirty="0" smtClean="0"/>
              <a:t>Served upon an employer compelling him/her to produce Forms I-9.</a:t>
            </a:r>
          </a:p>
          <a:p>
            <a:pPr lvl="1"/>
            <a:r>
              <a:rPr lang="en-US" sz="2300" dirty="0" smtClean="0"/>
              <a:t>NOTE: By law, employers are provided with </a:t>
            </a:r>
            <a:r>
              <a:rPr lang="en-US" sz="2300" u="sng" dirty="0" smtClean="0"/>
              <a:t>at least 3 business days </a:t>
            </a:r>
            <a:r>
              <a:rPr lang="en-US" sz="2300" dirty="0" smtClean="0"/>
              <a:t>to produce the requisite documents.</a:t>
            </a:r>
          </a:p>
          <a:p>
            <a:pPr marL="457200" lvl="1" indent="0">
              <a:buNone/>
            </a:pPr>
            <a:endParaRPr lang="en-US" sz="2300" dirty="0" smtClean="0"/>
          </a:p>
          <a:p>
            <a:pPr marL="457200" indent="-457200">
              <a:buFont typeface="+mj-lt"/>
              <a:buAutoNum type="arabicPeriod"/>
            </a:pPr>
            <a:r>
              <a:rPr lang="en-US" sz="3000" dirty="0" smtClean="0"/>
              <a:t>ICE agents or auditors conduct an inspection of I-9s.</a:t>
            </a:r>
          </a:p>
          <a:p>
            <a:pPr lvl="1"/>
            <a:r>
              <a:rPr lang="en-US" sz="2300" dirty="0" smtClean="0"/>
              <a:t>When technical/procedural violations are found, an employer is given </a:t>
            </a:r>
            <a:r>
              <a:rPr lang="en-US" sz="2300" u="sng" dirty="0" smtClean="0"/>
              <a:t>10 business days </a:t>
            </a:r>
            <a:r>
              <a:rPr lang="en-US" sz="2300" dirty="0" smtClean="0"/>
              <a:t>to make corrections.</a:t>
            </a:r>
          </a:p>
          <a:p>
            <a:pPr lvl="1"/>
            <a:r>
              <a:rPr lang="en-US" sz="2300" dirty="0" smtClean="0"/>
              <a:t>All substantive and uncorrected technical violations may warrant employer fines.</a:t>
            </a:r>
          </a:p>
          <a:p>
            <a:pPr lvl="1"/>
            <a:r>
              <a:rPr lang="en-US" sz="2300" dirty="0" smtClean="0"/>
              <a:t>Employers who </a:t>
            </a:r>
            <a:r>
              <a:rPr lang="en-US" sz="2300" b="1" dirty="0" smtClean="0"/>
              <a:t>knowingly hire </a:t>
            </a:r>
            <a:r>
              <a:rPr lang="en-US" sz="2300" dirty="0" smtClean="0"/>
              <a:t>or </a:t>
            </a:r>
            <a:r>
              <a:rPr lang="en-US" sz="2300" b="1" dirty="0" smtClean="0"/>
              <a:t>continue to employ </a:t>
            </a:r>
            <a:r>
              <a:rPr lang="en-US" sz="2300" dirty="0" smtClean="0"/>
              <a:t>unauthorized workers will be required to terminate workers, possibly fined, and in certain situations could be criminally prosecuted.</a:t>
            </a:r>
            <a:endParaRPr lang="en-US" sz="2300" b="1" dirty="0" smtClean="0"/>
          </a:p>
          <a:p>
            <a:pPr marL="457200" lvl="1" indent="0">
              <a:buNone/>
            </a:pPr>
            <a:endParaRPr lang="en-US" dirty="0" smtClean="0"/>
          </a:p>
          <a:p>
            <a:pPr marL="457200" lvl="1" indent="0">
              <a:buNone/>
            </a:pPr>
            <a:r>
              <a:rPr lang="en-US" dirty="0"/>
              <a:t>						</a:t>
            </a:r>
            <a:r>
              <a:rPr lang="en-US" sz="1300" dirty="0" smtClean="0"/>
              <a:t>* </a:t>
            </a:r>
            <a:r>
              <a:rPr lang="en-US" sz="1300" dirty="0"/>
              <a:t>http://www.ice.gov/news/library/factsheets/i9-inspection.htm</a:t>
            </a:r>
          </a:p>
        </p:txBody>
      </p:sp>
    </p:spTree>
    <p:extLst>
      <p:ext uri="{BB962C8B-B14F-4D97-AF65-F5344CB8AC3E}">
        <p14:creationId xmlns:p14="http://schemas.microsoft.com/office/powerpoint/2010/main" val="741435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3752" y="148281"/>
            <a:ext cx="5166171" cy="6384324"/>
          </a:xfrm>
          <a:prstGeom prst="rect">
            <a:avLst/>
          </a:prstGeom>
        </p:spPr>
      </p:pic>
      <p:pic>
        <p:nvPicPr>
          <p:cNvPr id="5" name="Picture 4"/>
          <p:cNvPicPr>
            <a:picLocks noChangeAspect="1"/>
          </p:cNvPicPr>
          <p:nvPr/>
        </p:nvPicPr>
        <p:blipFill>
          <a:blip r:embed="rId3"/>
          <a:stretch>
            <a:fillRect/>
          </a:stretch>
        </p:blipFill>
        <p:spPr>
          <a:xfrm>
            <a:off x="6161904" y="181232"/>
            <a:ext cx="5758248" cy="6318422"/>
          </a:xfrm>
          <a:prstGeom prst="rect">
            <a:avLst/>
          </a:prstGeom>
        </p:spPr>
      </p:pic>
    </p:spTree>
    <p:extLst>
      <p:ext uri="{BB962C8B-B14F-4D97-AF65-F5344CB8AC3E}">
        <p14:creationId xmlns:p14="http://schemas.microsoft.com/office/powerpoint/2010/main" val="1486820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3611" y="123569"/>
            <a:ext cx="5354594" cy="6540842"/>
          </a:xfrm>
          <a:prstGeom prst="rect">
            <a:avLst/>
          </a:prstGeom>
        </p:spPr>
      </p:pic>
      <p:pic>
        <p:nvPicPr>
          <p:cNvPr id="4" name="Picture 3"/>
          <p:cNvPicPr>
            <a:picLocks noChangeAspect="1"/>
          </p:cNvPicPr>
          <p:nvPr/>
        </p:nvPicPr>
        <p:blipFill>
          <a:blip r:embed="rId3"/>
          <a:stretch>
            <a:fillRect/>
          </a:stretch>
        </p:blipFill>
        <p:spPr>
          <a:xfrm>
            <a:off x="6120714" y="123569"/>
            <a:ext cx="5824151" cy="6540842"/>
          </a:xfrm>
          <a:prstGeom prst="rect">
            <a:avLst/>
          </a:prstGeom>
        </p:spPr>
      </p:pic>
    </p:spTree>
    <p:extLst>
      <p:ext uri="{BB962C8B-B14F-4D97-AF65-F5344CB8AC3E}">
        <p14:creationId xmlns:p14="http://schemas.microsoft.com/office/powerpoint/2010/main" val="1950336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533</TotalTime>
  <Words>2636</Words>
  <Application>Microsoft Office PowerPoint</Application>
  <PresentationFormat>Widescreen</PresentationFormat>
  <Paragraphs>442</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Narrow</vt:lpstr>
      <vt:lpstr>Calibri</vt:lpstr>
      <vt:lpstr>Century Gothic</vt:lpstr>
      <vt:lpstr>Symbol</vt:lpstr>
      <vt:lpstr>Times New Roman</vt:lpstr>
      <vt:lpstr>Vapor Trail</vt:lpstr>
      <vt:lpstr>Advanced Discussion on Advising in the area of i-9 and e-verify compliance</vt:lpstr>
      <vt:lpstr>The Cornerstone of  risk management</vt:lpstr>
      <vt:lpstr>General principles</vt:lpstr>
      <vt:lpstr>Common pitfalls</vt:lpstr>
      <vt:lpstr>Employer beware!</vt:lpstr>
      <vt:lpstr>Ice audits</vt:lpstr>
      <vt:lpstr>Inspection process*</vt:lpstr>
      <vt:lpstr>PowerPoint Presentation</vt:lpstr>
      <vt:lpstr>PowerPoint Presentation</vt:lpstr>
      <vt:lpstr>PowerPoint Presentation</vt:lpstr>
      <vt:lpstr>Inspection process*</vt:lpstr>
      <vt:lpstr>PowerPoint Presentation</vt:lpstr>
      <vt:lpstr>Inspection process*</vt:lpstr>
      <vt:lpstr>PowerPoint Presentation</vt:lpstr>
      <vt:lpstr>PowerPoint Presentation</vt:lpstr>
      <vt:lpstr>PowerPoint Presentation</vt:lpstr>
      <vt:lpstr>Settlement or hearing?</vt:lpstr>
      <vt:lpstr>Civil Fines and Criminal Penalties for Form I-9 Violations</vt:lpstr>
      <vt:lpstr>Negotiating with ice</vt:lpstr>
      <vt:lpstr>Negotiating with ice (cont.)</vt:lpstr>
      <vt:lpstr>Worksite Enforcement fines  submitted to the Burlington finance center  fys 2009-2012</vt:lpstr>
      <vt:lpstr>What can we expect from ice moving forward?</vt:lpstr>
      <vt:lpstr>    IMAGE</vt:lpstr>
      <vt:lpstr>PURPOSE AND GOAL </vt:lpstr>
      <vt:lpstr>   IMAGE CERTIFICATION   </vt:lpstr>
      <vt:lpstr>IMAGE BENEFITS</vt:lpstr>
      <vt:lpstr>Application requirements</vt:lpstr>
      <vt:lpstr>Employer obligations</vt:lpstr>
      <vt:lpstr>E-verify</vt:lpstr>
      <vt:lpstr>E-Verify</vt:lpstr>
      <vt:lpstr>E-verify performance</vt:lpstr>
      <vt:lpstr>E-verify performance (cont.)</vt:lpstr>
      <vt:lpstr>E-verify</vt:lpstr>
      <vt:lpstr>E-verify monitoring &amp; compliance branch (M&amp;C)</vt:lpstr>
      <vt:lpstr>M&amp;C Common Errors NOted</vt:lpstr>
      <vt:lpstr>OSC recent actions based upon e-verify referrals</vt:lpstr>
      <vt:lpstr>E-verify: moving forward</vt:lpstr>
      <vt:lpstr>Assisting employers: The i-9 audit</vt:lpstr>
      <vt:lpstr>Assisting employers (cont.)</vt:lpstr>
      <vt:lpstr>Common i-9 mistakes</vt:lpstr>
      <vt:lpstr>General tips for completing i-9s</vt:lpstr>
      <vt:lpstr>Correcting form i-9</vt:lpstr>
      <vt:lpstr>Guidance for Employers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Discussion on Advising in the area of i-9 and e-verify compliance</dc:title>
  <dc:creator>Lauren Allen</dc:creator>
  <cp:lastModifiedBy>Lauren Allen</cp:lastModifiedBy>
  <cp:revision>55</cp:revision>
  <cp:lastPrinted>2014-04-07T14:17:07Z</cp:lastPrinted>
  <dcterms:created xsi:type="dcterms:W3CDTF">2014-04-02T17:58:11Z</dcterms:created>
  <dcterms:modified xsi:type="dcterms:W3CDTF">2014-04-07T22:04:38Z</dcterms:modified>
</cp:coreProperties>
</file>