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82" r:id="rId4"/>
    <p:sldId id="283" r:id="rId5"/>
    <p:sldId id="294" r:id="rId6"/>
    <p:sldId id="296" r:id="rId7"/>
    <p:sldId id="285" r:id="rId8"/>
    <p:sldId id="288" r:id="rId9"/>
    <p:sldId id="289" r:id="rId10"/>
    <p:sldId id="286" r:id="rId11"/>
    <p:sldId id="284" r:id="rId12"/>
    <p:sldId id="290" r:id="rId13"/>
    <p:sldId id="287" r:id="rId14"/>
    <p:sldId id="291" r:id="rId15"/>
    <p:sldId id="292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E94A-7794-45F2-A861-7030DEBEFA7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9AEC9-3594-40B1-8581-ABB7FE6A5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38639-E5B2-4FF1-A15F-1F9029731A6B}" type="slidenum">
              <a:rPr lang="en-US"/>
              <a:pPr/>
              <a:t>2</a:t>
            </a:fld>
            <a:endParaRPr lang="en-US"/>
          </a:p>
        </p:txBody>
      </p:sp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EB720393-C80E-444A-84D5-5D42C3BD8590}" type="slidenum">
              <a:rPr lang="en-US" sz="1200">
                <a:latin typeface="Times New Roman" pitchFamily="18" charset="0"/>
              </a:rPr>
              <a:pPr algn="r" defTabSz="914485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37198-DC83-40CC-979D-801A69C927A4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14CE1951-CBA9-4533-865C-7BDD9DA10880}" type="slidenum">
              <a:rPr lang="en-US" sz="1200">
                <a:latin typeface="Times New Roman" pitchFamily="18" charset="0"/>
              </a:rPr>
              <a:pPr algn="r" defTabSz="914485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734B6-6EF3-409D-BADD-C10FA5533A1E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FA455A31-BA7F-4AAC-87BB-BD07BFEAA477}" type="slidenum">
              <a:rPr lang="en-US" sz="1200">
                <a:latin typeface="Times New Roman" pitchFamily="18" charset="0"/>
              </a:rPr>
              <a:pPr algn="r" defTabSz="914485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DED17-79DE-4897-B124-47EE3BE59D09}" type="slidenum">
              <a:rPr lang="en-US"/>
              <a:pPr/>
              <a:t>15</a:t>
            </a:fld>
            <a:endParaRPr lang="en-US"/>
          </a:p>
        </p:txBody>
      </p:sp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0EE8B0E6-95E4-4E96-844F-21CF7AED51DF}" type="slidenum">
              <a:rPr lang="en-US" sz="1200">
                <a:latin typeface="Times New Roman" pitchFamily="18" charset="0"/>
              </a:rPr>
              <a:pPr algn="r" defTabSz="914485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514D0-7D1F-4EC3-AFAD-124E332F01FB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58CCFD2B-40C9-4815-866B-0E7BE44473F0}" type="slidenum">
              <a:rPr lang="en-US" sz="1200">
                <a:latin typeface="Times New Roman" pitchFamily="18" charset="0"/>
              </a:rPr>
              <a:pPr algn="r" defTabSz="914485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DA146-F8C2-4003-8445-C02E8156E9FE}" type="slidenum">
              <a:rPr lang="en-US"/>
              <a:pPr/>
              <a:t>4</a:t>
            </a:fld>
            <a:endParaRPr lang="en-US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EFAFAEE8-6773-4EA8-9A5F-AF9DC0422D2B}" type="slidenum">
              <a:rPr lang="en-US" sz="1200">
                <a:latin typeface="Times New Roman" pitchFamily="18" charset="0"/>
              </a:rPr>
              <a:pPr algn="r" defTabSz="914485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DD193-F972-409E-B403-BAA74EBF636D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A6B735F0-D741-4CD3-940A-4535C4EF37BF}" type="slidenum">
              <a:rPr lang="en-US" sz="1200">
                <a:latin typeface="Times New Roman" pitchFamily="18" charset="0"/>
              </a:rPr>
              <a:pPr algn="r" defTabSz="914485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B0968-D139-4DC8-BBDC-8C82DCBE8C06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06467215-5CCD-4775-92BE-1548AC5ED799}" type="slidenum">
              <a:rPr lang="en-US" sz="1200">
                <a:latin typeface="Times New Roman" pitchFamily="18" charset="0"/>
              </a:rPr>
              <a:pPr algn="r" defTabSz="914485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56A3C-1CE8-495F-ABF2-87F4C002E16B}" type="slidenum">
              <a:rPr lang="en-US"/>
              <a:pPr/>
              <a:t>9</a:t>
            </a:fld>
            <a:endParaRPr lang="en-US"/>
          </a:p>
        </p:txBody>
      </p:sp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92963A58-13DD-46E4-A7DE-232ABCB910CC}" type="slidenum">
              <a:rPr lang="en-US" sz="1200">
                <a:latin typeface="Times New Roman" pitchFamily="18" charset="0"/>
              </a:rPr>
              <a:pPr algn="r" defTabSz="914485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B1BAB-A278-488D-9350-6EBB15DB04FC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D360C387-EDD4-466C-8A92-A78FCA41700A}" type="slidenum">
              <a:rPr lang="en-US" sz="1200">
                <a:latin typeface="Times New Roman" pitchFamily="18" charset="0"/>
              </a:rPr>
              <a:pPr algn="r" defTabSz="914485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461F8-1856-47CD-8E90-AD0E4A4F1DBA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08E0A95D-C1C4-467A-9D74-741F54C416BD}" type="slidenum">
              <a:rPr lang="en-US" sz="1200">
                <a:latin typeface="Times New Roman" pitchFamily="18" charset="0"/>
              </a:rPr>
              <a:pPr algn="r" defTabSz="914485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D6E70-B61B-45F7-ACF7-085B6150D329}" type="slidenum">
              <a:rPr lang="en-US"/>
              <a:pPr/>
              <a:t>12</a:t>
            </a:fld>
            <a:endParaRPr lang="en-US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6" rIns="91432" bIns="45716" anchor="b"/>
          <a:lstStyle/>
          <a:p>
            <a:pPr algn="r" defTabSz="914485"/>
            <a:fld id="{1F710E89-C072-47F0-B5CB-FFB400EF1113}" type="slidenum">
              <a:rPr lang="en-US" sz="1200">
                <a:latin typeface="Times New Roman" pitchFamily="18" charset="0"/>
              </a:rPr>
              <a:pPr algn="r" defTabSz="914485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4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FFAD-B975-4403-8CD3-D9E2387AB53E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446B-68D4-4383-957C-B15CA5C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uact=8&amp;docid=02fkk1DHClZsZM&amp;tbnid=lEOdykNdxgON1M:&amp;ved=0CAUQjRw&amp;url=http://www.ferramentasblog.com/2013/09/blog-melhor-concorrencia.html&amp;ei=r8lCU_qbOsGyyAHUsIDgAQ&amp;bvm=bv.64125504,d.aWc&amp;psig=AFQjCNG2iveXnjFe8-bp8GHwyt_Gvn6tEg&amp;ust=139697220570135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AuTZjlAGK7ah2M&amp;tbnid=U7TtlGMgZ6m7qM:&amp;ved=0CAUQjRw&amp;url=http://www.featurepics.com/online/Plane-Around-World-1953387.aspx&amp;ei=WNpCU8KTPKuQyQGsroAQ&amp;bvm=bv.64363296,d.aWc&amp;psig=AFQjCNFu48ZuNFH2sHSc4iZCfbfzfhe4XA&amp;ust=139697655515179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UiMFRxpXGxhXKM&amp;tbnid=Xgk4ioFUlcxzGM:&amp;ved=0CAUQjRw&amp;url=http://dancetabs.com/2013/03/boston-ballet-the-sleeping-beauty-boston/&amp;ei=vdtCU5DqFsaIygGbpICYCA&amp;bvm=bv.64363296,d.aWc&amp;psig=AFQjCNFdkS2tt_kapvU9ehkGhqSP8JXs2A&amp;ust=139697692486127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iZWG77QcBPO-lM&amp;tbnid=GIHB9CW-jwtywM:&amp;ved=0CAUQjRw&amp;url=http://scottjasper.com/services/&amp;ei=K9xCU6STAsbgyQHx4oCABg&amp;bvm=bv.64363296,d.aWc&amp;psig=AFQjCNE-AQ55u1aZ-FxfeBACOEzpM2ounw&amp;ust=139697705228332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OELDpkK1VdPtgM&amp;tbnid=8mb2zSKbQnFlQM:&amp;ved=0CAUQjRw&amp;url=http://nygreencard.com/&amp;ei=jdxCU_6BNKqMyAGE0IDYBw&amp;bvm=bv.64363296,d.aWc&amp;psig=AFQjCNHlu4YbSBWNqOgUwAdx81Ek5_uiVA&amp;ust=139697712475581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UtoLqo1WpPZx0M&amp;tbnid=SuwZ-H7gSwln_M:&amp;ved=0CAUQjRw&amp;url=http://www.northadams-ma.gov/index.php?nav_id=76&amp;ei=ecpCU5HjMvLCyAGnr4H4CA&amp;bvm=bv.64125504,d.aWc&amp;psig=AFQjCNFBNetUbGYeznYiy6jtMKycOSFrMw&amp;ust=13969724414556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docid=n6DG_eWw-TlE1M&amp;tbnid=PiKNgo2tsL6PsM:&amp;ved=0CAUQjRw&amp;url=https://www.dreamtemplate.com/blog/web-design-tips/deadlines-are-they-wrongly-set-or-has-it-been-delayed/&amp;ei=48pCU4CEOcKsyAGI5oDADg&amp;bvm=bv.64125504,d.aWc&amp;psig=AFQjCNEV2mLoChPSRzM-AIHrTFlIrN8HAw&amp;ust=13969725968129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docid=5QUN2yEEV3yfpM&amp;tbnid=lxp5Z1qzR2vypM:&amp;ved=0CAUQjRw&amp;url=http://www.gradstaff.com/generation_y.html&amp;ei=j9ZCU_6ZIrCQyQH-uIDIAQ&amp;bvm=bv.64363296,d.aWc&amp;psig=AFQjCNG5_AiaFOd3TK51B1xMvf0mLvo9nA&amp;ust=139697560932008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frm=1&amp;source=images&amp;cd=&amp;cad=rja&amp;uact=8&amp;docid=1U4M9wfrse9uvM&amp;tbnid=ZA__oPJiiu_iIM:&amp;ved=0CAUQjRw&amp;url=https://www.examtime.com/blog/midterms/&amp;ei=wdlCU4mIHqP0yQHcxIGwBg&amp;bvm=bv.64363296,d.aWc&amp;psig=AFQjCNF1vyQ8mGt8AGOPcgBCdxF_ftrtwQ&amp;ust=139697643768010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L_CbUgzCjxM2cM&amp;tbnid=si_sfDBTDJFjkM:&amp;ved=0CAUQjRw&amp;url=http://www.mbsrtraining.com/&amp;ei=lNpCU5-rOaOiyAHikYCYCw&amp;bvm=bv.64363296,d.aWc&amp;psig=AFQjCNGWHMhm20bRR748cQ8dmbCt9BIoBQ&amp;ust=13969766239580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gVeYzX4AhdvjQM&amp;tbnid=QQ711C8UHPmGNM:&amp;ved=0CAUQjRw&amp;url=http://photography.nationalgeographic.com/photography/photo-of-the-day/kangaroo-joey-australia/&amp;ei=WdtCU57AMeLsyQGB7YHQCg&amp;bvm=bv.64363296,d.aWc&amp;psig=AFQjCNEGny-MbfmGQtRk-MPK09TTdeeeAA&amp;ust=13969768284088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Advanced Strategies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Alternatives to the H-1B Work Visa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295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Brent Huddleston, Haynes &amp; Boone, LLP – Dallas, TX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Dustin O’Quinn, BAL, LLP – Houston, TX</a:t>
            </a:r>
            <a:endParaRPr lang="en-US" sz="2000" b="1" dirty="0"/>
          </a:p>
        </p:txBody>
      </p:sp>
      <p:pic>
        <p:nvPicPr>
          <p:cNvPr id="1028" name="Picture 4" descr="http://www.ferramentasblog.com/wordpress/wp-content/uploads/2013/09/sucesso-blo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124200" cy="23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4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10" descr="naft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237172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TN Trade NAFTA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600200"/>
            <a:ext cx="4876800" cy="4572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beneficiary must be citizen of Canada or Mexico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position must fit into one of the 60+ professional occupation categories enumerated in NAFTA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beneficiary must have the specific credentials listed for that occupation (generally equivalencies are not acceptable)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Valid for only 1-3 years per issuance, but can be renewed indefinitely (although with practical limitations)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Application directly at the Port of Entry (for Canadians) or at the Consulate (for Mexicans) avoids CIS delays</a:t>
            </a:r>
          </a:p>
        </p:txBody>
      </p:sp>
    </p:spTree>
    <p:extLst>
      <p:ext uri="{BB962C8B-B14F-4D97-AF65-F5344CB8AC3E}">
        <p14:creationId xmlns:p14="http://schemas.microsoft.com/office/powerpoint/2010/main" val="65755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L-1 </a:t>
            </a:r>
            <a:r>
              <a:rPr lang="en-US" b="1" dirty="0" err="1">
                <a:solidFill>
                  <a:srgbClr val="002060"/>
                </a:solidFill>
                <a:latin typeface="Calibri" pitchFamily="34" charset="0"/>
              </a:rPr>
              <a:t>Intracompany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 Transferee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0" y="1219200"/>
            <a:ext cx="5029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Must have worked abroad for parent, subsidiary, affiliate, or branch for one continuous year out of the three years immediately preceding entry to the U.S.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</a:rPr>
              <a:t>NOTE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:  The candidate need not be presently employed with a related entity abroad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Maximum time for executive or manager is 7 years</a:t>
            </a:r>
          </a:p>
          <a:p>
            <a:pPr>
              <a:lnSpc>
                <a:spcPct val="80000"/>
              </a:lnSpc>
              <a:buNone/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Maximum time for specialized knowledge professional is 5 years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Time in L-1 status counts toward the 6-year H-1B maximum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Spouses of L-1 workers can obtain work authorization in the U.S.</a:t>
            </a:r>
          </a:p>
        </p:txBody>
      </p:sp>
      <p:pic>
        <p:nvPicPr>
          <p:cNvPr id="14342" name="Picture 6" descr="http://www.featurepics.com/FI/Thumb300/20110728/Plane-Around-World-195338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6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O-1 “Alien of Extraordinary Ability”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4114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Used by Artists, Scientists, Innovators, Athletes, Specialists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Must be able to prove person is one of the very few that have risen to the top of his/her field of endeavor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Normally requires proof of national/international awards, publications, patents, public recognition of expertise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No maximum limitation of stay</a:t>
            </a:r>
          </a:p>
        </p:txBody>
      </p:sp>
      <p:pic>
        <p:nvPicPr>
          <p:cNvPr id="17412" name="Picture 4" descr="http://cvj1llwqcyay0evy.zippykid.netdna-cdn.com/wp-content/uploads/2013/03/roc-sleeping-beauty-misa-kuranaga-jeffrey-cirio_1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1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4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E-1 Treaty </a:t>
            </a: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Traders &amp; </a:t>
            </a:r>
            <a:br>
              <a:rPr lang="en-US" sz="2800" b="1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Calibri" pitchFamily="34" charset="0"/>
              </a:rPr>
              <a:t>E-2 Treaty Investors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3800" y="1676400"/>
            <a:ext cx="4876800" cy="39925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sponsoring entity must be at least 51% foreign- owned by a company or individual with the citizenship of the treaty country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An appropriate treaty between the U.S. and the foreign country of origin must be in place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foreign national employee must share the same citizenship as the company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position must be managerial in nature or one requiring “essential skills” or specialized experience</a:t>
            </a:r>
          </a:p>
        </p:txBody>
      </p:sp>
      <p:pic>
        <p:nvPicPr>
          <p:cNvPr id="94212" name="Picture 9" descr="handshak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209925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15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990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Taking an Assignment Abroad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981200"/>
            <a:ext cx="4876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Many international companies have started sending foreign employees to offices abroad for experience while they wait out the H-1B lottery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Especially valuable for those subject to the J-1 2-year home-residence requirement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If assignment abroad is at least 1-year in length, then L-1 option may also be available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latin typeface="Calibri" pitchFamily="34" charset="0"/>
            </a:endParaRPr>
          </a:p>
        </p:txBody>
      </p:sp>
      <p:pic>
        <p:nvPicPr>
          <p:cNvPr id="18434" name="Picture 2" descr="https://encrypted-tbn1.gstatic.com/images?q=tbn:ANd9GcQv3EoVt-Nmx-WPMO3dH6137LQt8c0ffEHn4a6yzL9_bMwT38T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6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229600" cy="1143000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Immigrant Petition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5200" y="1981200"/>
            <a:ext cx="5105400" cy="4419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Depending on the circumstances, it may be viable to go straight from OPT to permanent residence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In some cases, concurrent filing of I-140 &amp; I-485 is possible, which allows the applicant to also apply for an Employment Authorization Card as an “intending immigrant”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Family-based immigration is also an option for Immediate Relatives of U.S. Citizens</a:t>
            </a:r>
          </a:p>
        </p:txBody>
      </p:sp>
      <p:pic>
        <p:nvPicPr>
          <p:cNvPr id="19460" name="Picture 4" descr="http://nygreencard.com/wp-content/uploads/2012/06/US-Green-C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4" y="1981200"/>
            <a:ext cx="3365317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932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Calibri" pitchFamily="34" charset="0"/>
              </a:rPr>
              <a:t>Questions?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5252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Only a Limited Number of H-1B Visas Available Each Year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1752600"/>
            <a:ext cx="4114800" cy="4495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65,000 H-1B visa numbers are available per CIS fiscal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year, with an additional 20,000 for holders of U.S. advanced degrees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Filing for each fiscal year opens on April 1 of the year prior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Employment for each fiscal year starts on October 1 (so, filing begins 6 months in advance of employment)</a:t>
            </a:r>
          </a:p>
        </p:txBody>
      </p:sp>
      <p:sp>
        <p:nvSpPr>
          <p:cNvPr id="2" name="AutoShape 2" descr="data:image/jpeg;base64,/9j/4AAQSkZJRgABAQAAAQABAAD/2wCEAAkGBxQPDxQUEBQVFRQUFRgVFBQVFRUUFBcVGBkXGBUVGBQZHCgiGholHBYXIjEhJSstLi4xGCAzODMsNygtLisBCgoKDg0OGhAQGiwkHBwsLC0vLjMvLC4sLywsLCwsLDcsLSwsMi4sLCwsLCwsLCwvKywsLCwsLCwvLCwsLCwsLP/AABEIAMIBAwMBIgACEQEDEQH/xAAcAAEAAgIDAQAAAAAAAAAAAAAABgcBBQIDBAj/xABBEAACAQMDAgQDBgQEBAUFAAABAgMABBEFEiEGMQcTQVEiYXEUIzJCgZFSkqGxFWKCojM0csFTstLh8QgkQ2Nz/8QAGwEBAQADAQEBAAAAAAAAAAAAAAECAwQFBgf/xAAwEQACAQIDBQYHAAMAAAAAAAAAAQIDEQQhMQUSQXGRMlFhodHwEyJCgbHB4TNTYv/aAAwDAQACEQMRAD8AvGlKUApSlAKxSlAKUpQClKUApSlQClKUApSlAKVilAKUpQClKUApSlAKVitVqPU1pbZE1zEpH5d4L/yDJ/pRtLUyjCUnaKubalRG08SdPll2Cbb7O6MkZ+W4jj9cCpXHIGAKkEHkEHII9wRUUk9GZ1KNSn24tc0c64TSqilnIVVGSxOAAO5JpLIFUsxAUDJJOAAO5JqA9Qa2bptq5ESnKqeC5HZ2H9l9O55wBqr140Y70iU6bm7I46/rbXTYXKxKcqp4LH0dx/ZfTuee2rUUVa5NXzVevKrLekepTpqCsjiTWaxilaDYWzSlK+zPDMUpSgFKUoBSlKAUpSoBSlKAUrFKAUpSgFK8Ooazb23/AB5oo/k7qp/QE5NRfUvFKwhzsaSY+0aHH8z7R+2axc4rVm6nh6tTsRb+xNqVUGpeMjnItrZV9mlcv/sXH96i2peIuoT5+/MYP5YlEePow+L+ta3iILQ76ex8TLWy5v0PoSeZYxudlUDuWIUfuajmo9f6fB+K5Rz7RZl/qgI/rXz1d3ckzbpXeRvd2Zz+5NdFaniXwR6FPYUF25t8svUuTUfGOFc/Z7eR/nIyxj64XdUW1HxXvpciPyoR6bE3Nj6uSP6CoJStbqzfE76ezMND6b88zZ6l1BdXOfPuJXB/KXbZ/IOB+1aylK166nbGEYq0VYVuOn+prqxYfZpWAJ/4Z+KNv9B4yfcc1pwM1N+m9B8kCSUfeH8Kn8g9z/m/tWE6ipreOfF1acIWmr34Exm1+4vIYxcKsZwC6ITgt6Fs9scfDzg85PGOhiFGB3/t/wC9eZTXIV5VevKrK8j5+MFHRWO1Kw1YVsV0zS1oSuzNs5lqxXlLfOlbfhGG+XLSs1ivrjxhSlKAUpSgFKV57y+igXdNIkY93dUH7k1CpN5I9FKiOo+JOnwZHneYR6RKz/7uF/rUW1HxkXtb2xP+aVwv+xQf/NWt1YLVnXT2fiamkH98vyWvWGYAZPA9zwKoHUfE/UJvwyJCPaJB/wCZ9x/Yiovf6pNcHM8skvOfjdmA+gJwK1PFR4I76ew6r7ckvP0PojUus7G2z5tzFkd1Q+a38qZNRfUvF+1TIgillPoTtiQ/qcn+lUpStTxMnod9PYtCPabfl76lh6j4u3b5EMcUQ98GRv3OB/SotqPV17c/8W6lI9lby1/lTArSjvW2Xpi9K7haXG3vnyZO3v2rW5zlxO2OGw1HSMVz/pqCayykYyCMjI+Y9x8qkfRPSZ1O5aEyCIRrufIy/BClQmRzk+vapdqXUOn3GLK/FwxiZo1vJUjWWMjjkJzt49QfTI9asad1d5Cri1Ce5GLlbW2qXDn1Ksrtgt2eQRjAZjgBmVBk9ss5AH6mrL07TrjS5Y42uEjsJmyL+CKIsQQdqtKVJTJxycgehxmpHeyiSTybmK2l0/BzdTXiPKQR+NWzuU/ID6Gs1S7znqbS3X8qTXff9NLP/m9yudV6Feyt/NvZ44WbcIowrymRlGQNyDC59z71EqsSXqW2swYYpvt9kzYNrPG4eJR6xzEY4Pb/ALd6jI0CW9mY6faTiFjlA3xAD/8AqQq4+p/U1jKK+k24evNJutp3vJdHmn15mhpVh6X4R3cmDPJFCPbJlcfouF/3VLtM8J7KLmYyzn2LeWv7Jg/7qyVGb4GFXauGp/Vfl7t5lHAZrf6X0VfXOPLtpAP4pAIl+uXxkfTNfQGm6Lb2v/Lwxx/NUAb9W7n96xrmo/Z4Sw/G3woPn7/Qd62fASV5M86ptyTypw6/z1Ke0zpX7FKfPKPKvACEsiH15IGWH9K3Vc/L7knJ7/rXCvBxLnvXllfh4Gt1nVe83diuQNca6rifaDjk1zJXI3Y7JJMV26Tpj3cm1Ow5dz2Uf9z7CuWhaU96+E4Qfjf0X5fNvlVj6fZJbxhIxgD9yfUk+pr1cHg975pafk5K1e2S1PJbdO2yIF8pWwOWYZYn1JNK2maV7KhFcDh3md9KrDUfGSFc/Z7eRz7yMsY+vG4/2qL6j4sX0uRH5UI9Nibm/UuSP6CsXiILiehT2Tip/Tbn7uXvWq1HqW0tuJriJCPylwX/AJBz/SvnTUeorq5z59xK4P5S7BP5Bx/StXWl4ruR6FPYX+yfRevoXtqPi1Yx8RCWY+6psX9S5B/pUW1Hxjnb/l4Io/m5aU4/TaAf3qsqzWp4ibO+nsnCw4X5skeo9d6hcZ33LqD6R4iH0ygB/c1H5ZS7FnJZj3LEkn6k1ytbdpXVEGWdgij3ZiAo/c1YOr9MWWjQxm+El1cSgkRI5ihG3GcsPiwCQM+vsKwSlPNvJG+U6OHahGOctEkr++ZXVK3Ou6vBcIqwWcdttbO5Hd2YYxtJavd0LBHNMYvsYup25j3ytHCgH4mdQOQO/f2GKijd2TNkqzjTc5RatwuvW3mRipvcdDpPp63WmyvcFR9/EygSKR3CoOxH8OTkcgn1lDzafBMLS/is3lcrGUtLNkMTPjGZy+5hyPwjP9q12p6LddO3RubINLaN/wARTkgLn8EmO2M/DJjj19QdqpJa5rzR588bKo0ofLLVX0l4X/BFehuk21WdkEgjSNQztjc2CcAKvqTzz2H9Kk8PRdpk74L6OEEg3M8ttbgYONwjkAO31+lcNZ1WyEg1DTbr7NcFSZLYxMfMY8lSo+EZPfupODweTrputRfSAz6bb3E+MblEmWx2ygJJ9PWqlCOT1MZyxNV70bqPdo0+Otr8728DY2Gr2uiXQWGWO9tpG3MRGpmhdcYZZcbX+gP7dy6ut7mAjUbC9lmt5G3BvNJaMk/gKHgoDxjHHYjjJzNo2ranCsP2aG0tgciMIsCA98lTmTP6VsNL8HBx9quSfdIVxg+uHf8A9NZ2k8ksuhpdShTanUmt7RrKV142SSft3NNe9XW13ELhzJa6lF+GWBcrLx2YZHB7EMeM+oyK81t1ZdXzfFp9teSgAeYbVnf/AFFDjH7CrR0zw/0+37W6yH+Kb73P+lvh/YVJY4wgAUBQOwAAA/QVmqUnqzknj8PHKnBvuu9OVs7eFyqP8A1q+j8uRorS3KhPJXbGgT2EcYJxz2Jr3aX4P26YNzNJKfVUAiX6H8R/YirLry32oRwIzyMQq/iwrORgbjkKCRxz9Oa2fCjxzOWW0a1rQtFeCt/TW6X0lZWuPJtowR2Zh5j/AM75IrdZrR3XUyK4RY5WOAWIQgKrHCNn1DHsQcHBGd2FPhgudQnk4VIo1Yn8LoWwAAhEmGZPiJ3DYTt/Lgq2aSWhxznKbvJtslDuFGSQB7k4Ht3rjFMrjchDDkZByMgkHn5EEfpUYi6WkkVBc3Eh284R5GcNuHaeQlgNm5OApw+cllVq31hYx26lYl2qSWIycZPJOOwJPJx3PJyTmhgau91O7+8ENuoZM8SOcOh4V0kA254JIOSAR3PFRi7vJJmJkcvgnbwqgD2AHp9cn3JqTdVajsj8tT8Tj4vkn/v2+mah0j4rRVlwNsFxMSPmuomsM1cFDOwVAWY9gBk/sK4auFjVd3c6IVXBWRi4m2qcV6dF0OS8kDIdsfHmOfbvhfdv7Zz8j0afqVkZJUvHdZYJjF9lEbtM7KAdyrGCzJyRke3fGM2bYIixKIl2JjKrsMZGeeUIBB55yM571MPgbO81ZdwqYjKyPHP03A8cceHWONt+2OWSIOx7+ZsYb+3rWlu7W40xpZYbgvbvjy7WWC7uijgEkLMju6KxH8JUcAD3l2ayDXqrI5DSaHr0txbRyyWdxC7jLRsFypyR+YqcHGRkDg1mt3msUIfK1KVmvLP0IUpSgFKUqA7bWdopEkQ4dGDqfZlOQf3FWnedRafrtsiXrm1uY/wvjKAnG7DdihwPhbB47+tV3pfT11dY+z28rg9mCkJ/OcL/AFqX6V4R3cmDO8UA9s+a4/Rfh/3Vvp7+iV0zzcbLDNqU57so6NPPoeJ+kLGM5l1aAoP/AAkMjkf9KscH9682q6zaWzwnR0ljli4Ny7HdJwQfujkHOfUD2xVi6X4SWcXM7Szn1Bby0/QJz/uqYaZodta/8vBHH81QBj9W7n963Ki/BebPNqbTpp5uU/DKMfuks/uVZaaprl5zFAEY8ecYI4mx8nl9PpXotPCu6n5vbzG5tzKpeUknkkliBn54NW3StvwV9TbOF7Smv8UYx5LPqyGaX4YWEGCyNMw9ZXJH8i4X9waldlYxQLthjSNfZFVB+wFcZNQiWQRl18xt2EHxPhcbjtHOBuXJ9Nw9xWiu+tIlgMkcbsdrOit8G+OJ1S4IIDFXjDEmNgHypGBg42RglojjqV6lTtybJNXCeZY1LSMqqO7MQqj6k8VptK1C5lmG+IrDsYElTG6yZUruRj2KkjKM/Pfb2rz3XSKy3AkeeZkGzELkSICu8H8YO4PHI6NuBYgj4hiqaj2XnUtvFuyXbZs3bI5G/HjZggYYtngAkseACeK1UXVEtwxEETIp2lJWilkVhlSeFUFQy52uAy++CpStxbdO28YT4N/l42eYTJtAbcoGfZgGyeSVBJJGa2gGO1ARKTTb+4VleXylZ3ILMrOoGWiAEKpuAcJ3YbkLKy5+Otzo2jLabtruxfG8tsAZlAUNtRQobaoHwgDAHHAraVg0B0wwLGAEVVAzgKAANxy2AO2TzXMmuRrgaAwTUV6i1W+gu0+z26PaLHund5FQlmcLtjOSQyj4sEYIyO+Kk7GoZ1Priu7QxsD5TYkA/jxnH6A/vn2rGct1XMoq7Nbf3Zldnbuxz9B6AfpWvkkr12GnS3J+AYXPLtwv6e5+lSrStEit8H8b/wAbeh/yr6f3+dc0YOWZtckjQaX03LN8UmY0PuPjP0U9vqf2NS/TtPjt1xEoHu3dj9WrkLgEkAgkdwCCR9RXPfW9RSNbdznHEqszKqhm/EwADNgYG4jk8ADn2rya7rMVjbSXE5IjjALFVLNyQowB8yK9G6jqGUqwDKwIIIyCD3BB7iqQ0UXWsARHuI57aOUAxyzxgRENypMsbMqZyMbytSRJAwBUggjIIOQQexB9RUTuOg7R0MQ89IGOWt47iZbc87seVuwBnnC4p0NoM+ntdRMy/ZDLvs0Ds7RoxYuhLDgfhwOfzcnOaEJfmldWaUKfL1KtrSvBscG6uT81hXH7SP8A+mphpfh7p9v2gWRv4piZc/6W+EfoK444ab1yPq6u2cPDs3ly/p8/2GnTXBxBFJIf/wBaM/74HFS3S/C2/m5kVIB7yOC2PkqZ/Y4q+YolQBUAUDsAAAP0Fc63RwsVqzzau3KsuxFLzKz0vwegTBuZ5JT/AAoBEv0P4if3FTDSuj7K1x5NtGCOzMPMf+d8kVvK8d/qkNurNNIiLGFLliPhV22qzeyk5GTxwfY1ujTjHRHm1cZXq9ub/XRHrpUeveqkQSskbOkMqQO+5MCSTZtOzduKfeJkgZIOVDcZ1M2oaldqPLg8gYO4CQfDNC53wtIwV/LlUFRIi/CdjAsCcZnMTWSQKCWIAAJJJwAB3JPtXRa6hHKzLG4cqFYleVw+SpDdjkA9jUcbpiW4MZuJnQRTPJEqtvmSN41UR/aMA7t247uThtuT3rd6Xo0dszsmTJIF81ztBkK5w7IgVN+DgsFBIAznAoDnrCXBib7I8SyYOPNRmVm/KNwYbPbdhsZzg4wdFe6deXEYw+0OEcLOwWSGQLtljkSFSlxEylsoSOScMMqUldKAjdn0fEkPkOzSwjcI0cKxRSRhd7AtwoCggjjvk/FW3stKhgJaKJEYgKzhRvYKFUbn/E3CqOT6CvbSgFYpSgFKUoDFYrNdN5cCKN3b8KKWP0Ayf7UCzOw1wYVAOnpZ9caSWaWSK2R9iwQsYyxwD8ci/EeCPX9vXrlZjK0WnaTKWRijXF25t4gR+ZSWLyr81rFO+hvqUlTe7J5km6m1GSCFvIXfMw2xLxjcfzMTwFXuSfp3IqG9N9JJC3m3LmWQkkqCRHk8kse8hzzk4Hy9a2HQmof4razJdoFuLed4ZkV5MIyk7WQs5ZPUZB7oa46ndSaW6m5zNaswUTAfexE9hIBw6/5hg/U963bUwhDfdo6knSXjA4HoPSuF3EJY3jJYB1ZCVJVgGBBKsOx571zgUMoZCCrAFSOQQeQQa7PLoYFL9TdLvpUVskZhCGfC6iIWiuLb4ht86RGIdSGK5IA+H6VNIOt2hure3uvs8n2k7YprSXzRuyAPMiIyoJP4gSP64mbxAgggEHggjII9iK8VhoVtbuXgt4YmPdo4kRvplRmoDY5rkDXECvLPqsEcqxSTRLK/CRtIodj8lJzUKe4Gsg1xArkKgPFdazDE5R3IYYyNkjdwCOQpHY0rz33TlvPIZJFYs2MkSyqOAAPhVgBwBSqCV11XV0kSlpXVFHdnYKo/U8VEDq13eLCkIeCSSKeO5Hlt/wDbTqv3UokdcMokUqF/MJAewJrrj6SurjEl1c/G8NuSvlqZIrqBxIkodCEfBZ1OEXKkVsMTf33VFtFEkvmCSN5fJDQ/fYcK7sCEyfhVGJ9Rg15rDqNp7uGJY1EckUswmDrLFKiGJU8l0POfMydwBG3gHOa74el4N5eUedIZvtBZ8Y83y/JDCMYXAj+EAg+/J5rbwwKgwiqoJJIUBRk8k4HqT60B2VotW6Ut7q5E8wJcRrHwdvCSCVckckbs5U/Cc8g8VvaVAa6z0G2hKmOCJSgwjbAWRckhUY8qoycKOAOAAK2NKUBilZrFAKUpQClKUArFKUArFVl4s9SvZ3unRGd7a2d2luJI929lQr8GV5xgkYH8Q9q2g8UbZShuLe9topCBHcT25SFs9viBJGcZ7due1ATmuq5gEiMjcqylSPkRg1zjkDKGUgqwBBByCDyCCO4rNAVNpF5J09dvDcqzW0pysgGe3Ace5xgMvfgEfOzrDUIrlA8DrIp9VIP6H2PyNc76xjuEKTIroe6sAR/81DLnw2jRy9ncTWzH+Fiw/fIb9zWCTjpodsqlKvnP5Zd+qfoeZ9FuLLqH7RbRNJa3yYugpUCKRcDzDnHyPud0mK9nijfxRafJG5G+UBY043E5B3Y9h3zXWek9RPwnVH2/JCG/cNn+tc9P8OLdJBJcvJcyd8yH4c/Ne7fRiRRuTVrEpxo05KTne3BJ/uxz8Mkf/C4fMz+bZn/w9x2fpjt8sVJyldsmI0JA4VScD2A7Co90Z1jbavEXt2w6/wDEhfAkT549VPow4+h4qpWVjnqT35uXezdFKBK7itY21TArbSPEeKaWeK9jMMX2iW3iucOkDbTxG7k5jk2EHOcevw10Hoe506dpNJFvKs7jL3KLJPb7iMvHKSN6Y5wcngfiPNWPeafFPG8csaPHJ+NGUEN8yPfgc9+Kimm6BeaZOiWTi4sXbBgnkIkth7xS4O5P8p+XuWoDp1K+1LS4zPcNFfWyczFI/s9xGuR8ajcUdR6jg/Tk1K9I1KO7gjngbfHIu5W7fIgj0IIII9wa1/UHRtrqD7rlHbgAqJpURgpyNyIwBPz78D2rb2NjHbxLFCipGgwqKMACoDtxSueKVCmwpSlbDEUpSoBSlKAUpSgFYrNYoBSqx8YNZvrF7d4pmisJGEdw8KKZ4yTyd7Z7rkjGOVwTyK1OidV2ulq9zFZ6rPFIFEt/PubzVB+B/jYLtyTg8fix60BclK8OiavDe26T2zh4pBlWHHyII9CDkEV7qAVilKAj/WvSMGr23k3AIKndHIv4427ZHuD6g8H6gERTU+ktXurM2E91ZvbkKpuGhkNyVVgVymdm74RznPzzzVl0oDXdP6UtlaQ26MzLDGqBm7nHqfb6elbClQS88VrNXcQR3V0sRPmy20PmQpjuS5YZHfkZHHegJ1WK1nTnUNvqUAntJN6ElTwQysO6sp5B5H7gjg1tKFOJFVZrfVmpWuqXUqW0kmn2wiSaMgBtpBJuIvfBznGRjGcd1tSlAazRNXg1C3Wa2cSRuMZHcH1Vh3Vh7GqJ6e0W6e2hisbK4i1C1mcG+yLeJUMjEo+4ffDuNvcfMZBsnUeip7O9F3orRx+YwF1aSErbyKTy64B2MPkOMnHqrT1c4Ge+OQDkZ9cHAz+1CEE6G6muXuJrLVQEvEO+MLEVieH+JJASGGfkP1IIE3xXZWMVAdeKYrnisYoU44rVXPUdnFL5Ul1bpJnGxpo1bJ9CpPBrb4qG6B4Z2FpHKjRC481slrhUeQDA+EOFGBkZ45ye9QEmllkz8CBl4IbeBnI9sUqndX8PdWgnePTbmVbRT9wv2mRNqt8RXaPZiRn1xmlWwL5pSlZEFKUqAUqL+IvUp06yLQjdczMILVAMlpn4BA9cd/mcD1rS+DHVz6jZPFcsWurZyshbh2ViSjEe4wyn/pHvQFhUpWKAzWKUoDpvbOOeNo5kSSNvxI6h0ODkZU8HkCoZ1Trd43n2drpTzBlMSyu6JbFWXGSDjKjJG3I7d6nNKAh3hX0lJpGn+TO4eR5GlYKSUQsFXYpPfhck+5NTGla3VeoLW0IFzcQwk9hJIiMR7hSc4oDY0rz6ffxXMYkt5EljPZ42V1JHcbge9eigFRzxB6jGmadNcc7wuyIAZ+9fhCfTAPJz6D3wKkddc0Kuu11DLkHDAMMggg4PsQD+lAV74addvcsbHU1MV/GOzjYZlxuzt9JNpyR6jkeuJytgsUUi2qxwM+5srGu3zWGPMZBjceBn3xUW8SOhhqSLNbnyr6D4oJgdpO07hGzD0zyD+U/InPo8OepZ7+2ZbyCSG4gby5S0bLHIwyCyNjGcg5Udj8iKAhUfT2pdNWk9zbz21whYTXMLRGPI7MUYMO2e3H0ParJ6Q6gTU7KK6jUqJAcoeSrKSrLn1GQcH1GO1aHWvDSG9nd7i6vXid/MNr5/3AOc4C44XPoMY96lumadFawpDboscUYwiKMADufqSSSSeSSTQHprFcqxQpjFYrlXk1ZJWt5RbMqzGNxEzfhWQqdjHg8A49DQHpxWu6gv/stncTkgeVDJICeRuVSVGMjOTgY9c1X2jeFLvbl7+7uftzEkTx3DMqEH4CuRluMZzz7Y716vDLqCW7+16Zqm2W4tSyMXAbzoc7G3A/jwcfERyHXPPJEPR4d+JMWphIrgCC7K5CHIjmH8URP0Pw9+DjODifYqL9Q9A2l5aRwBPJMAAtpY+JIcdsMeWGe4J578Hmo/ovWE+lziy13jPFvf/wD4pV9BI3ow9T6fm/iIFj0rNMVCnGlcsUoD0UpSqQUpSgKZ1K+vr3Xmmt7CSeOy3w2vmnyIFlztlnZmHxnIOFHOAp7jmM61oN7p2swS3LMn+IPmb/DTIv5w0qKCCWx8LkYOea+jKVQKxWaxUApSlAK0XWvVEWk2bXEwLYZUSMEBndjwoJ+WWPyU1vahvVvQSarewy3UrtbRROv2YHaPNbgSBhz2P1yi+mRQEl0jU47y2jnt2DRypuRvr6Ee4OQR7giob014XW8DTSagVv7iZyxmmj7KQONhZgDnPP0Axioj4f6lJ0/qsmk3jEwTPutpDwoLZ2N8g+NpHo4+pq7aApfwkj+ydQanZwE/ZkEjBckhWSVFQZJ7hXcZ7nAq56+d+jbrUhqOoTaZaiVrmaQefKCsMY85mY7iQCee2fTse1W30ToeoW7yS6lffaGlUDyVQCKMg5yjcehIwFA+vFUEtpSlQClKUKYpVda14lSG+kstKs2vJosiVi4SNGU4YduQDwSSvIxzXo6R8Rjc3rWN/bNaXY/Chbcj4G4gHAwccjuCOx9KEO7WfFXT7Wd4S8krxkiTyYy6pt/FlsgHHrjOK3/TnU9rqUZezmWQD8S8q6/9SNgj64wfSqs8P7wdP6vdafeAIly4e3uG7MMsI9zH0YHGfRlI9cjedf8AQrwSHUtG+5uosvLFGPhmXu+E7FuOV7N9e4FnUqM+H3V6axZCZRtkU7Jo/wCGTGePdSOQf07g1JqFFUj15fNonU0d7HG0iXUGGjU4Mj48soODg5WJu3rV3V1vArMrFVLLnaxALLnvtPcZwO3tQEC6P1HWry6E91DDa2ZBHkOD5xB5Vh+YMP8ANtHf4fUTyaBXxvVW2ncu4A4YdmGex5PNdtYoDFYrliq01DxZBvJLewsLi88ksJXjJXG04YqoRiRkEZO3P60BZOKVX0HjJppX71poXGQ8TwsWRgcFTtyPT/4pQhZFKUoBSlKAUqrvEPxVXTr+C2g2uFdTenG4qhI+7XH58ZJ9uB74s+NwwBUgggEEcgg8gigI7191bHpFk07gO5ISKLO0u59M44AGST8vmK2PTespf2cNzF+GVA2O5VuzofmrAg/Son1L4bjU7+ae8mZ4fI8u1iBx5MjKQ78cHBww75J54UCof4G6y9leXOk3fDB3aIE8eYnEqLnuGUBx/wBLH1qgu6lKVAKUpQEO8Seg49ahjXeIpomyku3d8BxvQrkZGORz3A9zUn0y2aGCOOSQyuiBWlYAM5AxuIHqa9VKAwKzStR1V1DDplo9zcZ2JgBV5Z2PCoo9z/2JoDbUqpU8TNUkhN3FpJNmMtu3sZCg/MMDJHzCkVOOies7fWIDJbkhk4lhfHmRk9s47qcHDDv8iCABIqUpQp4LHRbeCWSWGGOOSbmV0UKXOS2Wx3OSTn51U3jcRa6tpV2PhIb4m7fDDLG3J9sSH96uiqw8c+l59RhtBaRGWRJXXjA2q6gksSQAuYxyfl70ISbxD6cstQttt+6RYOIZ2ZUaN2wAFLHBBOAV9ePUAiJaa2v6QvkeRHqMK8QyiQK6qOFVskMRjHBBx23EYrq0vwklu5BPrt29w/pCjtsA/hMhxgduEC/U1a1tbrEiogwqKFUZJwoGAMk5PHvQFe+EfSN1YNd3F6Ejku3VvJQghMF2JJBIHMhAAJwB3qxqUoUVis0oDFV54l9ez6fcW9pYwLLc3ABUyZ2jc+xFCgjJJB5JAHHf0sSvLd6dDMyNLFHI0ZDIzorMjA5DKSMqQecigK0n661PSXjOtWsRt5CF8+2OTGxzww3EE/LjPOCcYr1XnRUy3J1HQLmONrkB3ikG63mD4bcCAcZ74x3JwV7VNup9GS/sp7aQDEqFQT+V+6P9QwB/Sq+8AtbZ7WaxmyJbSQ7VPcRsTuX/AEuG/mFCFOdW69LPfTvdQW3neYUl2K4XfHiMkfH/AJaVePUnSmgzXcsl5LAk7NmVTdrEQ2ByY94wT3PvnPrWKAsylKUArjIm5SMkZBGQcEZ9QfQ1ypQFM9YeFUVtoUvlZlu4m+0yTsPjl258xfUhdpYgZ5K+5qReBvUn23S1ic5ltCIW9/LxmFvptBX/AEGrDdQQQRkEYIPYg9xVZeHPhzcaTqNzMJU+yvvRIhuZ2TdujZjwFZe2ec5PbNUFnVVniB4e3Nzq1vfaa0ccg2mZnJVQ8ZGxyFBLbl+Ej2Ue9WlSoDC9ue/rjtms0pQClKUApSvPqNoJ4ZIizKJEZCyEq67gRuVh2IzQFX2Hiyra/Lauy/Y2YQQyAAbZl4LFvVGfcue34T2yalXij0s2q6a8MePNRhNCCcAuoYbSfmrMPqRUI6i8G449GCW/x3sJaUyAYMxON8QHtgDaPdf8xrf+DHW/+JWnkTtm6tlAbJ5kiGAsvPcj8LfPB/NVBE+kPFoaXarZ6nbTia2HlrsVQSo/Crq7LtIGBkZyMVD+jtTnsdct7jyWt4r2YgRH4VME0m3AGBlVJBBwPwCvp6SBWILKpI7EgEj6E1T3Vmk3Op9U2wEMqW9r5ZMzIwjZY2812ViMHLEIMZ9+1AXJSs1ioBSlKAUpUN8Uetv8GtFdEEk0rFIlbOwYGWdsckDjgEZz3oUmVVz1/wCKsWmSm2hhea64+FlZIwW/DyRl+/5Rg+9RqbqLqS2tvt00cTQYDtCUj3JGedxVfjAx8yR6gYNWF0VrlrrMEd6kSCZAYm3BWlhbgsgkxnacgg8ZB9DkUIUz1HqmuxiDU70vFGk6eXACYlHBb4oRyFIDKS/Jzj1r6G02+S5gjmiOUlRZEP8AlYAj+9azrfQhqOnXFsfxSIfLPtIvxRn6bgM/LNQTwA6hMtnJZSnEtqxKK3DeUx5GDzlX3D5blFAWtSlKFFUX1j0PqK65M+lB40u03PMreWibyvnK0g7Euu7A5O7jPNXpSgKZtfASIoDPeSGQ8uURduT7bjk/U9/lSrmrFLkOylKUApSlAKUpQCsUpQClKUApSlAKUpQCvnjRfu+tmWP4AbmYEL8IIKOSCB6E80pVB9D1ilKgFZpSgMUpSgMmo115p8U9r99FHJtJK+YivtJHJG4cUpQG82hoMMAQY8EHkEFeQRVLf/TQxzfjJxi3OPTP33OKUoC8aofpL4OtbkJ8IL3GQOAcqWOQO/xDP1pSqC96UpUKKUpQGKUpUB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PDxQUEBQVFRQUFRgVFBQVFRUUFBcVGBkXGBUVGBQZHCgiGholHBYXIjEhJSstLi4xGCAzODMsNygtLisBCgoKDg0OGhAQGiwkHBwsLC0vLjMvLC4sLywsLCwsLDcsLSwsMi4sLCwsLCwsLCwvKywsLCwsLCwvLCwsLCwsLP/AABEIAMIBAwMBIgACEQEDEQH/xAAcAAEAAgIDAQAAAAAAAAAAAAAABgcBBQIDBAj/xABBEAACAQMDAgQDBgQEBAUFAAABAgMABBEFEiEGMQcTQVEiYXEUIzJCgZFSkqGxFWKCojM0csFTstLh8QgkQ2Nz/8QAGwEBAQADAQEBAAAAAAAAAAAAAAECAwQFBgf/xAAwEQACAQIDBQYHAAMAAAAAAAAAAQIDEQQhMQUSQXGRMlFhodHwEyJCgbHB4TNTYv/aAAwDAQACEQMRAD8AvGlKUApSlAKxSlAKUpQClKUApSlQClKUApSlAKVilAKUpQClKUApSlAKVitVqPU1pbZE1zEpH5d4L/yDJ/pRtLUyjCUnaKubalRG08SdPll2Cbb7O6MkZ+W4jj9cCpXHIGAKkEHkEHII9wRUUk9GZ1KNSn24tc0c64TSqilnIVVGSxOAAO5JpLIFUsxAUDJJOAAO5JqA9Qa2bptq5ESnKqeC5HZ2H9l9O55wBqr140Y70iU6bm7I46/rbXTYXKxKcqp4LH0dx/ZfTuee2rUUVa5NXzVevKrLekepTpqCsjiTWaxilaDYWzSlK+zPDMUpSgFKUoBSlKAUpSoBSlKAUrFKAUpSgFK8Ooazb23/AB5oo/k7qp/QE5NRfUvFKwhzsaSY+0aHH8z7R+2axc4rVm6nh6tTsRb+xNqVUGpeMjnItrZV9mlcv/sXH96i2peIuoT5+/MYP5YlEePow+L+ta3iILQ76ex8TLWy5v0PoSeZYxudlUDuWIUfuajmo9f6fB+K5Rz7RZl/qgI/rXz1d3ckzbpXeRvd2Zz+5NdFaniXwR6FPYUF25t8svUuTUfGOFc/Z7eR/nIyxj64XdUW1HxXvpciPyoR6bE3Nj6uSP6CoJStbqzfE76ezMND6b88zZ6l1BdXOfPuJXB/KXbZ/IOB+1aylK166nbGEYq0VYVuOn+prqxYfZpWAJ/4Z+KNv9B4yfcc1pwM1N+m9B8kCSUfeH8Kn8g9z/m/tWE6ipreOfF1acIWmr34Exm1+4vIYxcKsZwC6ITgt6Fs9scfDzg85PGOhiFGB3/t/wC9eZTXIV5VevKrK8j5+MFHRWO1Kw1YVsV0zS1oSuzNs5lqxXlLfOlbfhGG+XLSs1ivrjxhSlKAUpSgFKV57y+igXdNIkY93dUH7k1CpN5I9FKiOo+JOnwZHneYR6RKz/7uF/rUW1HxkXtb2xP+aVwv+xQf/NWt1YLVnXT2fiamkH98vyWvWGYAZPA9zwKoHUfE/UJvwyJCPaJB/wCZ9x/Yiovf6pNcHM8skvOfjdmA+gJwK1PFR4I76ew6r7ckvP0PojUus7G2z5tzFkd1Q+a38qZNRfUvF+1TIgillPoTtiQ/qcn+lUpStTxMnod9PYtCPabfl76lh6j4u3b5EMcUQ98GRv3OB/SotqPV17c/8W6lI9lby1/lTArSjvW2Xpi9K7haXG3vnyZO3v2rW5zlxO2OGw1HSMVz/pqCayykYyCMjI+Y9x8qkfRPSZ1O5aEyCIRrufIy/BClQmRzk+vapdqXUOn3GLK/FwxiZo1vJUjWWMjjkJzt49QfTI9asad1d5Cri1Ce5GLlbW2qXDn1Ksrtgt2eQRjAZjgBmVBk9ss5AH6mrL07TrjS5Y42uEjsJmyL+CKIsQQdqtKVJTJxycgehxmpHeyiSTybmK2l0/BzdTXiPKQR+NWzuU/ID6Gs1S7znqbS3X8qTXff9NLP/m9yudV6Feyt/NvZ44WbcIowrymRlGQNyDC59z71EqsSXqW2swYYpvt9kzYNrPG4eJR6xzEY4Pb/ALd6jI0CW9mY6faTiFjlA3xAD/8AqQq4+p/U1jKK+k24evNJutp3vJdHmn15mhpVh6X4R3cmDPJFCPbJlcfouF/3VLtM8J7KLmYyzn2LeWv7Jg/7qyVGb4GFXauGp/Vfl7t5lHAZrf6X0VfXOPLtpAP4pAIl+uXxkfTNfQGm6Lb2v/Lwxx/NUAb9W7n96xrmo/Z4Sw/G3woPn7/Qd62fASV5M86ptyTypw6/z1Ke0zpX7FKfPKPKvACEsiH15IGWH9K3Vc/L7knJ7/rXCvBxLnvXllfh4Gt1nVe83diuQNca6rifaDjk1zJXI3Y7JJMV26Tpj3cm1Ow5dz2Uf9z7CuWhaU96+E4Qfjf0X5fNvlVj6fZJbxhIxgD9yfUk+pr1cHg975pafk5K1e2S1PJbdO2yIF8pWwOWYZYn1JNK2maV7KhFcDh3md9KrDUfGSFc/Z7eRz7yMsY+vG4/2qL6j4sX0uRH5UI9Nibm/UuSP6CsXiILiehT2Tip/Tbn7uXvWq1HqW0tuJriJCPylwX/AJBz/SvnTUeorq5z59xK4P5S7BP5Bx/StXWl4ruR6FPYX+yfRevoXtqPi1Yx8RCWY+6psX9S5B/pUW1Hxjnb/l4Io/m5aU4/TaAf3qsqzWp4ibO+nsnCw4X5skeo9d6hcZ33LqD6R4iH0ygB/c1H5ZS7FnJZj3LEkn6k1ytbdpXVEGWdgij3ZiAo/c1YOr9MWWjQxm+El1cSgkRI5ihG3GcsPiwCQM+vsKwSlPNvJG+U6OHahGOctEkr++ZXVK3Ou6vBcIqwWcdttbO5Hd2YYxtJavd0LBHNMYvsYup25j3ytHCgH4mdQOQO/f2GKijd2TNkqzjTc5RatwuvW3mRipvcdDpPp63WmyvcFR9/EygSKR3CoOxH8OTkcgn1lDzafBMLS/is3lcrGUtLNkMTPjGZy+5hyPwjP9q12p6LddO3RubINLaN/wARTkgLn8EmO2M/DJjj19QdqpJa5rzR588bKo0ofLLVX0l4X/BFehuk21WdkEgjSNQztjc2CcAKvqTzz2H9Kk8PRdpk74L6OEEg3M8ttbgYONwjkAO31+lcNZ1WyEg1DTbr7NcFSZLYxMfMY8lSo+EZPfupODweTrputRfSAz6bb3E+MblEmWx2ygJJ9PWqlCOT1MZyxNV70bqPdo0+Otr8728DY2Gr2uiXQWGWO9tpG3MRGpmhdcYZZcbX+gP7dy6ut7mAjUbC9lmt5G3BvNJaMk/gKHgoDxjHHYjjJzNo2ranCsP2aG0tgciMIsCA98lTmTP6VsNL8HBx9quSfdIVxg+uHf8A9NZ2k8ksuhpdShTanUmt7RrKV142SSft3NNe9XW13ELhzJa6lF+GWBcrLx2YZHB7EMeM+oyK81t1ZdXzfFp9teSgAeYbVnf/AFFDjH7CrR0zw/0+37W6yH+Kb73P+lvh/YVJY4wgAUBQOwAAA/QVmqUnqzknj8PHKnBvuu9OVs7eFyqP8A1q+j8uRorS3KhPJXbGgT2EcYJxz2Jr3aX4P26YNzNJKfVUAiX6H8R/YirLry32oRwIzyMQq/iwrORgbjkKCRxz9Oa2fCjxzOWW0a1rQtFeCt/TW6X0lZWuPJtowR2Zh5j/AM75IrdZrR3XUyK4RY5WOAWIQgKrHCNn1DHsQcHBGd2FPhgudQnk4VIo1Yn8LoWwAAhEmGZPiJ3DYTt/Lgq2aSWhxznKbvJtslDuFGSQB7k4Ht3rjFMrjchDDkZByMgkHn5EEfpUYi6WkkVBc3Eh284R5GcNuHaeQlgNm5OApw+cllVq31hYx26lYl2qSWIycZPJOOwJPJx3PJyTmhgau91O7+8ENuoZM8SOcOh4V0kA254JIOSAR3PFRi7vJJmJkcvgnbwqgD2AHp9cn3JqTdVajsj8tT8Tj4vkn/v2+mah0j4rRVlwNsFxMSPmuomsM1cFDOwVAWY9gBk/sK4auFjVd3c6IVXBWRi4m2qcV6dF0OS8kDIdsfHmOfbvhfdv7Zz8j0afqVkZJUvHdZYJjF9lEbtM7KAdyrGCzJyRke3fGM2bYIixKIl2JjKrsMZGeeUIBB55yM571MPgbO81ZdwqYjKyPHP03A8cceHWONt+2OWSIOx7+ZsYb+3rWlu7W40xpZYbgvbvjy7WWC7uijgEkLMju6KxH8JUcAD3l2ayDXqrI5DSaHr0txbRyyWdxC7jLRsFypyR+YqcHGRkDg1mt3msUIfK1KVmvLP0IUpSgFKUqA7bWdopEkQ4dGDqfZlOQf3FWnedRafrtsiXrm1uY/wvjKAnG7DdihwPhbB47+tV3pfT11dY+z28rg9mCkJ/OcL/AFqX6V4R3cmDO8UA9s+a4/Rfh/3Vvp7+iV0zzcbLDNqU57so6NPPoeJ+kLGM5l1aAoP/AAkMjkf9KscH9682q6zaWzwnR0ljli4Ny7HdJwQfujkHOfUD2xVi6X4SWcXM7Szn1Bby0/QJz/uqYaZodta/8vBHH81QBj9W7n963Ki/BebPNqbTpp5uU/DKMfuks/uVZaaprl5zFAEY8ecYI4mx8nl9PpXotPCu6n5vbzG5tzKpeUknkkliBn54NW3StvwV9TbOF7Smv8UYx5LPqyGaX4YWEGCyNMw9ZXJH8i4X9waldlYxQLthjSNfZFVB+wFcZNQiWQRl18xt2EHxPhcbjtHOBuXJ9Nw9xWiu+tIlgMkcbsdrOit8G+OJ1S4IIDFXjDEmNgHypGBg42RglojjqV6lTtybJNXCeZY1LSMqqO7MQqj6k8VptK1C5lmG+IrDsYElTG6yZUruRj2KkjKM/Pfb2rz3XSKy3AkeeZkGzELkSICu8H8YO4PHI6NuBYgj4hiqaj2XnUtvFuyXbZs3bI5G/HjZggYYtngAkseACeK1UXVEtwxEETIp2lJWilkVhlSeFUFQy52uAy++CpStxbdO28YT4N/l42eYTJtAbcoGfZgGyeSVBJJGa2gGO1ARKTTb+4VleXylZ3ILMrOoGWiAEKpuAcJ3YbkLKy5+Otzo2jLabtruxfG8tsAZlAUNtRQobaoHwgDAHHAraVg0B0wwLGAEVVAzgKAANxy2AO2TzXMmuRrgaAwTUV6i1W+gu0+z26PaLHund5FQlmcLtjOSQyj4sEYIyO+Kk7GoZ1Priu7QxsD5TYkA/jxnH6A/vn2rGct1XMoq7Nbf3Zldnbuxz9B6AfpWvkkr12GnS3J+AYXPLtwv6e5+lSrStEit8H8b/wAbeh/yr6f3+dc0YOWZtckjQaX03LN8UmY0PuPjP0U9vqf2NS/TtPjt1xEoHu3dj9WrkLgEkAgkdwCCR9RXPfW9RSNbdznHEqszKqhm/EwADNgYG4jk8ADn2rya7rMVjbSXE5IjjALFVLNyQowB8yK9G6jqGUqwDKwIIIyCD3BB7iqQ0UXWsARHuI57aOUAxyzxgRENypMsbMqZyMbytSRJAwBUggjIIOQQexB9RUTuOg7R0MQ89IGOWt47iZbc87seVuwBnnC4p0NoM+ntdRMy/ZDLvs0Ds7RoxYuhLDgfhwOfzcnOaEJfmldWaUKfL1KtrSvBscG6uT81hXH7SP8A+mphpfh7p9v2gWRv4piZc/6W+EfoK444ab1yPq6u2cPDs3ly/p8/2GnTXBxBFJIf/wBaM/74HFS3S/C2/m5kVIB7yOC2PkqZ/Y4q+YolQBUAUDsAAAP0Fc63RwsVqzzau3KsuxFLzKz0vwegTBuZ5JT/AAoBEv0P4if3FTDSuj7K1x5NtGCOzMPMf+d8kVvK8d/qkNurNNIiLGFLliPhV22qzeyk5GTxwfY1ujTjHRHm1cZXq9ub/XRHrpUeveqkQSskbOkMqQO+5MCSTZtOzduKfeJkgZIOVDcZ1M2oaldqPLg8gYO4CQfDNC53wtIwV/LlUFRIi/CdjAsCcZnMTWSQKCWIAAJJJwAB3JPtXRa6hHKzLG4cqFYleVw+SpDdjkA9jUcbpiW4MZuJnQRTPJEqtvmSN41UR/aMA7t247uThtuT3rd6Xo0dszsmTJIF81ztBkK5w7IgVN+DgsFBIAznAoDnrCXBib7I8SyYOPNRmVm/KNwYbPbdhsZzg4wdFe6deXEYw+0OEcLOwWSGQLtljkSFSlxEylsoSOScMMqUldKAjdn0fEkPkOzSwjcI0cKxRSRhd7AtwoCggjjvk/FW3stKhgJaKJEYgKzhRvYKFUbn/E3CqOT6CvbSgFYpSgFKUoDFYrNdN5cCKN3b8KKWP0Ayf7UCzOw1wYVAOnpZ9caSWaWSK2R9iwQsYyxwD8ci/EeCPX9vXrlZjK0WnaTKWRijXF25t4gR+ZSWLyr81rFO+hvqUlTe7J5km6m1GSCFvIXfMw2xLxjcfzMTwFXuSfp3IqG9N9JJC3m3LmWQkkqCRHk8kse8hzzk4Hy9a2HQmof4razJdoFuLed4ZkV5MIyk7WQs5ZPUZB7oa46ndSaW6m5zNaswUTAfexE9hIBw6/5hg/U963bUwhDfdo6knSXjA4HoPSuF3EJY3jJYB1ZCVJVgGBBKsOx571zgUMoZCCrAFSOQQeQQa7PLoYFL9TdLvpUVskZhCGfC6iIWiuLb4ht86RGIdSGK5IA+H6VNIOt2hure3uvs8n2k7YprSXzRuyAPMiIyoJP4gSP64mbxAgggEHggjII9iK8VhoVtbuXgt4YmPdo4kRvplRmoDY5rkDXECvLPqsEcqxSTRLK/CRtIodj8lJzUKe4Gsg1xArkKgPFdazDE5R3IYYyNkjdwCOQpHY0rz33TlvPIZJFYs2MkSyqOAAPhVgBwBSqCV11XV0kSlpXVFHdnYKo/U8VEDq13eLCkIeCSSKeO5Hlt/wDbTqv3UokdcMokUqF/MJAewJrrj6SurjEl1c/G8NuSvlqZIrqBxIkodCEfBZ1OEXKkVsMTf33VFtFEkvmCSN5fJDQ/fYcK7sCEyfhVGJ9Rg15rDqNp7uGJY1EckUswmDrLFKiGJU8l0POfMydwBG3gHOa74el4N5eUedIZvtBZ8Y83y/JDCMYXAj+EAg+/J5rbwwKgwiqoJJIUBRk8k4HqT60B2VotW6Ut7q5E8wJcRrHwdvCSCVckckbs5U/Cc8g8VvaVAa6z0G2hKmOCJSgwjbAWRckhUY8qoycKOAOAAK2NKUBilZrFAKUpQClKUArFKUArFVl4s9SvZ3unRGd7a2d2luJI929lQr8GV5xgkYH8Q9q2g8UbZShuLe9topCBHcT25SFs9viBJGcZ7due1ATmuq5gEiMjcqylSPkRg1zjkDKGUgqwBBByCDyCCO4rNAVNpF5J09dvDcqzW0pysgGe3Ace5xgMvfgEfOzrDUIrlA8DrIp9VIP6H2PyNc76xjuEKTIroe6sAR/81DLnw2jRy9ncTWzH+Fiw/fIb9zWCTjpodsqlKvnP5Zd+qfoeZ9FuLLqH7RbRNJa3yYugpUCKRcDzDnHyPud0mK9nijfxRafJG5G+UBY043E5B3Y9h3zXWek9RPwnVH2/JCG/cNn+tc9P8OLdJBJcvJcyd8yH4c/Ne7fRiRRuTVrEpxo05KTne3BJ/uxz8Mkf/C4fMz+bZn/w9x2fpjt8sVJyldsmI0JA4VScD2A7Co90Z1jbavEXt2w6/wDEhfAkT549VPow4+h4qpWVjnqT35uXezdFKBK7itY21TArbSPEeKaWeK9jMMX2iW3iucOkDbTxG7k5jk2EHOcevw10Hoe506dpNJFvKs7jL3KLJPb7iMvHKSN6Y5wcngfiPNWPeafFPG8csaPHJ+NGUEN8yPfgc9+Kimm6BeaZOiWTi4sXbBgnkIkth7xS4O5P8p+XuWoDp1K+1LS4zPcNFfWyczFI/s9xGuR8ajcUdR6jg/Tk1K9I1KO7gjngbfHIu5W7fIgj0IIII9wa1/UHRtrqD7rlHbgAqJpURgpyNyIwBPz78D2rb2NjHbxLFCipGgwqKMACoDtxSueKVCmwpSlbDEUpSoBSlKAUpSgFYrNYoBSqx8YNZvrF7d4pmisJGEdw8KKZ4yTyd7Z7rkjGOVwTyK1OidV2ulq9zFZ6rPFIFEt/PubzVB+B/jYLtyTg8fix60BclK8OiavDe26T2zh4pBlWHHyII9CDkEV7qAVilKAj/WvSMGr23k3AIKndHIv4427ZHuD6g8H6gERTU+ktXurM2E91ZvbkKpuGhkNyVVgVymdm74RznPzzzVl0oDXdP6UtlaQ26MzLDGqBm7nHqfb6elbClQS88VrNXcQR3V0sRPmy20PmQpjuS5YZHfkZHHegJ1WK1nTnUNvqUAntJN6ElTwQysO6sp5B5H7gjg1tKFOJFVZrfVmpWuqXUqW0kmn2wiSaMgBtpBJuIvfBznGRjGcd1tSlAazRNXg1C3Wa2cSRuMZHcH1Vh3Vh7GqJ6e0W6e2hisbK4i1C1mcG+yLeJUMjEo+4ffDuNvcfMZBsnUeip7O9F3orRx+YwF1aSErbyKTy64B2MPkOMnHqrT1c4Ge+OQDkZ9cHAz+1CEE6G6muXuJrLVQEvEO+MLEVieH+JJASGGfkP1IIE3xXZWMVAdeKYrnisYoU44rVXPUdnFL5Ul1bpJnGxpo1bJ9CpPBrb4qG6B4Z2FpHKjRC481slrhUeQDA+EOFGBkZ45ye9QEmllkz8CBl4IbeBnI9sUqndX8PdWgnePTbmVbRT9wv2mRNqt8RXaPZiRn1xmlWwL5pSlZEFKUqAUqL+IvUp06yLQjdczMILVAMlpn4BA9cd/mcD1rS+DHVz6jZPFcsWurZyshbh2ViSjEe4wyn/pHvQFhUpWKAzWKUoDpvbOOeNo5kSSNvxI6h0ODkZU8HkCoZ1Trd43n2drpTzBlMSyu6JbFWXGSDjKjJG3I7d6nNKAh3hX0lJpGn+TO4eR5GlYKSUQsFXYpPfhck+5NTGla3VeoLW0IFzcQwk9hJIiMR7hSc4oDY0rz6ffxXMYkt5EljPZ42V1JHcbge9eigFRzxB6jGmadNcc7wuyIAZ+9fhCfTAPJz6D3wKkddc0Kuu11DLkHDAMMggg4PsQD+lAV74addvcsbHU1MV/GOzjYZlxuzt9JNpyR6jkeuJytgsUUi2qxwM+5srGu3zWGPMZBjceBn3xUW8SOhhqSLNbnyr6D4oJgdpO07hGzD0zyD+U/InPo8OepZ7+2ZbyCSG4gby5S0bLHIwyCyNjGcg5Udj8iKAhUfT2pdNWk9zbz21whYTXMLRGPI7MUYMO2e3H0ParJ6Q6gTU7KK6jUqJAcoeSrKSrLn1GQcH1GO1aHWvDSG9nd7i6vXid/MNr5/3AOc4C44XPoMY96lumadFawpDboscUYwiKMADufqSSSSeSSTQHprFcqxQpjFYrlXk1ZJWt5RbMqzGNxEzfhWQqdjHg8A49DQHpxWu6gv/stncTkgeVDJICeRuVSVGMjOTgY9c1X2jeFLvbl7+7uftzEkTx3DMqEH4CuRluMZzz7Y716vDLqCW7+16Zqm2W4tSyMXAbzoc7G3A/jwcfERyHXPPJEPR4d+JMWphIrgCC7K5CHIjmH8URP0Pw9+DjODifYqL9Q9A2l5aRwBPJMAAtpY+JIcdsMeWGe4J578Hmo/ovWE+lziy13jPFvf/wD4pV9BI3ow9T6fm/iIFj0rNMVCnGlcsUoD0UpSqQUpSgKZ1K+vr3Xmmt7CSeOy3w2vmnyIFlztlnZmHxnIOFHOAp7jmM61oN7p2swS3LMn+IPmb/DTIv5w0qKCCWx8LkYOea+jKVQKxWaxUApSlAK0XWvVEWk2bXEwLYZUSMEBndjwoJ+WWPyU1vahvVvQSarewy3UrtbRROv2YHaPNbgSBhz2P1yi+mRQEl0jU47y2jnt2DRypuRvr6Ee4OQR7giob014XW8DTSagVv7iZyxmmj7KQONhZgDnPP0Axioj4f6lJ0/qsmk3jEwTPutpDwoLZ2N8g+NpHo4+pq7aApfwkj+ydQanZwE/ZkEjBckhWSVFQZJ7hXcZ7nAq56+d+jbrUhqOoTaZaiVrmaQefKCsMY85mY7iQCee2fTse1W30ToeoW7yS6lffaGlUDyVQCKMg5yjcehIwFA+vFUEtpSlQClKUKYpVda14lSG+kstKs2vJosiVi4SNGU4YduQDwSSvIxzXo6R8Rjc3rWN/bNaXY/Chbcj4G4gHAwccjuCOx9KEO7WfFXT7Wd4S8krxkiTyYy6pt/FlsgHHrjOK3/TnU9rqUZezmWQD8S8q6/9SNgj64wfSqs8P7wdP6vdafeAIly4e3uG7MMsI9zH0YHGfRlI9cjedf8AQrwSHUtG+5uosvLFGPhmXu+E7FuOV7N9e4FnUqM+H3V6axZCZRtkU7Jo/wCGTGePdSOQf07g1JqFFUj15fNonU0d7HG0iXUGGjU4Mj48soODg5WJu3rV3V1vArMrFVLLnaxALLnvtPcZwO3tQEC6P1HWry6E91DDa2ZBHkOD5xB5Vh+YMP8ANtHf4fUTyaBXxvVW2ncu4A4YdmGex5PNdtYoDFYrliq01DxZBvJLewsLi88ksJXjJXG04YqoRiRkEZO3P60BZOKVX0HjJppX71poXGQ8TwsWRgcFTtyPT/4pQhZFKUoBSlKAUqrvEPxVXTr+C2g2uFdTenG4qhI+7XH58ZJ9uB74s+NwwBUgggEEcgg8gigI7191bHpFk07gO5ISKLO0u59M44AGST8vmK2PTespf2cNzF+GVA2O5VuzofmrAg/Son1L4bjU7+ae8mZ4fI8u1iBx5MjKQ78cHBww75J54UCof4G6y9leXOk3fDB3aIE8eYnEqLnuGUBx/wBLH1qgu6lKVAKUpQEO8Seg49ahjXeIpomyku3d8BxvQrkZGORz3A9zUn0y2aGCOOSQyuiBWlYAM5AxuIHqa9VKAwKzStR1V1DDplo9zcZ2JgBV5Z2PCoo9z/2JoDbUqpU8TNUkhN3FpJNmMtu3sZCg/MMDJHzCkVOOies7fWIDJbkhk4lhfHmRk9s47qcHDDv8iCABIqUpQp4LHRbeCWSWGGOOSbmV0UKXOS2Wx3OSTn51U3jcRa6tpV2PhIb4m7fDDLG3J9sSH96uiqw8c+l59RhtBaRGWRJXXjA2q6gksSQAuYxyfl70ISbxD6cstQttt+6RYOIZ2ZUaN2wAFLHBBOAV9ePUAiJaa2v6QvkeRHqMK8QyiQK6qOFVskMRjHBBx23EYrq0vwklu5BPrt29w/pCjtsA/hMhxgduEC/U1a1tbrEiogwqKFUZJwoGAMk5PHvQFe+EfSN1YNd3F6Ejku3VvJQghMF2JJBIHMhAAJwB3qxqUoUVis0oDFV54l9ez6fcW9pYwLLc3ABUyZ2jc+xFCgjJJB5JAHHf0sSvLd6dDMyNLFHI0ZDIzorMjA5DKSMqQecigK0n661PSXjOtWsRt5CF8+2OTGxzww3EE/LjPOCcYr1XnRUy3J1HQLmONrkB3ikG63mD4bcCAcZ74x3JwV7VNup9GS/sp7aQDEqFQT+V+6P9QwB/Sq+8AtbZ7WaxmyJbSQ7VPcRsTuX/AEuG/mFCFOdW69LPfTvdQW3neYUl2K4XfHiMkfH/AJaVePUnSmgzXcsl5LAk7NmVTdrEQ2ByY94wT3PvnPrWKAsylKUArjIm5SMkZBGQcEZ9QfQ1ypQFM9YeFUVtoUvlZlu4m+0yTsPjl258xfUhdpYgZ5K+5qReBvUn23S1ic5ltCIW9/LxmFvptBX/AEGrDdQQQRkEYIPYg9xVZeHPhzcaTqNzMJU+yvvRIhuZ2TdujZjwFZe2ec5PbNUFnVVniB4e3Nzq1vfaa0ccg2mZnJVQ8ZGxyFBLbl+Ej2Ue9WlSoDC9ue/rjtms0pQClKUApSvPqNoJ4ZIizKJEZCyEq67gRuVh2IzQFX2Hiyra/Lauy/Y2YQQyAAbZl4LFvVGfcue34T2yalXij0s2q6a8MePNRhNCCcAuoYbSfmrMPqRUI6i8G449GCW/x3sJaUyAYMxON8QHtgDaPdf8xrf+DHW/+JWnkTtm6tlAbJ5kiGAsvPcj8LfPB/NVBE+kPFoaXarZ6nbTia2HlrsVQSo/Crq7LtIGBkZyMVD+jtTnsdct7jyWt4r2YgRH4VME0m3AGBlVJBBwPwCvp6SBWILKpI7EgEj6E1T3Vmk3Op9U2wEMqW9r5ZMzIwjZY2812ViMHLEIMZ9+1AXJSs1ioBSlKAUpUN8Uetv8GtFdEEk0rFIlbOwYGWdsckDjgEZz3oUmVVz1/wCKsWmSm2hhea64+FlZIwW/DyRl+/5Rg+9RqbqLqS2tvt00cTQYDtCUj3JGedxVfjAx8yR6gYNWF0VrlrrMEd6kSCZAYm3BWlhbgsgkxnacgg8ZB9DkUIUz1HqmuxiDU70vFGk6eXACYlHBb4oRyFIDKS/Jzj1r6G02+S5gjmiOUlRZEP8AlYAj+9azrfQhqOnXFsfxSIfLPtIvxRn6bgM/LNQTwA6hMtnJZSnEtqxKK3DeUx5GDzlX3D5blFAWtSlKFFUX1j0PqK65M+lB40u03PMreWibyvnK0g7Euu7A5O7jPNXpSgKZtfASIoDPeSGQ8uURduT7bjk/U9/lSrmrFLkOylKUApSlAKUpQCsUpQClKUApSlAKUpQCvnjRfu+tmWP4AbmYEL8IIKOSCB6E80pVB9D1ilKgFZpSgMUpSgMmo115p8U9r99FHJtJK+YivtJHJG4cUpQG82hoMMAQY8EHkEFeQRVLf/TQxzfjJxi3OPTP33OKUoC8aofpL4OtbkJ8IL3GQOAcqWOQO/xDP1pSqC96UpUKKUpQGKUpUB/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www.northadams-ma.gov/UserFiles/Image/calenda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52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6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04800"/>
            <a:ext cx="7772400" cy="990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Fiscal Years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2014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2015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Caps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62400" y="1371600"/>
            <a:ext cx="45720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Historically, the H-1B caps have been maxed out on the first day of filing. However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, this depends on the state of the economy and hiring trends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FY2014 and 2015 caps were reached in the first week of filing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So,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there is now a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gap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until October  2014 where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</a:rPr>
              <a:t>immediate H-1B work authorization is not available</a:t>
            </a:r>
          </a:p>
        </p:txBody>
      </p:sp>
      <p:pic>
        <p:nvPicPr>
          <p:cNvPr id="11266" name="Picture 2" descr="https://encrypted-tbn1.gstatic.com/images?q=tbn:ANd9GcTy1teRJpW98aZx7qMNtVV84JFlxYK_8ApzbIEx0WWGjJA28KsNm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5512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7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efore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October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en-US" b="1" baseline="30000" dirty="0" smtClean="0">
                <a:solidFill>
                  <a:srgbClr val="002060"/>
                </a:solidFill>
                <a:latin typeface="Calibri" pitchFamily="34" charset="0"/>
              </a:rPr>
              <a:t>st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en-US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76400"/>
            <a:ext cx="6705600" cy="4495800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If 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F-1 student has OPT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that expires before October 1, 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the F-1 should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receive an automatic extension of work authorization if 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the H-1B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case is accepted for processing (automatic extension will be valid until October 1)</a:t>
            </a:r>
          </a:p>
          <a:p>
            <a:pPr marL="609600" indent="-609600"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Sometimes, even if </a:t>
            </a: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the foreign national has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been approved for H-1B, there may be a gap in status and/or employment authorization before the H-1B start date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Consider risks and opportunities of international travel before October 1</a:t>
            </a:r>
          </a:p>
          <a:p>
            <a:pPr marL="609600" indent="-609600"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Consider other visa categories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itchFamily="34" charset="0"/>
              </a:rPr>
              <a:t>Communication between employer and employee is key</a:t>
            </a: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0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NIV Alternatives to H-1Bs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2286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OPT extension for STEM grads/E-Verify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H-3 for Trainees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Country specific visas (H-1B1, E-3, TN)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L-1 for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Intracompany</a:t>
            </a:r>
            <a:r>
              <a:rPr lang="en-US" altLang="en-US" sz="2400" dirty="0" smtClean="0">
                <a:solidFill>
                  <a:srgbClr val="002060"/>
                </a:solidFill>
              </a:rPr>
              <a:t> Transferees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O-1 for Extraordinary Ability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E-2 for Investors or Essential Employees</a:t>
            </a:r>
          </a:p>
        </p:txBody>
      </p:sp>
      <p:pic>
        <p:nvPicPr>
          <p:cNvPr id="12290" name="Picture 2" descr="https://encrypted-tbn1.gstatic.com/images?q=tbn:ANd9GcQYxcm9vFBXGOozpejGwJS_Kzt-gXYO-qV4TH4mF1INahACDBp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733800" cy="24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615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4038600"/>
            <a:ext cx="7769225" cy="2438400"/>
          </a:xfrm>
        </p:spPr>
        <p:txBody>
          <a:bodyPr>
            <a:normAutofit fontScale="77500" lnSpcReduction="20000"/>
          </a:bodyPr>
          <a:lstStyle/>
          <a:p>
            <a:pPr marL="465138" indent="-465138" eaLnBrk="1" hangingPunct="1">
              <a:buClr>
                <a:srgbClr val="376092"/>
              </a:buClr>
            </a:pPr>
            <a:r>
              <a:rPr lang="en-US" altLang="en-US" sz="2000" dirty="0" smtClean="0">
                <a:solidFill>
                  <a:srgbClr val="002060"/>
                </a:solidFill>
              </a:rPr>
              <a:t>Student can engage in Optional or Curricular Practical Training (OPT or CPT)</a:t>
            </a:r>
          </a:p>
          <a:p>
            <a:pPr marL="0" indent="0" eaLnBrk="1" hangingPunct="1">
              <a:buClr>
                <a:srgbClr val="376092"/>
              </a:buClr>
              <a:buNone/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marL="465138" indent="-465138" eaLnBrk="1" hangingPunct="1">
              <a:buClr>
                <a:srgbClr val="376092"/>
              </a:buClr>
            </a:pPr>
            <a:r>
              <a:rPr lang="en-US" altLang="en-US" sz="2000" dirty="0" smtClean="0">
                <a:solidFill>
                  <a:srgbClr val="002060"/>
                </a:solidFill>
              </a:rPr>
              <a:t>CPT occurs while still in school – work is authorized by the school on I-20  </a:t>
            </a:r>
          </a:p>
          <a:p>
            <a:pPr marL="0" indent="0" eaLnBrk="1" hangingPunct="1">
              <a:buClr>
                <a:srgbClr val="376092"/>
              </a:buClr>
              <a:buNone/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marL="465138" indent="-465138" eaLnBrk="1" hangingPunct="1">
              <a:buClr>
                <a:srgbClr val="376092"/>
              </a:buClr>
            </a:pPr>
            <a:r>
              <a:rPr lang="en-US" altLang="en-US" sz="2000" dirty="0" smtClean="0">
                <a:solidFill>
                  <a:srgbClr val="002060"/>
                </a:solidFill>
              </a:rPr>
              <a:t>OPT occurs upon graduation – requires a USCIS-issued EAD  </a:t>
            </a:r>
          </a:p>
          <a:p>
            <a:pPr marL="465138" indent="-465138" eaLnBrk="1" hangingPunct="1">
              <a:buClr>
                <a:srgbClr val="376092"/>
              </a:buClr>
            </a:pPr>
            <a:endParaRPr lang="en-US" altLang="en-US" sz="2000" dirty="0" smtClean="0">
              <a:solidFill>
                <a:srgbClr val="002060"/>
              </a:solidFill>
            </a:endParaRPr>
          </a:p>
          <a:p>
            <a:pPr marL="465138" indent="-465138" eaLnBrk="1" hangingPunct="1">
              <a:buClr>
                <a:srgbClr val="376092"/>
              </a:buClr>
            </a:pPr>
            <a:r>
              <a:rPr lang="en-US" altLang="en-US" sz="2000" dirty="0" smtClean="0">
                <a:solidFill>
                  <a:srgbClr val="002060"/>
                </a:solidFill>
              </a:rPr>
              <a:t>OPT can be extended for an additional 17 months for graduates with degree in STEM field</a:t>
            </a:r>
          </a:p>
          <a:p>
            <a:pPr marL="0" indent="0" eaLnBrk="1" hangingPunct="1">
              <a:buClr>
                <a:srgbClr val="376092"/>
              </a:buClr>
              <a:buNone/>
            </a:pPr>
            <a:endParaRPr lang="en-US" altLang="en-US" sz="1600" dirty="0" smtClean="0"/>
          </a:p>
          <a:p>
            <a:pPr marL="465138" indent="-465138" eaLnBrk="1" hangingPunct="1">
              <a:buClr>
                <a:srgbClr val="376092"/>
              </a:buClr>
              <a:buFont typeface="Arial" pitchFamily="34" charset="0"/>
              <a:buNone/>
            </a:pPr>
            <a:r>
              <a:rPr lang="en-US" altLang="en-US" sz="1600" dirty="0" smtClean="0">
                <a:latin typeface="Century Gothic" pitchFamily="34" charset="0"/>
              </a:rPr>
              <a:t>	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639763"/>
            <a:ext cx="776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F-1 Student with Employment Authorization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FCD732-E99B-48C2-B247-AEBA4737539C}" type="slidenum">
              <a:rPr lang="en-US" alt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4" name="Picture 2" descr="https://encrypted-tbn3.gstatic.com/images?q=tbn:ANd9GcSxcaOHXA0-ZzFYH-32A4nUdzDyUHhuyFLjlPjGRF-l0lg-JeviN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7733"/>
            <a:ext cx="4876800" cy="24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4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60338"/>
            <a:ext cx="6400800" cy="1516062"/>
          </a:xfrm>
          <a:noFill/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H-3 Trainee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4163" y="2743200"/>
            <a:ext cx="4495800" cy="2667000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The specific training must be unavailable in the beneficiary’s home country</a:t>
            </a:r>
          </a:p>
          <a:p>
            <a:pPr algn="just">
              <a:lnSpc>
                <a:spcPct val="90000"/>
              </a:lnSpc>
            </a:pPr>
            <a:endParaRPr lang="en-US" sz="6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The purpose of U.S. training should be to prepare the Trainee for a career abroad</a:t>
            </a:r>
          </a:p>
          <a:p>
            <a:pPr algn="just">
              <a:lnSpc>
                <a:spcPct val="90000"/>
              </a:lnSpc>
            </a:pPr>
            <a:endParaRPr lang="en-US" sz="6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Any productive employment must be incidental to the training</a:t>
            </a:r>
          </a:p>
          <a:p>
            <a:pPr algn="just">
              <a:lnSpc>
                <a:spcPct val="90000"/>
              </a:lnSpc>
            </a:pPr>
            <a:endParaRPr lang="en-US" sz="6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Valid for up to 2 years maximum</a:t>
            </a:r>
          </a:p>
        </p:txBody>
      </p:sp>
      <p:sp>
        <p:nvSpPr>
          <p:cNvPr id="2" name="AutoShape 2" descr="data:image/jpeg;base64,/9j/4AAQSkZJRgABAQAAAQABAAD/2wCEAAkGBxQSEhUUEBIUFBQRFRUZGRYVFxQVFxcXFxYWFxwVFRQYHSggGBolHRoVITEhJSkrLi4uFx8zODMsNygtLiwBCgoKDg0OGxAQGzckICQsLS80NDIyNywvLDQvNCwsLDQ3LywsLCw0LCwsLywsNCwsLCwsLCwsLCwsLCwsLCwsLP/AABEIALoBDgMBIgACEQEDEQH/xAAcAAABBAMBAAAAAAAAAAAAAAAAAwQFBwECBgj/xABDEAACAQIDBAgDBQUHBAMBAAABAgADEQQSIQUGMUETIlFhcYGRoQexwSMyUnLRFDNCYvAWQ5KissLhU3OCk7PS8RX/xAAaAQEAAwEBAQAAAAAAAAAAAAAAAgMEBQEG/8QAKhEAAgIBBAECBQUBAAAAAAAAAAECAxEEEiExQRMiMlFhcfAUgZHB8QX/2gAMAwEAAhEDEQA/ALxhCEAIQhACEIQAhCEAIQhACEIQAhCEAIQhACEIQAhCEAIQhACEIQAhCEAIQhACEIQAhCEAIQhACEIQAhCEAIQhACEIQAhCEAIQhACEIQAhCEAIQhACEIQAhAmJNiUHF1HiRAFYRq20aQ/jHlc/KJNtelyJPgD9YA/hItttpyVj6D6zRdtXIATiQOPafCAS8IQgBCEIAQhCAEIQgBCEiMZvNhaRs9Zbjkt2/wBIMlGEpfCsnjko9sl5pVqqouzBR2kgD1M5zaW+mHSiz0X6RhoFsw1PM3HCVftXeh6pY1ftGYWBJYBNeKqCB3a6TTVpJS5lwUWaiMeuS5xtnDk26elf86/rHqOCLggg8xqJ5ubaZvxktsPeuth2Bp1CBzXip8RLpaFY9rK46p55RfsJBbrby08YmnVqKOsn+5e0fKTswSi4vDNcZKSyghCEiehCa1KgUXYgDtJtMU6qt91g3gQflPcMZN4QhPAEIQgBOfxm1qgdlUgBWI4dh750E4zFteo/52+ZgDltp1T/ABnyAHyESbFueLt/iMbXmbwBQtfjrCaXmbwDa8zeI1KoXjw7eQ8eyb3gG94rg/3ifnX5iIXi2A/ep+YfOAddCIY7FrRptUqGyoLk/Qd/KU9vPvtUr5gHZFv1aamy5ddXbix4d3GQlNRNOn0sruuEXReE86YDeKrScNTqMpHYT7jmJdm5m8H7bQzmwqIcrgcL20Ydx+hnkLNxPUaR1LKeUT8IQlhjCEIQCqN7t93qIEQdGrC7BWuSDwBaw0tr5zgcXtl2ABbRb2HZc3M329U65tw5eHKQDmdxKMFiKOW25PLZ09auRQpj8QLHxJP0CyBr1pIrUz4emfwhkPirH6ZT5yJrCScjzbg06SLUqkaxSnInp1O7G2Hw9ZKiHVTw7RzB7iJdOJ3vwtMAmpckA2UEkXF7E8Ae688+YZ7a9gJjraG0nFkzGw1y30vwvbtsB6SudEbHmXgsjbKC4L5wG9+ErHKtUKTycFffh7xTevby4Ojn0Ltog5E9p7h+k87Useb8ZL7U2474emHYt0ZYKCeAJXQesrWjr3Jrol+ontafY82zvM9Y3dizXN2JPA2sAvBQNeHbGOC29UpsGR2UjmCROcrV+tl7rzKNNW7HCM+OcsvvcXfT9q+yrECrbqtwz25Ecm+c7WeaNjY1qbq6kgqQQewg6GXRuPveMXmpVbCsgJB4B1B425EaXHfOdqdPj3x6N1Nufazr5y+2d96FAkKGqWJBK2CXHFc54nhwm3xC2scPg2KmzVCEB7AQST6C3nKDxmPJNr+U902njOO+ZG+5xe2JemyviDhqzBXzUiebWK+bDh6RpUe5J7ST7ykqGKN+MsPc7apqKabG5QXHhwI+XrGo08Ut0BTdJvEjqLzIMTvM3mE1CgMzeJgzYGAbGMKtboNW1o/i50vzdtPv/h56aq+vNXnjPUzIqR3sk3rJ4/QzidqY44Iqqa03N1QjRLEZlRr6LqLLy5aWA6fdHHrWrUyhuDm8R1G0M8Uk3gslTJQU/DF/i1iymEUDQPU18FVjb1sfKUTVxeYmxnozfrYJxuEamlukQh0voCQCCt+9Sw8SJ51xmBNBmV1KspsVIIYHsIPCU2rnJ1NDPNW1GKB1lyfBqmclc/wnox5jP+vvKv3Z2PVxThaVMsb8uAHax5Cegt2Nirg8OtJdTxZvxMeJ8OA8orXOSOtmow2+WS0IQmg5AQhCAeaX+1oq44qAjeKiwPmLHxv2SIq04+cPh3OnHQqeDDjYj3Bi9LDDEX6BWLAXKZSzAdunEd87uH2cvK6GexsaAzUX0WpqpPAPw17mFh4hZvjMMVJBEY4jDNmy2N724a+k7jd3dLGYun1qRUAaVKt6d7cF4XbxtEltWZcCL3PCOINObIs6Pa25mMpHXDVT3opqD1S4nPts5kb7UZCOIfqn/CdZ7GO7pnknjsd4dP67e6RW06ud7rfQleNuVr+fGWLuPum2MZXZWFAXu7C2YcMtMEa+MZb1fD/EYdmKU2q0uT01zadjKNVPt3yvfHOzPJZtljd4OAot1xqdR5XkrRJdKiDXLY+osbein1idDZVZ3CU6TlvwhGJ9AJbW4Pw8KHpsaotZstE66sCpap5E2HK9+Qns5qpZkeQi5vCKXq02uCdLDXsPfFqYlnb1/DCqrF8GOlpm5CZgKi92ujjvvfu5ziv7K40vkGFrg3/6bD/Na0QlGaymJRceGhvhUvYdpHzk9uHimG0qJTh02XTmpFj7EyOxuycTS+z/AGet0h0J6N9Py6dY9407ORFj/DLcqpRZcTiUyMo6lM/eBIsWYctCRbjrIXSUYPJKtOUsIl/i3s1q2AYqLmiwcgfhsQfmD5Tz0ykPe3Ea8p64qIGBVgCGBBB1BB0IIlPb4fDCqrNUwYFWmbnJcB07rto47737jxmbS3LbskXX1vO5FZ0ROx3DQ9M7clS3y/WRuA3Rxjt+5KqmrMxUAAcb3OvgJ3Wx9mrh0yrqTxPb/wAS7UzUYNeWV0Rblkk7zYGIgzYGco3CwM2BiQM3BgCgMDNQZmARO3NnLXplG8QRxU9onCUsdX2fWBzFGHBxqjDvvp5GWbUWb7I2TSr1SlemtRCjXVh4ajsPeJCUMmrT6p1e18oi9lfFNyAKtFHP4kYr55SDrOZ3q3gfFNnrKtl4KqroOzMQSZP737h4TBJ0+H6RWZwoQsCmoY34X5czOA2tUsLSibl0zr6aNO31K44ZObJ38xGGQLTZMt/udHSAt2EqoJlwbo7xJjqAqqMrA2dexu7uP69k8zBtT3Wv4GWN8GNplMY1Enq10On8ydYH0z+slXJp4KNZTGcHJLD7LuhCE0HFCEIQCm94t58RVAV2QFQB1aaWuOJswJ18YhsHebFKjla2VF6tlp0RduPEJwAt6yH2o+p85jYumHJ/FVc/5UX6GfQbYpbcLH2OTl5zl/yOMZvBiA+cYmuPCo/tcyR2BvpjQ+tfOApJWoM4toOOh4kc5yW1njrYP36jcsgt/wCTA/SHtfDSPFlcpkvtnbFWsSalWoxP8xAHgg6oHgJDDaL0/u1HBuP4jbzXt4c4vijIWs3XHj78veS3bVhHm3LyWBu9v5WosFq1OlTS6m3D+Vr6H2ie9W+lerWtSqMtJi2UKzJ1Rpc5dST3nTuldmqQZM0mDKDzUW8jK1GG/djkm3LbjI4G8mIptZcTXB0/vHI1PYTrO33L+IjFxRxbFwzALVIUFbmwz24r38R3yo9q4jrC34jw7BoZolcow7/Qg/8APtI2xjNNSR7W3F5RbPxK3qrLiTh6RKomUGxIzMyhiTbU2uBa9tJX+IxWVwSt81zxPHvsQfQyR2ljTiHWrU++6q5/9aLr36XkDtWsBm7VHubSyuPpwSXyITe+Tb+ZM4XeFiq52ZgOBuQy+DcQO6TWwd/MRhKqrVdq1I8QxJJU81J4H9JXinLl7LAeBH9fKPcX16auONM6+Btr5G3rIzaksNEora8o9S0KwdVdDdXUMD2gi4PpKW+Jm8FZsXWpByKdEABeV9LkjgTe/wAp1nwh3mXEYYYdm+0oDqg8Wp30t+U9XwyyuN+GBxWJb8Vdx6M0yaOrbbLPg0amea1jyQCbSKjgAbrqLA69h4r5WnT7B3obOEqHMp0v2d84vE6sLcLk+QAAhRfK1xwOvnzE124mnF9Gav24aLqBmwMR3HoHG4fMtRQ9Kyupvfh1W8CPcHsnRjdZ/wDqJ6GcOUXFtM6qeVkhQZuDJHDbDd2dQ6/ZkAnWxNr6eEcjdp/xp7yJ6RIMzF8Ngi7hLgEtUXW/Gnxkj/Z2p+NPf9IBDGSe7C/bH/tt/qWLf2dqfiT/ADfpHmx9ktRcsxUgqRpftB5jugHOfFitalQT8Tsf8IA/3SmtrPdrdktf4tVPtKC9isfUj9JUW0D128vlMtnxM7+kWNPH88ken7xvyfoZ2Hwtv/8A08Pbtf8A+N5yKr12P8nzyiWH8FsDnxxqW0o0mN/5msgHoW9J5DslqHip/YvKEITWfPBCEIB502s+jR1gFy4WkO0M3+JmI9rTpq2yqL/foUzfsBT3QiQ2Nw1qiUKdlFgFzE2ChdNdSeE7FWphY34wjnTplBHJ7YfXwjvdCoTSqE8ioHh1j9Y+2pudXe+SpQN+1qi/NIrszYdXCYciqFu1Qm6srC2VQOHDgZOFsJS4Z5KuSjyhrijOexT9aTuLcWOs5+pqZZIrib1WzAMOfzjzZtfkZFYBzcof67RHCnKe6R6JDerh2aqKYF2Nlt/Mbn30kv8A2VxfR2aibg6DNTJt5N5RTCZTUp1DoabKbjmAwNj6SxsNiKdT7jg35XsfQ6zPfbOHMVlF1UIy4bOIxGBqUmHSI6qqKoZgQDYDg3Azl8U2Y/mce1z+ktLenDXw7dq2YeR19ryr8TrUA7AfewltV/qwyVWVenPAmurFbXzfMC8c4Gra4PA6ERzs/Clq9PKLksBbtNtJM19yMYqFzRNxxCsjHxCqSTJSlFYywot9EtupgMOoR6OZK9OxJFRw2bmwANrHXgOdjNt6dhoaT1VzBwS5N7g3N2uPfynL0qTkhRmDg2W181+y0sTamGdMEwqBi3RMDcEm5U6HtPATJZurmpKXb6L4qM4tNeCo8nXt2Ae5Jj3ZWyWrIyortWz9RFF81kZnHcbC48Lc42oaue4/ISy/hiSiVqiqLmpTp3vYgsDwNuGgv4CabrNkXIpqhuaRxu7G3q2CqrVon7ujIb2dDxVh3HUcxL93V3gXG0OmVCljYgm4vYG4PMazmttbkLiHLtQKu2rOlRFzHtIINz32vJCjh6mBw2RKSrSW9+vma7cWJy8Zz77a7I5S5NlcJReH0TuwR9kX51Xd/U6ewEkYx2VTqKoWp0eVVULkLE2A/iJA7o+mUuObK5KzH8OKU+VamoPvOkkFtOn1sRbj0VGoPFGe/sok4rXFxzgGYQhAKw+K4IrUyRZTSABOgJzMSATz1HqJVO0KTBySNGAt5aS4Pjhhs2CR/wDp1R7qf/qJS1QfZ0+5qg983+6Zpr3Hd0k80oxkOthxt7X/AF9peXwd2N0ODNZrZsS1x+RLhQfPOfMSnNji9SmDqC6AjlYsBPTtGkqKFRQqqLBVAAAHIAaASVS5yZ9fY1FR+f8ARvCEJecoIQhAK76KcxtPTF0T2m3qxH1kth3r0kIrOrMLkEEMCthbUec5PG41nqJUcgZGQ6aCwfNNumpe546wzNdYkkdn0UabXw+ai4/lNvEaj5SXCX4RvjhZfX5TJF4aaNDWVgqjGNp4mMU4x3izwjSjO7Ps5UBfA0L1kI58Z0GI3KxgVnahwJJCsjEjtVVN/KRWyf3inkCJbeG3gzIKmhRhcMNNO3XlMt90q8YRoqrU85KeSmyGxBFuR0kvsXDPWqKtMEm99L6WHHTs4yxMRVo4mxOHp1cwuG0JIte4Ycra8Y2w21EoBxSwxpBLXJpuua5tozWzesr/AFWVwuSfoYfLGm9+JVaDqQwJBGqsOOnEi0qnjUPl9TLpG3KrZwFtksNVFmuL9U3N+yVpt7bYxTC2GWkytcuAoZhYixyqNPEnhPNLJpOOBfFN7siexjasjZsuVgbnUCxvcju4zv8AE7y1aNA1OkpViGA06gsSAL6mx1lc0OD/AJT8rRGnUI0voeIOoPiDNFlUZ4yVRscejv8ACbz4l3JfDGmQjMrsp1spNs5QCx05x9htr4l2IYMoNJHVtcpYgZlzDQ2J5Tmtn71dFQF1LMrKoAJXqnnm11FiPSdlQd6mHo1iTkrhiFJJIykjXlymG6O3Pt+hpre7yVfj9s1sUwNcapmt1SDrbiSSeQm1LGPSCGm7IQWN1Nterr7Sy2wJFPpOjRlObTKhJKqWIsRxsDKvx2NWrWayhVY9Udlhz8dT3TZRZGfEVgz2QceWy1/h7v8ANXcYbFkdIf3dTQZz+FgNM3Yedu2djvKCaJQcXPsqs5/0zzhh8Q1NwyGz0yGU/wAym49xPRmGxYrdE/8AC1HN/wC0Lb2DesyaqpRaa8miibksMfbKq5qNNu1Fv421947kHsGtaiFPGmzr6MT9Y/8A2iZC8xiKd6wB4PRqKfJkt/qaKbLa9FL8QoB8V0PuIhUq3ZCP4Sb+BU/XLNcHWtmHY7f5jn/3QCThGorzIrQCC+JGD6XZ1cc1UP8A4WBPteeeMv2X5al/VQP9s9QYpBUR6bcKisp8GBB+c801sOUavTb7yHUd6MVPuZRaucnV/wCfL2uIpsL99R/7tP8A1ien55e2GftqXdUT/UJ6ezz2ryV6/uP7m8Jrmmby45xmExeZgFanDIw6r8jowy6nTw4X5yA2luexUijiKTa3sxyn11EnjY20tZRw7e0xLJqLnjblfj3S2u6dfwlc64z7Od3f2TiMIKprEhSFygPmUFc17AGw4j0hvBtCqHZA5CmwA05jXW1507YJXGUVFObQ36htI/am6lWs3SI6gjTK19bcwR2zRTbCVm6a/OCqyuShiP52VztBLExnSGk6ba26eLB/dFh2rZh7cJHDd7EgfuKnkjH6Te5xlymZFBrsRwTZbsOKgkeQi9HeCsFKscykEFTwsRYgcxx5TJ2dVRSHpsrEGwIIOvdxka9IrxE97R75O53S3ipKaKOMi08qam4y6LqeIFri8l949sU8CQS1QqzWGXiNCbnUXA+olW57ajlJX9lqYzo0NQWohrBr3scvA8+FvCZLNPBvd0vJfC6WMeSwMHtQYinmVmZRpqCLHjzmlGpScsFWi5p6OAqHLy6wHDgYjsfDdDSVFBNmUE9pP3j5XPpDZeA6OpiHP98y28Aovf8A8i3pMfEW9r+xo5eMogd9mWmECUkUm7EhbAjhaw046+XfOUzBlLLpY6j+uU7H4gIOgptzDEeo/wCJxWzRdX/rlOjp3mtZMdyxNjjB9a6/i08zw95cWzRkw+Fot/dIVbxZDf3vKW2e2vmJc7VbWPYfoZn1j4SLtN5Y52dXtTAP93XRvI9Q+15RtJb4iy62Yge9vpLjav1WXk2v9ek5HZW54pVhUZzUCtcC2XnfU37bSvTWxrUt352SurlNrByOOpdHiaifgdl/wkj6T0Du2QMLh7jXoKIJ8EH6mU8dz8TUxFR2yhXdjfNc2Zib2HOWvhK2VVUaBQAPACwktVZGSSTyeUQabbJDAMBUrL/OGH/mv6gx7mWQ9Koelvr1k18VOnzMfqZiNI5sJqtMAk3429hb9JoBNssAUsO2Fx2xPJMGjAFc47ZSPxGwHQ7Rcj7uJQsPEg3/AM6n1lythbyO2juzSr26ZA5XgSASv5SeEhOO5GjT3elLLKD2Y1nU9jr7ET010s4TDfC7Cq2bPVOt7Erbw0W9p2yYYjnPK4uPZZq7o2Y2+BcPNw0SWlFAksMZuGm15oBNrQCv6RFmP4ibeA0EQqHU+C+wElEwQCgHsjajRBLE/iI9AIAwqDgQON9PP/8AZgX79I4I6/cunsfrNa1utbsHzEAbnFZWVc5DMCQLm5A1No3wm21qllpVixT7wBbTW3PviGJwzti6VUEdHTpspGt7kNrwsRqJCbC2a+Grgtr05cG1yBoXFz3kWlyrg13zgrcpJ9eRltjeFcWQgDZACVL8S3hc2FpAHGlTZ+snYdSB2g/SSuzNhVDiSCjCmlR+sQQMqk2sed9PWQG0RZjOnVtisRMU8t5Y6xSZT3H5GSu69bLXp/zMFPnp9ZFYv7i+FvSOdht9rTtxzr8xJSWU0eRfJa9SnYC38x9hCjbW/IzNRSSPP6RMUiTbnacQ6Ryu/wBRqPSprSRnAZ82UX42tp6zn8Jst6WGrVKoynKAAeJLOvyAt5yzlwRPGbnZKsLMoYHiCLg+U1V6lwio46/0onQpNvPZUG7mGNStTUfxOvpfU+l5dAw4M1wex0p6U6ar+VQPlJGnhTIX3eo1wSqr2IY08KOkt2rf0NvrHqYEdkXp4PrBiTcAjlbW0epTlBaMkwQ7IumF7o9VIoqQBqtCKrSjgLNgsARCTcJFQsyFgCYSZyRS0zaAJhJkJFLTNoAnlmcs3tM2gGgE2tM2mYBi0LTMIBx9TNI2kdCeRZj7mTzpI7aFIBLKACxAFh2mARlNCRft19ZrUpkA35kCS7UwOHKMsYPu/mEAZGhbWZ/ZxHVUXiDDvMAZ42oEou34UY+xlR1T0j6a6+0uHo73EQpbJRTdaagnmAB8ppovVaawUW1b3nJWW1qRpqisLEjNbsB4X8tfOOt1qJbE0QPxqfIG59gZ2W19zhiagdqhWwAIABvb5SV2HutSwzZ1zM1rXblfjYTRLVRcfrgqVEt30J5FB5TQ07VU/mUj01jmmkxXpkmmVBJVxy5HQznGwcpQi6UIrTpxdEgCC0YqtKLqk3CwBEUooKcVCzIWAaBZuBNgJm0A1AmwEzaZtAMWmbTNpmAYtM2mYQDFpmEIAQhCAEIQgBCEIBBskb18MGtccDccRrHxmpgEa+GjDF0uug7SfYGT5E1amDqQLjuEAhf2W8z+w90l7TNoBEpgB2RZcHJECbAQBiuEiy4aOxN1gDdMPFlpRYTYQDRacUVJkTcQDAWbgQE2EAwBNgICZEALTNoTMALQmYQAhCEAIQhACEIQAhCEAIQhACEIQD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BIUFBQRFRUZGRYVFxQVFxcXFxYWFxwVFRQYHSggGBolHRoVITEhJSkrLi4uFx8zODMsNygtLiwBCgoKDg0OGxAQGzckICQsLS80NDIyNywvLDQvNCwsLDQ3LywsLCw0LCwsLywsNCwsLCwsLCwsLCwsLCwsLCwsLP/AABEIALoBDgMBIgACEQEDEQH/xAAcAAABBAMBAAAAAAAAAAAAAAAAAwQFBwECBgj/xABDEAACAQIDBAgDBQUHBAMBAAABAgADEQQSIQUGMUETIlFhcYGRoQexwSMyUnLRFDNCYvAWQ5KissLhU3OCk7PS8RX/xAAaAQEAAwEBAQAAAAAAAAAAAAAAAgMEBQEG/8QAKhEAAgIBBAECBQUBAAAAAAAAAAECAxEEEiExQRMiMlFhcfAUgZHB8QX/2gAMAwEAAhEDEQA/ALxhCEAIQhACEIQAhCEAIQhACEIQAhCEAIQhACEIQAhCEAIQhACEIQAhCEAIQhACEIQAhCEAIQhACEIQAhCEAIQhACEIQAhCEAIQhACEIQAhCEAIQhACEIQAhAmJNiUHF1HiRAFYRq20aQ/jHlc/KJNtelyJPgD9YA/hItttpyVj6D6zRdtXIATiQOPafCAS8IQgBCEIAQhCAEIQgBCEiMZvNhaRs9Zbjkt2/wBIMlGEpfCsnjko9sl5pVqqouzBR2kgD1M5zaW+mHSiz0X6RhoFsw1PM3HCVftXeh6pY1ftGYWBJYBNeKqCB3a6TTVpJS5lwUWaiMeuS5xtnDk26elf86/rHqOCLggg8xqJ5ubaZvxktsPeuth2Bp1CBzXip8RLpaFY9rK46p55RfsJBbrby08YmnVqKOsn+5e0fKTswSi4vDNcZKSyghCEiehCa1KgUXYgDtJtMU6qt91g3gQflPcMZN4QhPAEIQgBOfxm1qgdlUgBWI4dh750E4zFteo/52+ZgDltp1T/ABnyAHyESbFueLt/iMbXmbwBQtfjrCaXmbwDa8zeI1KoXjw7eQ8eyb3gG94rg/3ifnX5iIXi2A/ep+YfOAddCIY7FrRptUqGyoLk/Qd/KU9vPvtUr5gHZFv1aamy5ddXbix4d3GQlNRNOn0sruuEXReE86YDeKrScNTqMpHYT7jmJdm5m8H7bQzmwqIcrgcL20Ydx+hnkLNxPUaR1LKeUT8IQlhjCEIQCqN7t93qIEQdGrC7BWuSDwBaw0tr5zgcXtl2ABbRb2HZc3M329U65tw5eHKQDmdxKMFiKOW25PLZ09auRQpj8QLHxJP0CyBr1pIrUz4emfwhkPirH6ZT5yJrCScjzbg06SLUqkaxSnInp1O7G2Hw9ZKiHVTw7RzB7iJdOJ3vwtMAmpckA2UEkXF7E8Ae688+YZ7a9gJjraG0nFkzGw1y30vwvbtsB6SudEbHmXgsjbKC4L5wG9+ErHKtUKTycFffh7xTevby4Ojn0Ltog5E9p7h+k87Useb8ZL7U2474emHYt0ZYKCeAJXQesrWjr3Jrol+ontafY82zvM9Y3dizXN2JPA2sAvBQNeHbGOC29UpsGR2UjmCROcrV+tl7rzKNNW7HCM+OcsvvcXfT9q+yrECrbqtwz25Ecm+c7WeaNjY1qbq6kgqQQewg6GXRuPveMXmpVbCsgJB4B1B425EaXHfOdqdPj3x6N1Nufazr5y+2d96FAkKGqWJBK2CXHFc54nhwm3xC2scPg2KmzVCEB7AQST6C3nKDxmPJNr+U902njOO+ZG+5xe2JemyviDhqzBXzUiebWK+bDh6RpUe5J7ST7ykqGKN+MsPc7apqKabG5QXHhwI+XrGo08Ut0BTdJvEjqLzIMTvM3mE1CgMzeJgzYGAbGMKtboNW1o/i50vzdtPv/h56aq+vNXnjPUzIqR3sk3rJ4/QzidqY44Iqqa03N1QjRLEZlRr6LqLLy5aWA6fdHHrWrUyhuDm8R1G0M8Uk3gslTJQU/DF/i1iymEUDQPU18FVjb1sfKUTVxeYmxnozfrYJxuEamlukQh0voCQCCt+9Sw8SJ51xmBNBmV1KspsVIIYHsIPCU2rnJ1NDPNW1GKB1lyfBqmclc/wnox5jP+vvKv3Z2PVxThaVMsb8uAHax5Cegt2Nirg8OtJdTxZvxMeJ8OA8orXOSOtmow2+WS0IQmg5AQhCAeaX+1oq44qAjeKiwPmLHxv2SIq04+cPh3OnHQqeDDjYj3Bi9LDDEX6BWLAXKZSzAdunEd87uH2cvK6GexsaAzUX0WpqpPAPw17mFh4hZvjMMVJBEY4jDNmy2N724a+k7jd3dLGYun1qRUAaVKt6d7cF4XbxtEltWZcCL3PCOINObIs6Pa25mMpHXDVT3opqD1S4nPts5kb7UZCOIfqn/CdZ7GO7pnknjsd4dP67e6RW06ud7rfQleNuVr+fGWLuPum2MZXZWFAXu7C2YcMtMEa+MZb1fD/EYdmKU2q0uT01zadjKNVPt3yvfHOzPJZtljd4OAot1xqdR5XkrRJdKiDXLY+osbein1idDZVZ3CU6TlvwhGJ9AJbW4Pw8KHpsaotZstE66sCpap5E2HK9+Qns5qpZkeQi5vCKXq02uCdLDXsPfFqYlnb1/DCqrF8GOlpm5CZgKi92ujjvvfu5ziv7K40vkGFrg3/6bD/Na0QlGaymJRceGhvhUvYdpHzk9uHimG0qJTh02XTmpFj7EyOxuycTS+z/AGet0h0J6N9Py6dY9407ORFj/DLcqpRZcTiUyMo6lM/eBIsWYctCRbjrIXSUYPJKtOUsIl/i3s1q2AYqLmiwcgfhsQfmD5Tz0ykPe3Ea8p64qIGBVgCGBBB1BB0IIlPb4fDCqrNUwYFWmbnJcB07rto47737jxmbS3LbskXX1vO5FZ0ROx3DQ9M7clS3y/WRuA3Rxjt+5KqmrMxUAAcb3OvgJ3Wx9mrh0yrqTxPb/wAS7UzUYNeWV0Rblkk7zYGIgzYGco3CwM2BiQM3BgCgMDNQZmARO3NnLXplG8QRxU9onCUsdX2fWBzFGHBxqjDvvp5GWbUWb7I2TSr1SlemtRCjXVh4ajsPeJCUMmrT6p1e18oi9lfFNyAKtFHP4kYr55SDrOZ3q3gfFNnrKtl4KqroOzMQSZP737h4TBJ0+H6RWZwoQsCmoY34X5czOA2tUsLSibl0zr6aNO31K44ZObJ38xGGQLTZMt/udHSAt2EqoJlwbo7xJjqAqqMrA2dexu7uP69k8zBtT3Wv4GWN8GNplMY1Enq10On8ydYH0z+slXJp4KNZTGcHJLD7LuhCE0HFCEIQCm94t58RVAV2QFQB1aaWuOJswJ18YhsHebFKjla2VF6tlp0RduPEJwAt6yH2o+p85jYumHJ/FVc/5UX6GfQbYpbcLH2OTl5zl/yOMZvBiA+cYmuPCo/tcyR2BvpjQ+tfOApJWoM4toOOh4kc5yW1njrYP36jcsgt/wCTA/SHtfDSPFlcpkvtnbFWsSalWoxP8xAHgg6oHgJDDaL0/u1HBuP4jbzXt4c4vijIWs3XHj78veS3bVhHm3LyWBu9v5WosFq1OlTS6m3D+Vr6H2ie9W+lerWtSqMtJi2UKzJ1Rpc5dST3nTuldmqQZM0mDKDzUW8jK1GG/djkm3LbjI4G8mIptZcTXB0/vHI1PYTrO33L+IjFxRxbFwzALVIUFbmwz24r38R3yo9q4jrC34jw7BoZolcow7/Qg/8APtI2xjNNSR7W3F5RbPxK3qrLiTh6RKomUGxIzMyhiTbU2uBa9tJX+IxWVwSt81zxPHvsQfQyR2ljTiHWrU++6q5/9aLr36XkDtWsBm7VHubSyuPpwSXyITe+Tb+ZM4XeFiq52ZgOBuQy+DcQO6TWwd/MRhKqrVdq1I8QxJJU81J4H9JXinLl7LAeBH9fKPcX16auONM6+Btr5G3rIzaksNEora8o9S0KwdVdDdXUMD2gi4PpKW+Jm8FZsXWpByKdEABeV9LkjgTe/wAp1nwh3mXEYYYdm+0oDqg8Wp30t+U9XwyyuN+GBxWJb8Vdx6M0yaOrbbLPg0amea1jyQCbSKjgAbrqLA69h4r5WnT7B3obOEqHMp0v2d84vE6sLcLk+QAAhRfK1xwOvnzE124mnF9Gav24aLqBmwMR3HoHG4fMtRQ9Kyupvfh1W8CPcHsnRjdZ/wDqJ6GcOUXFtM6qeVkhQZuDJHDbDd2dQ6/ZkAnWxNr6eEcjdp/xp7yJ6RIMzF8Ngi7hLgEtUXW/Gnxkj/Z2p+NPf9IBDGSe7C/bH/tt/qWLf2dqfiT/ADfpHmx9ktRcsxUgqRpftB5jugHOfFitalQT8Tsf8IA/3SmtrPdrdktf4tVPtKC9isfUj9JUW0D128vlMtnxM7+kWNPH88ken7xvyfoZ2Hwtv/8A08Pbtf8A+N5yKr12P8nzyiWH8FsDnxxqW0o0mN/5msgHoW9J5DslqHip/YvKEITWfPBCEIB502s+jR1gFy4WkO0M3+JmI9rTpq2yqL/foUzfsBT3QiQ2Nw1qiUKdlFgFzE2ChdNdSeE7FWphY34wjnTplBHJ7YfXwjvdCoTSqE8ioHh1j9Y+2pudXe+SpQN+1qi/NIrszYdXCYciqFu1Qm6srC2VQOHDgZOFsJS4Z5KuSjyhrijOexT9aTuLcWOs5+pqZZIrib1WzAMOfzjzZtfkZFYBzcof67RHCnKe6R6JDerh2aqKYF2Nlt/Mbn30kv8A2VxfR2aibg6DNTJt5N5RTCZTUp1DoabKbjmAwNj6SxsNiKdT7jg35XsfQ6zPfbOHMVlF1UIy4bOIxGBqUmHSI6qqKoZgQDYDg3Azl8U2Y/mce1z+ktLenDXw7dq2YeR19ryr8TrUA7AfewltV/qwyVWVenPAmurFbXzfMC8c4Gra4PA6ERzs/Clq9PKLksBbtNtJM19yMYqFzRNxxCsjHxCqSTJSlFYywot9EtupgMOoR6OZK9OxJFRw2bmwANrHXgOdjNt6dhoaT1VzBwS5N7g3N2uPfynL0qTkhRmDg2W181+y0sTamGdMEwqBi3RMDcEm5U6HtPATJZurmpKXb6L4qM4tNeCo8nXt2Ae5Jj3ZWyWrIyortWz9RFF81kZnHcbC48Lc42oaue4/ISy/hiSiVqiqLmpTp3vYgsDwNuGgv4CabrNkXIpqhuaRxu7G3q2CqrVon7ujIb2dDxVh3HUcxL93V3gXG0OmVCljYgm4vYG4PMazmttbkLiHLtQKu2rOlRFzHtIINz32vJCjh6mBw2RKSrSW9+vma7cWJy8Zz77a7I5S5NlcJReH0TuwR9kX51Xd/U6ewEkYx2VTqKoWp0eVVULkLE2A/iJA7o+mUuObK5KzH8OKU+VamoPvOkkFtOn1sRbj0VGoPFGe/sok4rXFxzgGYQhAKw+K4IrUyRZTSABOgJzMSATz1HqJVO0KTBySNGAt5aS4Pjhhs2CR/wDp1R7qf/qJS1QfZ0+5qg983+6Zpr3Hd0k80oxkOthxt7X/AF9peXwd2N0ODNZrZsS1x+RLhQfPOfMSnNji9SmDqC6AjlYsBPTtGkqKFRQqqLBVAAAHIAaASVS5yZ9fY1FR+f8ARvCEJecoIQhAK76KcxtPTF0T2m3qxH1kth3r0kIrOrMLkEEMCthbUec5PG41nqJUcgZGQ6aCwfNNumpe546wzNdYkkdn0UabXw+ai4/lNvEaj5SXCX4RvjhZfX5TJF4aaNDWVgqjGNp4mMU4x3izwjSjO7Ps5UBfA0L1kI58Z0GI3KxgVnahwJJCsjEjtVVN/KRWyf3inkCJbeG3gzIKmhRhcMNNO3XlMt90q8YRoqrU85KeSmyGxBFuR0kvsXDPWqKtMEm99L6WHHTs4yxMRVo4mxOHp1cwuG0JIte4Ycra8Y2w21EoBxSwxpBLXJpuua5tozWzesr/AFWVwuSfoYfLGm9+JVaDqQwJBGqsOOnEi0qnjUPl9TLpG3KrZwFtksNVFmuL9U3N+yVpt7bYxTC2GWkytcuAoZhYixyqNPEnhPNLJpOOBfFN7siexjasjZsuVgbnUCxvcju4zv8AE7y1aNA1OkpViGA06gsSAL6mx1lc0OD/AJT8rRGnUI0voeIOoPiDNFlUZ4yVRscejv8ACbz4l3JfDGmQjMrsp1spNs5QCx05x9htr4l2IYMoNJHVtcpYgZlzDQ2J5Tmtn71dFQF1LMrKoAJXqnnm11FiPSdlQd6mHo1iTkrhiFJJIykjXlymG6O3Pt+hpre7yVfj9s1sUwNcapmt1SDrbiSSeQm1LGPSCGm7IQWN1Nterr7Sy2wJFPpOjRlObTKhJKqWIsRxsDKvx2NWrWayhVY9Udlhz8dT3TZRZGfEVgz2QceWy1/h7v8ANXcYbFkdIf3dTQZz+FgNM3Yedu2djvKCaJQcXPsqs5/0zzhh8Q1NwyGz0yGU/wAym49xPRmGxYrdE/8AC1HN/wC0Lb2DesyaqpRaa8miibksMfbKq5qNNu1Fv421947kHsGtaiFPGmzr6MT9Y/8A2iZC8xiKd6wB4PRqKfJkt/qaKbLa9FL8QoB8V0PuIhUq3ZCP4Sb+BU/XLNcHWtmHY7f5jn/3QCThGorzIrQCC+JGD6XZ1cc1UP8A4WBPteeeMv2X5al/VQP9s9QYpBUR6bcKisp8GBB+c801sOUavTb7yHUd6MVPuZRaucnV/wCfL2uIpsL99R/7tP8A1ien55e2GftqXdUT/UJ6ezz2ryV6/uP7m8Jrmmby45xmExeZgFanDIw6r8jowy6nTw4X5yA2luexUijiKTa3sxyn11EnjY20tZRw7e0xLJqLnjblfj3S2u6dfwlc64z7Od3f2TiMIKprEhSFygPmUFc17AGw4j0hvBtCqHZA5CmwA05jXW1507YJXGUVFObQ36htI/am6lWs3SI6gjTK19bcwR2zRTbCVm6a/OCqyuShiP52VztBLExnSGk6ba26eLB/dFh2rZh7cJHDd7EgfuKnkjH6Te5xlymZFBrsRwTZbsOKgkeQi9HeCsFKscykEFTwsRYgcxx5TJ2dVRSHpsrEGwIIOvdxka9IrxE97R75O53S3ipKaKOMi08qam4y6LqeIFri8l949sU8CQS1QqzWGXiNCbnUXA+olW57ajlJX9lqYzo0NQWohrBr3scvA8+FvCZLNPBvd0vJfC6WMeSwMHtQYinmVmZRpqCLHjzmlGpScsFWi5p6OAqHLy6wHDgYjsfDdDSVFBNmUE9pP3j5XPpDZeA6OpiHP98y28Aovf8A8i3pMfEW9r+xo5eMogd9mWmECUkUm7EhbAjhaw046+XfOUzBlLLpY6j+uU7H4gIOgptzDEeo/wCJxWzRdX/rlOjp3mtZMdyxNjjB9a6/i08zw95cWzRkw+Fot/dIVbxZDf3vKW2e2vmJc7VbWPYfoZn1j4SLtN5Y52dXtTAP93XRvI9Q+15RtJb4iy62Yge9vpLjav1WXk2v9ek5HZW54pVhUZzUCtcC2XnfU37bSvTWxrUt352SurlNrByOOpdHiaifgdl/wkj6T0Du2QMLh7jXoKIJ8EH6mU8dz8TUxFR2yhXdjfNc2Zib2HOWvhK2VVUaBQAPACwktVZGSSTyeUQabbJDAMBUrL/OGH/mv6gx7mWQ9Koelvr1k18VOnzMfqZiNI5sJqtMAk3429hb9JoBNssAUsO2Fx2xPJMGjAFc47ZSPxGwHQ7Rcj7uJQsPEg3/AM6n1lythbyO2juzSr26ZA5XgSASv5SeEhOO5GjT3elLLKD2Y1nU9jr7ET010s4TDfC7Cq2bPVOt7Erbw0W9p2yYYjnPK4uPZZq7o2Y2+BcPNw0SWlFAksMZuGm15oBNrQCv6RFmP4ibeA0EQqHU+C+wElEwQCgHsjajRBLE/iI9AIAwqDgQON9PP/8AZgX79I4I6/cunsfrNa1utbsHzEAbnFZWVc5DMCQLm5A1No3wm21qllpVixT7wBbTW3PviGJwzti6VUEdHTpspGt7kNrwsRqJCbC2a+Grgtr05cG1yBoXFz3kWlyrg13zgrcpJ9eRltjeFcWQgDZACVL8S3hc2FpAHGlTZ+snYdSB2g/SSuzNhVDiSCjCmlR+sQQMqk2sed9PWQG0RZjOnVtisRMU8t5Y6xSZT3H5GSu69bLXp/zMFPnp9ZFYv7i+FvSOdht9rTtxzr8xJSWU0eRfJa9SnYC38x9hCjbW/IzNRSSPP6RMUiTbnacQ6Ryu/wBRqPSprSRnAZ82UX42tp6zn8Jst6WGrVKoynKAAeJLOvyAt5yzlwRPGbnZKsLMoYHiCLg+U1V6lwio46/0onQpNvPZUG7mGNStTUfxOvpfU+l5dAw4M1wex0p6U6ar+VQPlJGnhTIX3eo1wSqr2IY08KOkt2rf0NvrHqYEdkXp4PrBiTcAjlbW0epTlBaMkwQ7IumF7o9VIoqQBqtCKrSjgLNgsARCTcJFQsyFgCYSZyRS0zaAJhJkJFLTNoAnlmcs3tM2gGgE2tM2mYBi0LTMIBx9TNI2kdCeRZj7mTzpI7aFIBLKACxAFh2mARlNCRft19ZrUpkA35kCS7UwOHKMsYPu/mEAZGhbWZ/ZxHVUXiDDvMAZ42oEou34UY+xlR1T0j6a6+0uHo73EQpbJRTdaagnmAB8ppovVaawUW1b3nJWW1qRpqisLEjNbsB4X8tfOOt1qJbE0QPxqfIG59gZ2W19zhiagdqhWwAIABvb5SV2HutSwzZ1zM1rXblfjYTRLVRcfrgqVEt30J5FB5TQ07VU/mUj01jmmkxXpkmmVBJVxy5HQznGwcpQi6UIrTpxdEgCC0YqtKLqk3CwBEUooKcVCzIWAaBZuBNgJm0A1AmwEzaZtAMWmbTNpmAYtM2mYQDFpmEIAQhCAEIQgBCEIBBskb18MGtccDccRrHxmpgEa+GjDF0uug7SfYGT5E1amDqQLjuEAhf2W8z+w90l7TNoBEpgB2RZcHJECbAQBiuEiy4aOxN1gDdMPFlpRYTYQDRacUVJkTcQDAWbgQE2EAwBNgICZEALTNoTMALQmYQAhCEAIQhACEIQAhCEAIQhACEIQD/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www.mbsrtraining.com/wp-content/uploads/2013/08/Group_Tra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399"/>
            <a:ext cx="3849189" cy="30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0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H-1B1 Chile, Singapore </a:t>
            </a:r>
            <a:r>
              <a:rPr lang="en-US" b="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b="0" dirty="0">
                <a:solidFill>
                  <a:schemeClr val="tx1"/>
                </a:solidFill>
                <a:latin typeface="Calibri" pitchFamily="34" charset="0"/>
              </a:rPr>
            </a:br>
            <a:endParaRPr lang="en-US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798638"/>
            <a:ext cx="4953000" cy="4449762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numbers set aside are a subset of the overall H-1B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cap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The beneficiary must be citizen of Chile or Singapore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Basic requirements are the same as for any H-1B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Visas numbers usually remain available throughout fiscal year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Valid in one-year increments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A change to a three-year H-1B in a subsequent fiscal year will require a new H-1B fee and a new H-1B number from that future year’s H-1B cap</a:t>
            </a:r>
          </a:p>
        </p:txBody>
      </p:sp>
      <p:pic>
        <p:nvPicPr>
          <p:cNvPr id="96260" name="Picture 4" descr="chil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62188"/>
            <a:ext cx="3581400" cy="3224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415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72400" cy="13716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E-3 Treaty Visa for Australians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76400"/>
            <a:ext cx="4495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E-3 Visa Program for Australian Nationals as alternative to H-1B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Australian professionals working in specialty occupations are granted an anticipated 10,500 visa numbers per fiscal year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Spouses may apply for employment authorization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2060"/>
                </a:solidFill>
                <a:latin typeface="Calibri" pitchFamily="34" charset="0"/>
              </a:rPr>
              <a:t>Apply directly at U.S. Consulate (no CIS delays)</a:t>
            </a:r>
          </a:p>
        </p:txBody>
      </p:sp>
      <p:pic>
        <p:nvPicPr>
          <p:cNvPr id="16388" name="Picture 4" descr="http://images.nationalgeographic.com/wpf/media-live/photos/000/629/cache/kangaroo-joey-australia_62980_990x7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1676400"/>
            <a:ext cx="426910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9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959</Words>
  <Application>Microsoft Office PowerPoint</Application>
  <PresentationFormat>On-screen Show (4:3)</PresentationFormat>
  <Paragraphs>152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Advanced Strategies:  Alternatives to the H-1B Work Visa</vt:lpstr>
      <vt:lpstr>Only a Limited Number of H-1B Visas Available Each Year</vt:lpstr>
      <vt:lpstr>Fiscal Years 2014 and 2015 Caps</vt:lpstr>
      <vt:lpstr>Before October 1st:</vt:lpstr>
      <vt:lpstr>NIV Alternatives to H-1Bs</vt:lpstr>
      <vt:lpstr>PowerPoint Presentation</vt:lpstr>
      <vt:lpstr>H-3 Trainee</vt:lpstr>
      <vt:lpstr>H-1B1 Chile, Singapore  </vt:lpstr>
      <vt:lpstr>E-3 Treaty Visa for Australians</vt:lpstr>
      <vt:lpstr>TN Trade NAFTA</vt:lpstr>
      <vt:lpstr>L-1 Intracompany Transferee</vt:lpstr>
      <vt:lpstr>O-1 “Alien of Extraordinary Ability”</vt:lpstr>
      <vt:lpstr>E-1 Treaty Traders &amp;  E-2 Treaty Investors</vt:lpstr>
      <vt:lpstr>Taking an Assignment Abroad</vt:lpstr>
      <vt:lpstr>Immigrant Petition</vt:lpstr>
      <vt:lpstr>Questions?</vt:lpstr>
    </vt:vector>
  </TitlesOfParts>
  <Company>BAL Gobal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Strategies:  Alternatives to the H-1B Work Visa</dc:title>
  <dc:creator>BAL</dc:creator>
  <cp:lastModifiedBy>HNB</cp:lastModifiedBy>
  <cp:revision>8</cp:revision>
  <dcterms:created xsi:type="dcterms:W3CDTF">2014-04-07T15:41:32Z</dcterms:created>
  <dcterms:modified xsi:type="dcterms:W3CDTF">2014-04-11T19:22:13Z</dcterms:modified>
</cp:coreProperties>
</file>