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54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D8041-4064-9842-9CC9-9048A5D2E7DA}" type="datetimeFigureOut">
              <a:rPr lang="en-US" smtClean="0"/>
              <a:t>4/8/14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8623B-2C11-BD41-A5ED-174FF94DC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643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336C4-27DA-194E-B5CA-A6F2EEC28D6C}" type="datetimeFigureOut">
              <a:rPr lang="en-US" smtClean="0"/>
              <a:t>4/8/14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DBD9C-29BD-2342-BED2-626638ADC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864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DBD9C-29BD-2342-BED2-626638ADCC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2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C5AA2-97B9-CD44-9C26-A4B0083CDB3A}" type="datetime1">
              <a:rPr lang="en-US" smtClean="0"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BC2C-CEED-F646-8D84-410CCEF3A161}" type="datetime1">
              <a:rPr lang="en-US" smtClean="0"/>
              <a:t>4/8/14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0550C-3D41-584C-BD81-E81309DCF211}" type="datetime1">
              <a:rPr lang="en-US" smtClean="0"/>
              <a:t>4/8/14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F2E671-0C6C-B647-B7F9-70041CA67EB2}" type="datetime1">
              <a:rPr lang="en-US" smtClean="0"/>
              <a:t>4/8/14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C785B4-7966-FF41-B648-A6A511DDB485}" type="datetime1">
              <a:rPr lang="en-US" smtClean="0"/>
              <a:t>4/8/14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61EF-B8B5-3C43-8221-AAC618E0F639}" type="datetime1">
              <a:rPr lang="en-US" smtClean="0"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3131-5601-F44B-8810-22F752AA8875}" type="datetime1">
              <a:rPr lang="en-US" smtClean="0"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2C29-8E2A-5C40-BCAA-E8F019D29F58}" type="datetime1">
              <a:rPr lang="en-US" smtClean="0"/>
              <a:t>4/8/14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36F2-C211-C74B-8749-91B01D7C9D7E}" type="datetime1">
              <a:rPr lang="en-US" smtClean="0"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646190-9A71-8541-9055-7E0DDB0B3FC8}" type="datetime1">
              <a:rPr lang="en-US" smtClean="0"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CF89FD-DAFF-4546-97BE-4E4E545637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F656C-75E9-D74A-8819-F236A7A73A67}" type="datetime1">
              <a:rPr lang="en-US" smtClean="0"/>
              <a:t>4/8/14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7EA4F-BCA6-CA4C-A66C-6276B7451368}" type="datetime1">
              <a:rPr lang="en-US" smtClean="0"/>
              <a:t>4/8/14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529-C858-0E41-ACC8-5B2BDFF8A0F9}" type="datetime1">
              <a:rPr lang="en-US" smtClean="0"/>
              <a:t>4/8/14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9629-97FF-DC4A-BF2B-21B94DCA8BB0}" type="datetime1">
              <a:rPr lang="en-US" smtClean="0"/>
              <a:t>4/8/14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0183-C488-4940-9220-F5A49596D368}" type="datetime1">
              <a:rPr lang="en-US" smtClean="0"/>
              <a:t>4/8/14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1DF4-8627-9E42-80BF-0EBBDA7C40FE}" type="datetime1">
              <a:rPr lang="en-US" smtClean="0"/>
              <a:t>4/8/14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98D762-74D4-7140-A5FE-50B0FF3A6DA3}" type="datetime1">
              <a:rPr lang="en-US" smtClean="0"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CF89FD-DAFF-4546-97BE-4E4E545637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beatriz@bbimmigrationlaw.com" TargetMode="External"/><Relationship Id="rId3" Type="http://schemas.openxmlformats.org/officeDocument/2006/relationships/hyperlink" Target="mailto:maggie.murphy@jacksonlewis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travel.state.gov/visa/bulletin/bulletin_1360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mailto:plc.atlanta@dol.gov" TargetMode="Externa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netcenter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i="1" dirty="0">
                <a:latin typeface="Calibri"/>
                <a:ea typeface="Calibri"/>
              </a:rPr>
              <a:t>Fundamentals of Employment-Based </a:t>
            </a:r>
            <a:br>
              <a:rPr lang="en-US" sz="3200" b="1" i="1" dirty="0">
                <a:latin typeface="Calibri"/>
                <a:ea typeface="Calibri"/>
              </a:rPr>
            </a:br>
            <a:r>
              <a:rPr lang="en-US" sz="3200" b="1" i="1" dirty="0">
                <a:latin typeface="Calibri"/>
                <a:ea typeface="Calibri"/>
              </a:rPr>
              <a:t>Immigrant Sponsorship: </a:t>
            </a:r>
            <a:br>
              <a:rPr lang="en-US" sz="3200" b="1" i="1" dirty="0">
                <a:latin typeface="Calibri"/>
                <a:ea typeface="Calibri"/>
              </a:rPr>
            </a:br>
            <a:r>
              <a:rPr lang="en-US" sz="3200" b="1" i="1" dirty="0">
                <a:latin typeface="Calibri"/>
                <a:ea typeface="Calibri"/>
              </a:rPr>
              <a:t>Labor Certification through </a:t>
            </a:r>
            <a:r>
              <a:rPr lang="en-US" sz="3200" b="1" i="1" dirty="0" smtClean="0">
                <a:latin typeface="Calibri"/>
                <a:ea typeface="Calibri"/>
              </a:rPr>
              <a:t/>
            </a:r>
            <a:br>
              <a:rPr lang="en-US" sz="3200" b="1" i="1" dirty="0" smtClean="0">
                <a:latin typeface="Calibri"/>
                <a:ea typeface="Calibri"/>
              </a:rPr>
            </a:br>
            <a:r>
              <a:rPr lang="en-US" sz="3200" b="1" i="1" dirty="0" smtClean="0">
                <a:latin typeface="Calibri"/>
                <a:ea typeface="Calibri"/>
              </a:rPr>
              <a:t>Permanent </a:t>
            </a:r>
            <a:r>
              <a:rPr lang="en-US" sz="3200" b="1" i="1" dirty="0">
                <a:latin typeface="Calibri"/>
                <a:ea typeface="Calibri"/>
              </a:rPr>
              <a:t>Residence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261" y="4211956"/>
            <a:ext cx="8931058" cy="1575069"/>
          </a:xfrm>
        </p:spPr>
        <p:txBody>
          <a:bodyPr>
            <a:normAutofit fontScale="92500" lnSpcReduction="10000"/>
          </a:bodyPr>
          <a:lstStyle/>
          <a:p>
            <a:pPr lvl="0" algn="l" defTabSz="457200">
              <a:spcBef>
                <a:spcPts val="0"/>
              </a:spcBef>
              <a:buClrTx/>
              <a:buSzTx/>
            </a:pPr>
            <a:r>
              <a:rPr lang="en-US" b="1" dirty="0">
                <a:solidFill>
                  <a:prstClr val="white"/>
                </a:solidFill>
                <a:latin typeface="Cambria"/>
                <a:cs typeface="Cambria"/>
              </a:rPr>
              <a:t>Beatriz Trillos </a:t>
            </a:r>
            <a:r>
              <a:rPr lang="en-US" b="1" dirty="0" smtClean="0">
                <a:solidFill>
                  <a:prstClr val="white"/>
                </a:solidFill>
                <a:latin typeface="Cambria"/>
                <a:cs typeface="Cambria"/>
              </a:rPr>
              <a:t>Ballerini</a:t>
            </a:r>
            <a:r>
              <a:rPr lang="en-US" b="1" dirty="0">
                <a:solidFill>
                  <a:prstClr val="white"/>
                </a:solidFill>
                <a:latin typeface="Cambria"/>
                <a:cs typeface="Cambria"/>
              </a:rPr>
              <a:t>	</a:t>
            </a:r>
            <a:r>
              <a:rPr lang="en-US" b="1" dirty="0" smtClean="0">
                <a:solidFill>
                  <a:prstClr val="white"/>
                </a:solidFill>
                <a:latin typeface="Cambria"/>
                <a:cs typeface="Cambria"/>
              </a:rPr>
              <a:t> 					      Maggie Murphy</a:t>
            </a:r>
            <a:endParaRPr lang="en-US" b="1" dirty="0">
              <a:solidFill>
                <a:prstClr val="white"/>
              </a:solidFill>
              <a:latin typeface="Cambria"/>
              <a:cs typeface="Cambria"/>
            </a:endParaRPr>
          </a:p>
          <a:p>
            <a:pPr lvl="0" algn="l" defTabSz="457200">
              <a:spcBef>
                <a:spcPts val="0"/>
              </a:spcBef>
              <a:buClrTx/>
              <a:buSzTx/>
            </a:pPr>
            <a:r>
              <a:rPr lang="en-US" b="1" dirty="0">
                <a:solidFill>
                  <a:prstClr val="white"/>
                </a:solidFill>
                <a:latin typeface="Cambria"/>
                <a:cs typeface="Cambria"/>
              </a:rPr>
              <a:t>Trillos-Ballerini Law Firm, </a:t>
            </a:r>
            <a:r>
              <a:rPr lang="en-US" b="1" dirty="0" smtClean="0">
                <a:solidFill>
                  <a:prstClr val="white"/>
                </a:solidFill>
                <a:latin typeface="Cambria"/>
                <a:cs typeface="Cambria"/>
              </a:rPr>
              <a:t>PC					      Jackson Lewis</a:t>
            </a:r>
            <a:r>
              <a:rPr lang="en-US" b="1" dirty="0">
                <a:solidFill>
                  <a:prstClr val="white"/>
                </a:solidFill>
                <a:latin typeface="Cambria"/>
                <a:cs typeface="Cambria"/>
              </a:rPr>
              <a:t> </a:t>
            </a:r>
            <a:r>
              <a:rPr lang="en-US" b="1" dirty="0" smtClean="0">
                <a:solidFill>
                  <a:prstClr val="white"/>
                </a:solidFill>
                <a:latin typeface="Cambria"/>
                <a:cs typeface="Cambria"/>
              </a:rPr>
              <a:t> P.C.</a:t>
            </a:r>
            <a:endParaRPr lang="en-US" b="1" dirty="0">
              <a:solidFill>
                <a:prstClr val="white"/>
              </a:solidFill>
              <a:latin typeface="Cambria"/>
              <a:cs typeface="Cambria"/>
            </a:endParaRPr>
          </a:p>
          <a:p>
            <a:pPr lvl="0" algn="l" defTabSz="457200">
              <a:spcBef>
                <a:spcPts val="0"/>
              </a:spcBef>
              <a:buClrTx/>
              <a:buSzTx/>
            </a:pPr>
            <a:r>
              <a:rPr lang="en-US" b="1" dirty="0" smtClean="0">
                <a:solidFill>
                  <a:prstClr val="white"/>
                </a:solidFill>
                <a:latin typeface="Cambria"/>
                <a:cs typeface="Cambria"/>
              </a:rPr>
              <a:t>Houston</a:t>
            </a:r>
            <a:r>
              <a:rPr lang="en-US" b="1" dirty="0">
                <a:solidFill>
                  <a:prstClr val="white"/>
                </a:solidFill>
                <a:latin typeface="Cambria"/>
                <a:cs typeface="Cambria"/>
              </a:rPr>
              <a:t>, Texas </a:t>
            </a:r>
            <a:r>
              <a:rPr lang="en-US" b="1" dirty="0" smtClean="0">
                <a:solidFill>
                  <a:prstClr val="white"/>
                </a:solidFill>
                <a:latin typeface="Cambria"/>
                <a:cs typeface="Cambria"/>
              </a:rPr>
              <a:t>								      Austin, Texas </a:t>
            </a:r>
            <a:endParaRPr lang="en-US" b="1" dirty="0">
              <a:solidFill>
                <a:prstClr val="white"/>
              </a:solidFill>
              <a:latin typeface="Cambria"/>
              <a:cs typeface="Cambria"/>
            </a:endParaRPr>
          </a:p>
          <a:p>
            <a:pPr algn="l"/>
            <a:r>
              <a:rPr lang="en-US" dirty="0" smtClean="0">
                <a:hlinkClick r:id="rId2"/>
              </a:rPr>
              <a:t>beatriz@bbimmigrationlaw.com</a:t>
            </a:r>
            <a:r>
              <a:rPr lang="en-US" dirty="0" smtClean="0"/>
              <a:t>		</a:t>
            </a:r>
            <a:r>
              <a:rPr lang="en-US" dirty="0"/>
              <a:t> </a:t>
            </a:r>
            <a:r>
              <a:rPr lang="en-US" dirty="0" smtClean="0"/>
              <a:t>            </a:t>
            </a:r>
            <a:r>
              <a:rPr lang="en-US" dirty="0" smtClean="0">
                <a:hlinkClick r:id="rId3"/>
              </a:rPr>
              <a:t>maggie.murphy@jacksonlewis.com</a:t>
            </a:r>
            <a:r>
              <a:rPr lang="en-US" dirty="0" smtClean="0"/>
              <a:t> 					</a:t>
            </a:r>
            <a:endParaRPr lang="en-US" dirty="0"/>
          </a:p>
          <a:p>
            <a:pPr algn="l"/>
            <a:r>
              <a:rPr lang="en-US" dirty="0" smtClean="0"/>
              <a:t>						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22640" y="61569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70174" y="61704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18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Labor Market Recruitment Requirements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659612"/>
            <a:ext cx="8229600" cy="3790858"/>
          </a:xfrm>
        </p:spPr>
        <p:txBody>
          <a:bodyPr>
            <a:normAutofit fontScale="55000" lnSpcReduction="20000"/>
          </a:bodyPr>
          <a:lstStyle/>
          <a:p>
            <a:pPr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S"/>
            </a:pPr>
            <a:r>
              <a:rPr lang="en-US" altLang="en-US" sz="27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30-day Job Order:  State Workforce </a:t>
            </a:r>
            <a:r>
              <a:rPr lang="en-US" altLang="en-US" sz="27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Agency</a:t>
            </a:r>
          </a:p>
          <a:p>
            <a:pPr marL="0" indent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altLang="en-US" sz="2700" dirty="0">
              <a:solidFill>
                <a:srgbClr val="000000"/>
              </a:solidFill>
              <a:latin typeface="Franklin Gothic Medium"/>
              <a:cs typeface="Franklin Gothic Medium"/>
            </a:endParaRPr>
          </a:p>
          <a:p>
            <a:pPr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S"/>
            </a:pPr>
            <a:r>
              <a:rPr lang="en-US" altLang="en-US" sz="27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Notice of Filing Labor Certification:  10 business days (physical posting and all in house media), excluding weekends and holidays, or Notice to </a:t>
            </a:r>
            <a:r>
              <a:rPr lang="en-US" altLang="en-US" sz="27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Union</a:t>
            </a:r>
          </a:p>
          <a:p>
            <a:pPr marL="0" indent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altLang="en-US" sz="2700" dirty="0">
              <a:solidFill>
                <a:srgbClr val="000000"/>
              </a:solidFill>
              <a:latin typeface="Franklin Gothic Medium"/>
              <a:cs typeface="Franklin Gothic Medium"/>
            </a:endParaRPr>
          </a:p>
          <a:p>
            <a:pPr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S"/>
            </a:pPr>
            <a:r>
              <a:rPr lang="en-US" altLang="en-US" sz="27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Print </a:t>
            </a:r>
            <a:r>
              <a:rPr lang="en-US" altLang="en-US" sz="27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Advertisements</a:t>
            </a:r>
          </a:p>
          <a:p>
            <a:pPr lvl="1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S"/>
            </a:pPr>
            <a:r>
              <a:rPr lang="en-US" altLang="en-US" sz="25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Non</a:t>
            </a:r>
            <a:r>
              <a:rPr lang="en-US" altLang="en-US" sz="25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-professional Occupation:  2 Sundays within 30 days in newspaper with general </a:t>
            </a:r>
            <a:r>
              <a:rPr lang="en-US" altLang="en-US" sz="25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circulation</a:t>
            </a:r>
          </a:p>
          <a:p>
            <a:pPr lvl="1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S"/>
            </a:pPr>
            <a:r>
              <a:rPr lang="en-US" altLang="en-US" sz="25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Professional</a:t>
            </a:r>
            <a:r>
              <a:rPr lang="en-US" altLang="en-US" sz="25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:  2 Sundays or professional journal in lieu of 1 Sunday for job requiring experience and advanced degree and "normally </a:t>
            </a:r>
            <a:r>
              <a:rPr lang="en-US" altLang="en-US" sz="25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used”</a:t>
            </a:r>
          </a:p>
          <a:p>
            <a:pPr lvl="1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S"/>
            </a:pPr>
            <a:endParaRPr lang="en-US" altLang="en-US" sz="2500" dirty="0">
              <a:solidFill>
                <a:srgbClr val="000000"/>
              </a:solidFill>
              <a:latin typeface="Franklin Gothic Medium"/>
              <a:cs typeface="Franklin Gothic Medium"/>
            </a:endParaRPr>
          </a:p>
          <a:p>
            <a:pPr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S"/>
            </a:pPr>
            <a:r>
              <a:rPr lang="en-US" altLang="en-US" sz="27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Professional:  "Additional 3"</a:t>
            </a:r>
            <a:br>
              <a:rPr lang="en-US" altLang="en-US" sz="2700" dirty="0">
                <a:solidFill>
                  <a:srgbClr val="000000"/>
                </a:solidFill>
                <a:latin typeface="Franklin Gothic Medium"/>
                <a:cs typeface="Franklin Gothic Medium"/>
              </a:rPr>
            </a:br>
            <a:r>
              <a:rPr lang="en-US" altLang="en-US" sz="27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Job Fair, Employer's website, other internet ads, on-campus recruitment, trade/prof. organizations, private employment firms, employee referral programs w/incentives, campus placement offices, local and ethnic newspapers and radio and television ads.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70081" y="5000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7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Job Advertisement Content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1" y="2624667"/>
            <a:ext cx="6466416" cy="4096807"/>
          </a:xfrm>
        </p:spPr>
        <p:txBody>
          <a:bodyPr>
            <a:normAutofit/>
          </a:bodyPr>
          <a:lstStyle/>
          <a:p>
            <a:pPr fontAlgn="base">
              <a:lnSpc>
                <a:spcPct val="125000"/>
              </a:lnSpc>
              <a:spcAft>
                <a:spcPct val="0"/>
              </a:spcAft>
              <a:buFont typeface="Wingdings" charset="2"/>
              <a:buChar char="S"/>
            </a:pPr>
            <a:r>
              <a:rPr lang="en-US" sz="1800" dirty="0" smtClean="0">
                <a:solidFill>
                  <a:srgbClr val="000000"/>
                </a:solidFill>
                <a:latin typeface="Franklin Gothic Medium"/>
                <a:ea typeface="Arial"/>
              </a:rPr>
              <a:t>Advise </a:t>
            </a:r>
            <a:r>
              <a:rPr lang="en-US" sz="1800" dirty="0">
                <a:solidFill>
                  <a:srgbClr val="000000"/>
                </a:solidFill>
                <a:latin typeface="Franklin Gothic Medium"/>
                <a:ea typeface="Arial"/>
              </a:rPr>
              <a:t>applicants to report or send résumés, as appropriate </a:t>
            </a:r>
            <a:r>
              <a:rPr lang="en-US" sz="1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for the occupation, to the employer;</a:t>
            </a:r>
          </a:p>
          <a:p>
            <a:pPr fontAlgn="base">
              <a:lnSpc>
                <a:spcPct val="125000"/>
              </a:lnSpc>
              <a:spcAft>
                <a:spcPct val="0"/>
              </a:spcAft>
              <a:buFont typeface="Wingdings" charset="2"/>
              <a:buChar char="S"/>
            </a:pPr>
            <a:r>
              <a:rPr lang="en-US" sz="1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Provide a description of the vacancy specific enough to apprise the U.S. workers of the job opportunity for which certification is sought;</a:t>
            </a:r>
          </a:p>
          <a:p>
            <a:pPr fontAlgn="base">
              <a:lnSpc>
                <a:spcPct val="125000"/>
              </a:lnSpc>
              <a:spcAft>
                <a:spcPct val="0"/>
              </a:spcAft>
              <a:buFont typeface="Wingdings" charset="2"/>
              <a:buChar char="S"/>
            </a:pPr>
            <a:r>
              <a:rPr lang="en-US" sz="1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Indicate the geographic area of employment with enough specificity to apprise applicants of any travel requirements and where applicants will likely have to reside to perform the job opportunity;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jobmark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1" y="3323167"/>
            <a:ext cx="1790699" cy="214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6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Job Advertisement Content Requirements,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770094"/>
            <a:ext cx="7662864" cy="3510364"/>
          </a:xfrm>
        </p:spPr>
        <p:txBody>
          <a:bodyPr>
            <a:normAutofit/>
          </a:bodyPr>
          <a:lstStyle/>
          <a:p>
            <a:pPr lv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S"/>
              <a:defRPr/>
            </a:pPr>
            <a:r>
              <a:rPr lang="en-US" sz="17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If a wage or wage range is placed in the ads it must not be a wage rate lower than the prevailing wage rate (wage need not be placed in the ads but must appear on the internal posting)</a:t>
            </a:r>
            <a:r>
              <a:rPr lang="en-US" sz="17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;</a:t>
            </a:r>
          </a:p>
          <a:p>
            <a:pPr marL="0" lvl="0" indent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US" sz="1700" dirty="0">
              <a:solidFill>
                <a:srgbClr val="000000"/>
              </a:solidFill>
              <a:latin typeface="Franklin Gothic Medium"/>
              <a:cs typeface="Franklin Gothic Medium"/>
            </a:endParaRPr>
          </a:p>
          <a:p>
            <a:pPr lv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S"/>
              <a:defRPr/>
            </a:pPr>
            <a:r>
              <a:rPr lang="en-US" sz="17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Cannot contain job requirements or duties which exceed the job requirements or duties to be listed on the ETA Form 9089; </a:t>
            </a:r>
            <a:r>
              <a:rPr lang="en-US" sz="17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and</a:t>
            </a:r>
          </a:p>
          <a:p>
            <a:pPr marL="0" lvl="0" indent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US" sz="1700" dirty="0">
              <a:solidFill>
                <a:srgbClr val="000000"/>
              </a:solidFill>
              <a:latin typeface="Franklin Gothic Medium"/>
              <a:cs typeface="Franklin Gothic Medium"/>
            </a:endParaRPr>
          </a:p>
          <a:p>
            <a:pPr lv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Font typeface="Wingdings" charset="2"/>
              <a:buChar char="S"/>
              <a:defRPr/>
            </a:pPr>
            <a:r>
              <a:rPr lang="en-US" sz="17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Cannot contain wages or terms and conditions of employment that are less favorable than those offered to the alien.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Documentation of</a:t>
            </a:r>
            <a:br>
              <a:rPr lang="en-US" altLang="en-US" dirty="0"/>
            </a:br>
            <a:r>
              <a:rPr lang="en-US" altLang="en-US" dirty="0"/>
              <a:t>Good Faith Recruitment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sz="half" idx="1"/>
          </p:nvPr>
        </p:nvSpPr>
        <p:spPr>
          <a:xfrm>
            <a:off x="762000" y="2490182"/>
            <a:ext cx="7656512" cy="3740272"/>
          </a:xfrm>
        </p:spPr>
        <p:txBody>
          <a:bodyPr vert="horz">
            <a:normAutofit fontScale="77500" lnSpcReduction="20000"/>
          </a:bodyPr>
          <a:lstStyle/>
          <a:p>
            <a:pPr lvl="0" fontAlgn="base">
              <a:lnSpc>
                <a:spcPct val="125000"/>
              </a:lnSpc>
              <a:spcAft>
                <a:spcPct val="0"/>
              </a:spcAft>
              <a:buFont typeface="Wingdings" charset="2"/>
              <a:buChar char="S"/>
            </a:pPr>
            <a:r>
              <a:rPr lang="en-US" altLang="en-US" sz="22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Timely Contact Applicants</a:t>
            </a:r>
          </a:p>
          <a:p>
            <a:pPr fontAlgn="base">
              <a:lnSpc>
                <a:spcPct val="125000"/>
              </a:lnSpc>
              <a:spcAft>
                <a:spcPct val="0"/>
              </a:spcAft>
              <a:buFont typeface="Wingdings" charset="2"/>
              <a:buChar char="S"/>
            </a:pPr>
            <a:r>
              <a:rPr lang="en-US" altLang="en-US" sz="22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Sufficiency of Effort to Contact</a:t>
            </a:r>
          </a:p>
          <a:p>
            <a:pPr fontAlgn="base">
              <a:lnSpc>
                <a:spcPct val="125000"/>
              </a:lnSpc>
              <a:spcAft>
                <a:spcPct val="0"/>
              </a:spcAft>
              <a:buFont typeface="Wingdings" charset="2"/>
              <a:buChar char="S"/>
            </a:pPr>
            <a:r>
              <a:rPr lang="en-US" altLang="en-US" sz="22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Good Faith Consideration</a:t>
            </a:r>
          </a:p>
          <a:p>
            <a:pPr fontAlgn="base">
              <a:lnSpc>
                <a:spcPct val="125000"/>
              </a:lnSpc>
              <a:spcAft>
                <a:spcPct val="0"/>
              </a:spcAft>
              <a:buFont typeface="Wingdings" charset="2"/>
              <a:buChar char="S"/>
            </a:pPr>
            <a:r>
              <a:rPr lang="en-US" altLang="en-US" sz="22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Lawful Rejection</a:t>
            </a:r>
          </a:p>
          <a:p>
            <a:pPr fontAlgn="base">
              <a:lnSpc>
                <a:spcPct val="125000"/>
              </a:lnSpc>
              <a:spcAft>
                <a:spcPct val="0"/>
              </a:spcAft>
              <a:buFont typeface="Wingdings" charset="2"/>
              <a:buChar char="S"/>
            </a:pPr>
            <a:r>
              <a:rPr lang="en-US" altLang="en-US" sz="22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Document Results of Recruitment</a:t>
            </a:r>
          </a:p>
          <a:p>
            <a:pPr fontAlgn="base">
              <a:lnSpc>
                <a:spcPct val="125000"/>
              </a:lnSpc>
              <a:spcAft>
                <a:spcPct val="0"/>
              </a:spcAft>
              <a:buFont typeface="Wingdings" charset="2"/>
              <a:buChar char="S"/>
            </a:pPr>
            <a:r>
              <a:rPr lang="en-US" altLang="en-US" sz="22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No Alien or Attorney Involvement in Determining Qualifications of Applicant</a:t>
            </a:r>
          </a:p>
          <a:p>
            <a:pPr fontAlgn="base">
              <a:lnSpc>
                <a:spcPct val="125000"/>
              </a:lnSpc>
              <a:spcAft>
                <a:spcPct val="0"/>
              </a:spcAft>
              <a:buFont typeface="Wingdings" charset="2"/>
              <a:buChar char="S"/>
            </a:pPr>
            <a:r>
              <a:rPr lang="en-US" altLang="en-US" sz="22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On the job training must be available for not able and qualified candidates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13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600" y="4975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62000" y="649941"/>
            <a:ext cx="8229600" cy="1143000"/>
          </a:xfrm>
          <a:prstGeom prst="rect">
            <a:avLst/>
          </a:prstGeom>
        </p:spPr>
        <p:txBody>
          <a:bodyPr vert="eaVert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7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" y="783167"/>
            <a:ext cx="3966882" cy="2074333"/>
          </a:xfrm>
        </p:spPr>
        <p:txBody>
          <a:bodyPr/>
          <a:lstStyle/>
          <a:p>
            <a:pPr algn="ctr"/>
            <a:r>
              <a:rPr lang="en-US" altLang="en-US" sz="4800" b="1" dirty="0"/>
              <a:t>Recruitment Report</a:t>
            </a:r>
            <a:endParaRPr lang="en-US" sz="4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en-US" altLang="en-US" sz="2000" kern="0" dirty="0">
              <a:solidFill>
                <a:srgbClr val="000000"/>
              </a:solidFill>
              <a:latin typeface="Franklin Gothic Medium"/>
              <a:ea typeface="Arial" pitchFamily="-106" charset="0"/>
              <a:cs typeface="Arial"/>
            </a:endParaRPr>
          </a:p>
          <a:p>
            <a:pPr lv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charset="2"/>
              <a:buChar char="v"/>
            </a:pPr>
            <a:r>
              <a:rPr lang="en-US" altLang="en-US" sz="2000" kern="0" dirty="0" smtClean="0">
                <a:solidFill>
                  <a:srgbClr val="000000"/>
                </a:solidFill>
                <a:latin typeface="Franklin Gothic Medium"/>
                <a:ea typeface="Arial" pitchFamily="-106" charset="0"/>
                <a:cs typeface="Arial"/>
              </a:rPr>
              <a:t>Recruitment </a:t>
            </a:r>
            <a:r>
              <a:rPr lang="en-US" altLang="en-US" sz="2000" kern="0" dirty="0">
                <a:solidFill>
                  <a:srgbClr val="000000"/>
                </a:solidFill>
                <a:latin typeface="Franklin Gothic Medium"/>
                <a:ea typeface="Arial" pitchFamily="-106" charset="0"/>
                <a:cs typeface="Arial"/>
              </a:rPr>
              <a:t>steps described </a:t>
            </a:r>
            <a:endParaRPr lang="en-US" altLang="en-US" sz="2000" kern="0" dirty="0" smtClean="0">
              <a:solidFill>
                <a:srgbClr val="000000"/>
              </a:solidFill>
              <a:latin typeface="Franklin Gothic Medium"/>
              <a:ea typeface="Arial" pitchFamily="-106" charset="0"/>
              <a:cs typeface="Arial"/>
            </a:endParaRPr>
          </a:p>
          <a:p>
            <a:pPr marL="0" lvl="0" indent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SzTx/>
              <a:buNone/>
            </a:pPr>
            <a:endParaRPr lang="en-US" altLang="en-US" sz="2000" kern="0" dirty="0">
              <a:solidFill>
                <a:srgbClr val="000000"/>
              </a:solidFill>
              <a:latin typeface="Franklin Gothic Medium"/>
              <a:ea typeface="Arial" pitchFamily="-106" charset="0"/>
              <a:cs typeface="Arial"/>
            </a:endParaRPr>
          </a:p>
          <a:p>
            <a:pPr lv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charset="2"/>
              <a:buChar char="v"/>
            </a:pPr>
            <a:r>
              <a:rPr lang="en-US" altLang="en-US" sz="2000" kern="0" dirty="0">
                <a:solidFill>
                  <a:srgbClr val="000000"/>
                </a:solidFill>
                <a:latin typeface="Franklin Gothic Medium"/>
                <a:ea typeface="Arial" pitchFamily="-106" charset="0"/>
                <a:cs typeface="Arial"/>
              </a:rPr>
              <a:t>Results of Recruitment </a:t>
            </a:r>
            <a:r>
              <a:rPr lang="en-US" altLang="en-US" sz="2000" kern="0" dirty="0" smtClean="0">
                <a:solidFill>
                  <a:srgbClr val="000000"/>
                </a:solidFill>
                <a:latin typeface="Franklin Gothic Medium"/>
                <a:ea typeface="Arial" pitchFamily="-106" charset="0"/>
                <a:cs typeface="Arial"/>
              </a:rPr>
              <a:t>Steps</a:t>
            </a:r>
          </a:p>
          <a:p>
            <a:pPr marL="0" lvl="0" indent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SzTx/>
              <a:buNone/>
            </a:pPr>
            <a:endParaRPr lang="en-US" altLang="en-US" sz="2000" kern="0" dirty="0">
              <a:solidFill>
                <a:srgbClr val="000000"/>
              </a:solidFill>
              <a:latin typeface="Franklin Gothic Medium"/>
              <a:ea typeface="Arial" pitchFamily="-106" charset="0"/>
              <a:cs typeface="Arial"/>
            </a:endParaRPr>
          </a:p>
          <a:p>
            <a:pPr lv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charset="2"/>
              <a:buChar char="v"/>
            </a:pPr>
            <a:r>
              <a:rPr lang="en-US" altLang="en-US" sz="2000" kern="0" dirty="0">
                <a:solidFill>
                  <a:srgbClr val="000000"/>
                </a:solidFill>
                <a:latin typeface="Franklin Gothic Medium"/>
                <a:ea typeface="Arial" pitchFamily="-106" charset="0"/>
                <a:cs typeface="Arial"/>
              </a:rPr>
              <a:t>Number of </a:t>
            </a:r>
            <a:r>
              <a:rPr lang="en-US" altLang="en-US" sz="2000" kern="0" dirty="0" smtClean="0">
                <a:solidFill>
                  <a:srgbClr val="000000"/>
                </a:solidFill>
                <a:latin typeface="Franklin Gothic Medium"/>
                <a:ea typeface="Arial" pitchFamily="-106" charset="0"/>
                <a:cs typeface="Arial"/>
              </a:rPr>
              <a:t>hires</a:t>
            </a:r>
          </a:p>
          <a:p>
            <a:pPr marL="0" lvl="0" indent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SzTx/>
              <a:buNone/>
            </a:pPr>
            <a:endParaRPr lang="en-US" altLang="en-US" sz="2000" kern="0" dirty="0">
              <a:solidFill>
                <a:srgbClr val="000000"/>
              </a:solidFill>
              <a:latin typeface="Franklin Gothic Medium"/>
              <a:ea typeface="Arial" pitchFamily="-106" charset="0"/>
              <a:cs typeface="Arial"/>
            </a:endParaRPr>
          </a:p>
          <a:p>
            <a:pPr lv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charset="2"/>
              <a:buChar char="v"/>
            </a:pPr>
            <a:r>
              <a:rPr lang="en-US" altLang="en-US" sz="2000" kern="0" dirty="0">
                <a:solidFill>
                  <a:srgbClr val="000000"/>
                </a:solidFill>
                <a:latin typeface="Franklin Gothic Medium"/>
                <a:ea typeface="Arial" pitchFamily="-106" charset="0"/>
                <a:cs typeface="Arial"/>
              </a:rPr>
              <a:t>Number of workers rejected and statement of lawful reason for each </a:t>
            </a:r>
            <a:r>
              <a:rPr lang="en-US" altLang="en-US" sz="2000" kern="0" dirty="0" smtClean="0">
                <a:solidFill>
                  <a:srgbClr val="000000"/>
                </a:solidFill>
                <a:latin typeface="Franklin Gothic Medium"/>
                <a:ea typeface="Arial" pitchFamily="-106" charset="0"/>
                <a:cs typeface="Arial"/>
              </a:rPr>
              <a:t>rejection</a:t>
            </a:r>
          </a:p>
          <a:p>
            <a:pPr marL="0" lvl="0" indent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SzTx/>
              <a:buNone/>
            </a:pPr>
            <a:endParaRPr lang="en-US" altLang="en-US" sz="2000" kern="0" dirty="0">
              <a:solidFill>
                <a:srgbClr val="000000"/>
              </a:solidFill>
              <a:latin typeface="Franklin Gothic Medium"/>
              <a:ea typeface="Arial" pitchFamily="-106" charset="0"/>
              <a:cs typeface="Arial"/>
            </a:endParaRPr>
          </a:p>
          <a:p>
            <a:pPr lvl="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SzTx/>
              <a:buFont typeface="Wingdings" charset="2"/>
              <a:buChar char="v"/>
            </a:pPr>
            <a:r>
              <a:rPr lang="en-US" altLang="en-US" sz="2000" kern="0" dirty="0" smtClean="0">
                <a:solidFill>
                  <a:srgbClr val="000000"/>
                </a:solidFill>
                <a:latin typeface="Franklin Gothic Medium"/>
                <a:ea typeface="Arial" pitchFamily="-106" charset="0"/>
                <a:cs typeface="Arial"/>
              </a:rPr>
              <a:t>Maintain résumés for review</a:t>
            </a:r>
            <a:endParaRPr lang="en-US" altLang="en-US" sz="2000" kern="0" dirty="0">
              <a:solidFill>
                <a:srgbClr val="000000"/>
              </a:solidFill>
              <a:latin typeface="Franklin Gothic Medium"/>
              <a:ea typeface="Arial" pitchFamily="-106" charset="0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14</a:t>
            </a:fld>
            <a:endParaRPr lang="en-US"/>
          </a:p>
        </p:txBody>
      </p:sp>
      <p:pic>
        <p:nvPicPr>
          <p:cNvPr id="2" name="Picture 1" descr="AA0392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1" y="3979333"/>
            <a:ext cx="1262367" cy="204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4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Processing of Application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9775" y="2630192"/>
            <a:ext cx="7662864" cy="3880283"/>
          </a:xfrm>
        </p:spPr>
        <p:txBody>
          <a:bodyPr>
            <a:normAutofit fontScale="62500" lnSpcReduction="20000"/>
          </a:bodyPr>
          <a:lstStyle/>
          <a:p>
            <a:pPr marL="533400" indent="-5334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900" dirty="0">
                <a:solidFill>
                  <a:schemeClr val="tx1"/>
                </a:solidFill>
                <a:latin typeface="Franklin Gothic Medium"/>
                <a:cs typeface="Franklin Gothic Medium"/>
              </a:rPr>
              <a:t>ETA 9089 </a:t>
            </a:r>
            <a:r>
              <a:rPr lang="en-US" altLang="en-US" sz="2900" dirty="0" smtClean="0">
                <a:solidFill>
                  <a:schemeClr val="tx1"/>
                </a:solidFill>
                <a:latin typeface="Franklin Gothic Medium"/>
                <a:cs typeface="Franklin Gothic Medium"/>
              </a:rPr>
              <a:t>filed </a:t>
            </a:r>
            <a:r>
              <a:rPr lang="en-US" altLang="en-US" sz="2900" dirty="0">
                <a:solidFill>
                  <a:schemeClr val="tx1"/>
                </a:solidFill>
                <a:latin typeface="Franklin Gothic Medium"/>
                <a:cs typeface="Franklin Gothic Medium"/>
              </a:rPr>
              <a:t>online or mail</a:t>
            </a:r>
          </a:p>
          <a:p>
            <a:pPr marL="533400" indent="-5334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900" dirty="0">
                <a:solidFill>
                  <a:schemeClr val="tx1"/>
                </a:solidFill>
                <a:latin typeface="Franklin Gothic Medium"/>
                <a:cs typeface="Franklin Gothic Medium"/>
              </a:rPr>
              <a:t>Verification emails to employer</a:t>
            </a:r>
          </a:p>
          <a:p>
            <a:pPr marL="533400" indent="-533400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900" dirty="0">
                <a:solidFill>
                  <a:schemeClr val="tx1"/>
                </a:solidFill>
                <a:latin typeface="Franklin Gothic Medium"/>
                <a:cs typeface="Franklin Gothic Medium"/>
              </a:rPr>
              <a:t>Certifying Officer:  Grant, Deny or Audit</a:t>
            </a:r>
          </a:p>
          <a:p>
            <a:pPr marL="533400" indent="-533400">
              <a:buNone/>
            </a:pPr>
            <a:r>
              <a:rPr lang="en-US" altLang="en-US" sz="2900" dirty="0">
                <a:solidFill>
                  <a:schemeClr val="tx1"/>
                </a:solidFill>
                <a:latin typeface="Franklin Gothic Medium"/>
                <a:cs typeface="Franklin Gothic Medium"/>
              </a:rPr>
              <a:t>	</a:t>
            </a:r>
            <a:r>
              <a:rPr lang="en-US" altLang="en-US" sz="2900" dirty="0">
                <a:solidFill>
                  <a:schemeClr val="tx1"/>
                </a:solidFill>
                <a:latin typeface="Franklin Gothic Medium"/>
                <a:cs typeface="Franklin Gothic Medium"/>
                <a:sym typeface="Wingdings" pitchFamily="2" charset="2"/>
              </a:rPr>
              <a:t>	Compliance with the regulations</a:t>
            </a:r>
          </a:p>
          <a:p>
            <a:pPr marL="533400" indent="-533400">
              <a:buNone/>
            </a:pPr>
            <a:r>
              <a:rPr lang="en-US" altLang="en-US" sz="2900" dirty="0">
                <a:solidFill>
                  <a:schemeClr val="tx1"/>
                </a:solidFill>
                <a:latin typeface="Franklin Gothic Medium"/>
                <a:cs typeface="Franklin Gothic Medium"/>
                <a:sym typeface="Wingdings" pitchFamily="2" charset="2"/>
              </a:rPr>
              <a:t>		Able, willing, qualified and available</a:t>
            </a:r>
          </a:p>
          <a:p>
            <a:pPr marL="533400" indent="-533400">
              <a:buNone/>
            </a:pPr>
            <a:r>
              <a:rPr lang="en-US" altLang="en-US" sz="2900" dirty="0">
                <a:solidFill>
                  <a:schemeClr val="tx1"/>
                </a:solidFill>
                <a:latin typeface="Franklin Gothic Medium"/>
                <a:cs typeface="Franklin Gothic Medium"/>
                <a:sym typeface="Wingdings" pitchFamily="2" charset="2"/>
              </a:rPr>
              <a:t>		Adverse </a:t>
            </a:r>
            <a:r>
              <a:rPr lang="en-US" altLang="en-US" sz="2900" dirty="0" smtClean="0">
                <a:solidFill>
                  <a:schemeClr val="tx1"/>
                </a:solidFill>
                <a:latin typeface="Franklin Gothic Medium"/>
                <a:cs typeface="Franklin Gothic Medium"/>
                <a:sym typeface="Wingdings" pitchFamily="2" charset="2"/>
              </a:rPr>
              <a:t>affect</a:t>
            </a:r>
          </a:p>
          <a:p>
            <a:pPr marL="533400" indent="-533400">
              <a:buClr>
                <a:schemeClr val="tx1"/>
              </a:buClr>
              <a:buFont typeface="+mj-lt"/>
              <a:buAutoNum type="arabicPeriod" startAt="4"/>
            </a:pPr>
            <a:r>
              <a:rPr lang="en-US" altLang="en-US" sz="2900" dirty="0" smtClean="0">
                <a:solidFill>
                  <a:schemeClr val="tx1"/>
                </a:solidFill>
                <a:latin typeface="Franklin Gothic Medium"/>
                <a:cs typeface="Franklin Gothic Medium"/>
              </a:rPr>
              <a:t>Audit </a:t>
            </a:r>
            <a:r>
              <a:rPr lang="en-US" altLang="en-US" sz="2900" dirty="0">
                <a:solidFill>
                  <a:schemeClr val="tx1"/>
                </a:solidFill>
                <a:latin typeface="Franklin Gothic Medium"/>
                <a:cs typeface="Franklin Gothic Medium"/>
              </a:rPr>
              <a:t>– random or "selective criteria" (triggers/red flag issues; exceed SVP, combo of occupations, experience gained with same employer, foreign language requirement, alternative experience requirement without </a:t>
            </a:r>
            <a:r>
              <a:rPr lang="en-US" altLang="en-US" sz="2900" i="1" dirty="0">
                <a:solidFill>
                  <a:schemeClr val="tx1"/>
                </a:solidFill>
                <a:latin typeface="Franklin Gothic Medium"/>
                <a:cs typeface="Franklin Gothic Medium"/>
              </a:rPr>
              <a:t>Kellogg</a:t>
            </a:r>
            <a:r>
              <a:rPr lang="en-US" altLang="en-US" sz="2900" dirty="0">
                <a:solidFill>
                  <a:schemeClr val="tx1"/>
                </a:solidFill>
                <a:latin typeface="Franklin Gothic Medium"/>
                <a:cs typeface="Franklin Gothic Medium"/>
              </a:rPr>
              <a:t>)</a:t>
            </a:r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1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Processing of Application,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lvl="0" indent="-5334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AutoNum type="arabicPeriod" startAt="5"/>
            </a:pPr>
            <a:r>
              <a:rPr lang="en-US" altLang="en-US" sz="2000" kern="0" dirty="0">
                <a:solidFill>
                  <a:srgbClr val="000000"/>
                </a:solidFill>
                <a:latin typeface="Franklin Gothic Medium"/>
                <a:ea typeface="Arial" pitchFamily="-106" charset="0"/>
                <a:cs typeface="Arial"/>
              </a:rPr>
              <a:t>30-day response period, extension request </a:t>
            </a:r>
          </a:p>
          <a:p>
            <a:pPr marL="533400" lvl="0" indent="-5334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AutoNum type="arabicPeriod" startAt="5"/>
            </a:pPr>
            <a:r>
              <a:rPr lang="en-US" altLang="en-US" sz="2000" kern="0" dirty="0">
                <a:solidFill>
                  <a:srgbClr val="000000"/>
                </a:solidFill>
                <a:latin typeface="Franklin Gothic Medium"/>
                <a:ea typeface="Arial" pitchFamily="-106" charset="0"/>
                <a:cs typeface="Arial"/>
              </a:rPr>
              <a:t>Adjudication period :</a:t>
            </a:r>
            <a:r>
              <a:rPr lang="en-US" altLang="en-US" sz="2000" kern="0" dirty="0" smtClean="0">
                <a:solidFill>
                  <a:srgbClr val="000000"/>
                </a:solidFill>
                <a:latin typeface="Franklin Gothic Medium"/>
                <a:ea typeface="Arial" pitchFamily="-106" charset="0"/>
                <a:cs typeface="Arial"/>
              </a:rPr>
              <a:t> </a:t>
            </a:r>
            <a:r>
              <a:rPr lang="en-US" altLang="en-US" sz="2000" kern="0" dirty="0">
                <a:solidFill>
                  <a:srgbClr val="000000"/>
                </a:solidFill>
                <a:latin typeface="Franklin Gothic Medium"/>
                <a:ea typeface="Arial" pitchFamily="-106" charset="0"/>
                <a:cs typeface="Arial"/>
              </a:rPr>
              <a:t>8 months w/out Audit </a:t>
            </a:r>
          </a:p>
          <a:p>
            <a:pPr marL="533400" lvl="0" indent="-533400" eaLnBrk="0" fontAlgn="base" hangingPunct="0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AutoNum type="arabicPeriod" startAt="5"/>
            </a:pPr>
            <a:r>
              <a:rPr lang="en-US" altLang="en-US" sz="2000" kern="0" dirty="0">
                <a:solidFill>
                  <a:srgbClr val="000000"/>
                </a:solidFill>
                <a:latin typeface="Franklin Gothic Medium"/>
                <a:ea typeface="Arial" pitchFamily="-106" charset="0"/>
                <a:cs typeface="Arial"/>
              </a:rPr>
              <a:t>Validity of approved labor certification:  must be filed with </a:t>
            </a:r>
            <a:r>
              <a:rPr lang="en-US" altLang="en-US" sz="2000" kern="0" dirty="0" smtClean="0">
                <a:solidFill>
                  <a:srgbClr val="000000"/>
                </a:solidFill>
                <a:latin typeface="Franklin Gothic Medium"/>
                <a:ea typeface="Arial" pitchFamily="-106" charset="0"/>
                <a:cs typeface="Arial"/>
              </a:rPr>
              <a:t>employer's </a:t>
            </a:r>
            <a:r>
              <a:rPr lang="en-US" altLang="en-US" sz="2000" kern="0" dirty="0">
                <a:solidFill>
                  <a:srgbClr val="000000"/>
                </a:solidFill>
                <a:latin typeface="Franklin Gothic Medium"/>
                <a:ea typeface="Arial" pitchFamily="-106" charset="0"/>
                <a:cs typeface="Arial"/>
              </a:rPr>
              <a:t>I-140 Immigrant Petition within 180 days of </a:t>
            </a:r>
            <a:r>
              <a:rPr lang="en-US" altLang="en-US" sz="2000" kern="0" dirty="0" smtClean="0">
                <a:solidFill>
                  <a:srgbClr val="000000"/>
                </a:solidFill>
                <a:latin typeface="Franklin Gothic Medium"/>
                <a:ea typeface="Arial" pitchFamily="-106" charset="0"/>
                <a:cs typeface="Arial"/>
              </a:rPr>
              <a:t>approval</a:t>
            </a:r>
            <a:endParaRPr lang="en-US" altLang="en-US" sz="2000" kern="0" dirty="0">
              <a:solidFill>
                <a:srgbClr val="000000"/>
              </a:solidFill>
              <a:latin typeface="Franklin Gothic Medium"/>
              <a:ea typeface="Arial" pitchFamily="-106" charset="0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1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620117"/>
            <a:ext cx="4410121" cy="1940143"/>
          </a:xfrm>
        </p:spPr>
        <p:txBody>
          <a:bodyPr/>
          <a:lstStyle/>
          <a:p>
            <a:pPr algn="ctr"/>
            <a:r>
              <a:rPr lang="en-US" sz="5400" b="1" dirty="0"/>
              <a:t>PERM Resources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29200" y="1080079"/>
            <a:ext cx="3761040" cy="5046084"/>
          </a:xfrm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INA § 212 (a)(5)(A)&amp;(p)</a:t>
            </a:r>
          </a:p>
          <a:p>
            <a:r>
              <a:rPr lang="en-US" sz="20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20 C.F.R. part 656</a:t>
            </a:r>
          </a:p>
          <a:p>
            <a:pPr>
              <a:buFont typeface="Wingdings" charset="2"/>
              <a:buChar char="S"/>
            </a:pPr>
            <a:r>
              <a:rPr lang="en-US" sz="20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FAQ’s </a:t>
            </a:r>
          </a:p>
          <a:p>
            <a:r>
              <a:rPr lang="en-US" sz="20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AILA’s Guide to PERM Labor Certification</a:t>
            </a:r>
          </a:p>
          <a:p>
            <a:r>
              <a:rPr lang="en-US" sz="20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AILA’s Immigration Practice Toolbox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 descr="resourc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584" y="4688417"/>
            <a:ext cx="2169583" cy="216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4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Immigrant Visas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78668" y="2794000"/>
            <a:ext cx="6127750" cy="3640667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</a:pPr>
            <a:endParaRPr lang="en-US" sz="2000" dirty="0" smtClean="0">
              <a:solidFill>
                <a:srgbClr val="002060"/>
              </a:solidFill>
              <a:latin typeface="Franklin Gothic Medium"/>
              <a:cs typeface="Franklin Gothic Medium"/>
            </a:endParaRPr>
          </a:p>
          <a:p>
            <a:pPr lvl="0" eaLnBrk="0" fontAlgn="base" hangingPunct="0"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</a:pPr>
            <a:r>
              <a:rPr lang="en-US" sz="2000" dirty="0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t>Provide </a:t>
            </a:r>
            <a:r>
              <a:rPr lang="en-US" sz="20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basis </a:t>
            </a:r>
            <a:r>
              <a:rPr lang="en-US" sz="2000" dirty="0" smtClean="0">
                <a:solidFill>
                  <a:srgbClr val="002060"/>
                </a:solidFill>
                <a:latin typeface="Franklin Gothic Medium"/>
                <a:cs typeface="Franklin Gothic Medium"/>
              </a:rPr>
              <a:t>for </a:t>
            </a:r>
            <a:r>
              <a:rPr lang="en-US" sz="20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individual to be admitted to the United States as a legal permanent resident</a:t>
            </a:r>
          </a:p>
          <a:p>
            <a:pPr lvl="0" eaLnBrk="0" fontAlgn="base" hangingPunct="0"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</a:pPr>
            <a:r>
              <a:rPr lang="en-US" sz="20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To receive an immigrant visa: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ACD06D">
                  <a:lumMod val="50000"/>
                </a:srgbClr>
              </a:buClr>
              <a:buSzTx/>
              <a:buFont typeface="Courier New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Franklin Gothic Medium"/>
                <a:cs typeface="Franklin Gothic Medium"/>
              </a:rPr>
              <a:t>You must qualify for one of the immigrant categories 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ACD06D">
                  <a:lumMod val="50000"/>
                </a:srgbClr>
              </a:buClr>
              <a:buSzTx/>
              <a:buFont typeface="Courier New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Franklin Gothic Medium"/>
                <a:cs typeface="Franklin Gothic Medium"/>
              </a:rPr>
              <a:t>An immigrant visa must be available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ACD06D">
                  <a:lumMod val="50000"/>
                </a:srgbClr>
              </a:buClr>
              <a:buSzTx/>
              <a:buFont typeface="Arial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Franklin Gothic Medium"/>
                <a:cs typeface="Franklin Gothic Medium"/>
              </a:rPr>
              <a:t>Priority date must be current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18</a:t>
            </a:fld>
            <a:endParaRPr lang="en-US"/>
          </a:p>
        </p:txBody>
      </p:sp>
      <p:pic>
        <p:nvPicPr>
          <p:cNvPr id="2" name="Picture 1" descr="300_famil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5" y="3221779"/>
            <a:ext cx="2497667" cy="20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16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EB-WHAT?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eaLnBrk="0" fontAlgn="base" hangingPunct="0"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  <a:latin typeface="Arial"/>
              </a:rPr>
              <a:t>Family Based vs. Employment Based Categories</a:t>
            </a:r>
          </a:p>
          <a:p>
            <a:pPr lvl="0" eaLnBrk="0" fontAlgn="base" hangingPunct="0"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  <a:latin typeface="Arial"/>
              </a:rPr>
              <a:t>Employment Categories 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ACD06D">
                  <a:lumMod val="50000"/>
                </a:srgbClr>
              </a:buClr>
              <a:buSzTx/>
              <a:buFont typeface="Courier New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/>
              </a:rPr>
              <a:t>EB-2 vs. EB-3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ACD06D">
                  <a:lumMod val="50000"/>
                </a:srgbClr>
              </a:buClr>
              <a:buSzTx/>
              <a:buFont typeface="Courier New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/>
              </a:rPr>
              <a:t>Per-Country Limits</a:t>
            </a:r>
          </a:p>
          <a:p>
            <a:pPr lvl="0" eaLnBrk="0" fontAlgn="base" hangingPunct="0"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  <a:latin typeface="Arial"/>
              </a:rPr>
              <a:t>Why it matters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ACD06D">
                  <a:lumMod val="50000"/>
                </a:srgbClr>
              </a:buClr>
              <a:buSzTx/>
              <a:buFont typeface="Courier New" pitchFamily="49" charset="0"/>
              <a:buChar char="o"/>
            </a:pPr>
            <a:r>
              <a:rPr lang="en-US" dirty="0">
                <a:solidFill>
                  <a:srgbClr val="002060"/>
                </a:solidFill>
                <a:latin typeface="Arial"/>
              </a:rPr>
              <a:t>Immigrant Visa Allocation In the Visa Bulletin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ACD06D">
                  <a:lumMod val="50000"/>
                </a:srgbClr>
              </a:buClr>
              <a:buSzTx/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"/>
                <a:hlinkClick r:id="rId3"/>
              </a:rPr>
              <a:t>http://travel.state.gov/visa/bulletin/bulletin_1360.html</a:t>
            </a:r>
            <a:endParaRPr lang="en-US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Immigrant Sponsorship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eaLnBrk="0" fontAlgn="base" hangingPunct="0"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  <a:defRPr/>
            </a:pPr>
            <a:r>
              <a:rPr lang="en-US" sz="2000" dirty="0">
                <a:solidFill>
                  <a:srgbClr val="002060"/>
                </a:solidFill>
                <a:latin typeface="Arial"/>
              </a:rPr>
              <a:t>Attorneys role is to guide and provide roadmap to employers and employees through the maze of LPR processing – several processing steps and can take anywhere from 2-10 years.</a:t>
            </a:r>
          </a:p>
          <a:p>
            <a:pPr lvl="0" eaLnBrk="0" fontAlgn="base" hangingPunct="0"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  <a:defRPr/>
            </a:pPr>
            <a:r>
              <a:rPr lang="en-US" sz="2000" dirty="0">
                <a:solidFill>
                  <a:srgbClr val="002060"/>
                </a:solidFill>
                <a:latin typeface="Arial"/>
              </a:rPr>
              <a:t>“Set &amp; Manage Client Expectations”</a:t>
            </a:r>
          </a:p>
          <a:p>
            <a:pPr lvl="0" eaLnBrk="0" fontAlgn="base" hangingPunct="0"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  <a:defRPr/>
            </a:pPr>
            <a:r>
              <a:rPr lang="en-US" sz="2000" dirty="0">
                <a:solidFill>
                  <a:srgbClr val="002060"/>
                </a:solidFill>
                <a:latin typeface="Arial"/>
              </a:rPr>
              <a:t>Terms of Interest: 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ACD06D">
                  <a:lumMod val="50000"/>
                </a:srgbClr>
              </a:buClr>
              <a:buSzTx/>
              <a:buFont typeface="Courier New" pitchFamily="49" charset="0"/>
              <a:buChar char="o"/>
              <a:defRPr/>
            </a:pPr>
            <a:r>
              <a:rPr lang="en-US" sz="1600" dirty="0">
                <a:solidFill>
                  <a:srgbClr val="002060"/>
                </a:solidFill>
                <a:latin typeface="Arial"/>
              </a:rPr>
              <a:t>Labor Certification {PERM} 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ACD06D">
                  <a:lumMod val="50000"/>
                </a:srgbClr>
              </a:buClr>
              <a:buSzTx/>
              <a:buFont typeface="Courier New" pitchFamily="49" charset="0"/>
              <a:buChar char="o"/>
              <a:defRPr/>
            </a:pPr>
            <a:r>
              <a:rPr lang="en-US" sz="1600" dirty="0">
                <a:solidFill>
                  <a:srgbClr val="002060"/>
                </a:solidFill>
                <a:latin typeface="Arial"/>
              </a:rPr>
              <a:t>Immigrant Quota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ACD06D">
                  <a:lumMod val="50000"/>
                </a:srgbClr>
              </a:buClr>
              <a:buSzTx/>
              <a:buFont typeface="Courier New" pitchFamily="49" charset="0"/>
              <a:buChar char="o"/>
              <a:defRPr/>
            </a:pPr>
            <a:r>
              <a:rPr lang="en-US" sz="1600" dirty="0">
                <a:solidFill>
                  <a:srgbClr val="002060"/>
                </a:solidFill>
                <a:latin typeface="Arial"/>
              </a:rPr>
              <a:t>Legal Permanent Residency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ACD06D">
                  <a:lumMod val="50000"/>
                </a:srgbClr>
              </a:buClr>
              <a:buSzTx/>
              <a:buFont typeface="Courier New" pitchFamily="49" charset="0"/>
              <a:buChar char="o"/>
              <a:defRPr/>
            </a:pPr>
            <a:r>
              <a:rPr lang="en-US" sz="1600" dirty="0">
                <a:solidFill>
                  <a:srgbClr val="002060"/>
                </a:solidFill>
                <a:latin typeface="Arial"/>
              </a:rPr>
              <a:t>Work Authorization &amp; Advanced Parole  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ACD06D">
                  <a:lumMod val="50000"/>
                </a:srgbClr>
              </a:buClr>
              <a:buSzTx/>
              <a:buFont typeface="Courier New" pitchFamily="49" charset="0"/>
              <a:buChar char="o"/>
              <a:defRPr/>
            </a:pPr>
            <a:r>
              <a:rPr lang="en-US" sz="1600" dirty="0">
                <a:solidFill>
                  <a:srgbClr val="002060"/>
                </a:solidFill>
                <a:latin typeface="Arial"/>
              </a:rPr>
              <a:t>Adjustment of Status &amp; Visa Expiration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ACD06D">
                  <a:lumMod val="50000"/>
                </a:srgbClr>
              </a:buClr>
              <a:buSzTx/>
              <a:buFont typeface="Courier New" pitchFamily="49" charset="0"/>
              <a:buChar char="o"/>
              <a:defRPr/>
            </a:pPr>
            <a:r>
              <a:rPr lang="en-US" sz="1600" dirty="0">
                <a:solidFill>
                  <a:srgbClr val="002060"/>
                </a:solidFill>
                <a:latin typeface="Arial"/>
              </a:rPr>
              <a:t>Immigrant Quota</a:t>
            </a:r>
            <a:endParaRPr lang="en-US" dirty="0">
              <a:solidFill>
                <a:srgbClr val="002060"/>
              </a:solidFill>
              <a:latin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639" y="3661833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57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Adjustment of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eaLnBrk="0" fontAlgn="base" hangingPunct="0"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  <a:latin typeface="Arial"/>
              </a:rPr>
              <a:t>Background check to determine whether there is any </a:t>
            </a:r>
            <a:r>
              <a:rPr lang="en-US" sz="2400" u="sng" dirty="0">
                <a:solidFill>
                  <a:srgbClr val="002060"/>
                </a:solidFill>
                <a:latin typeface="Arial"/>
              </a:rPr>
              <a:t>basis to refuse</a:t>
            </a:r>
            <a:r>
              <a:rPr lang="en-US" sz="2400" dirty="0">
                <a:solidFill>
                  <a:srgbClr val="002060"/>
                </a:solidFill>
                <a:latin typeface="Arial"/>
              </a:rPr>
              <a:t> the foreign national legal permanent residence: (Criminal; Medical; Political; Immigration-related; Security) </a:t>
            </a:r>
          </a:p>
          <a:p>
            <a:pPr lvl="0" fontAlgn="base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</a:pPr>
            <a:r>
              <a:rPr lang="en-US" sz="2400" dirty="0" smtClean="0">
                <a:solidFill>
                  <a:srgbClr val="002060"/>
                </a:solidFill>
                <a:latin typeface="Arial"/>
              </a:rPr>
              <a:t>To </a:t>
            </a:r>
            <a:r>
              <a:rPr lang="en-US" sz="2400" dirty="0">
                <a:solidFill>
                  <a:srgbClr val="002060"/>
                </a:solidFill>
                <a:latin typeface="Arial"/>
              </a:rPr>
              <a:t>file the adjustment of status, an immigrant visa must be available </a:t>
            </a:r>
          </a:p>
          <a:p>
            <a:pPr lvl="0" fontAlgn="base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  <a:latin typeface="Arial"/>
              </a:rPr>
              <a:t>Must travel abroad with approved advance parole if not on H-1 or L-1 status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4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AOS Portability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eaLnBrk="0" fontAlgn="base" hangingPunct="0"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  <a:latin typeface="Arial"/>
              </a:rPr>
              <a:t>Typically can be employed immediately depending on notice by employee to current employer</a:t>
            </a:r>
          </a:p>
          <a:p>
            <a:pPr lvl="0" eaLnBrk="0" fontAlgn="base" hangingPunct="0"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  <a:latin typeface="Arial"/>
              </a:rPr>
              <a:t>Requires an EAD based upon an Adjustment of Status filed at least six months in advance</a:t>
            </a:r>
          </a:p>
          <a:p>
            <a:pPr lvl="0" eaLnBrk="0" fontAlgn="base" hangingPunct="0"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  <a:latin typeface="Arial"/>
              </a:rPr>
              <a:t>Requires analysis of whether position at is the “same or similar” to position used to obtain the EAD</a:t>
            </a:r>
          </a:p>
          <a:p>
            <a:pPr eaLnBrk="0" fontAlgn="base" hangingPunct="0"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  <a:latin typeface="Arial"/>
              </a:rPr>
              <a:t>Key Issues:</a:t>
            </a:r>
          </a:p>
          <a:p>
            <a:pPr lvl="1" eaLnBrk="0" fontAlgn="base" hangingPunct="0"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</a:pPr>
            <a:r>
              <a:rPr lang="en-US" dirty="0">
                <a:solidFill>
                  <a:srgbClr val="002060"/>
                </a:solidFill>
                <a:latin typeface="Arial"/>
              </a:rPr>
              <a:t>Proactive or reactive notice to USCIS, evidence of previous filing, family members (aging out of qualifying derivatives)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3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 descr="logo_2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251" y="3319685"/>
            <a:ext cx="6200616" cy="1279831"/>
          </a:xfrm>
          <a:prstGeom prst="rect">
            <a:avLst/>
          </a:prstGeom>
        </p:spPr>
      </p:pic>
      <p:pic>
        <p:nvPicPr>
          <p:cNvPr id="6" name="Picture 5" descr="266380_357213234360187_1788046255_o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2" y="548536"/>
            <a:ext cx="496734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4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 Labor 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fontAlgn="base">
              <a:lnSpc>
                <a:spcPct val="80000"/>
              </a:lnSpc>
              <a:spcBef>
                <a:spcPts val="800"/>
              </a:spcBef>
              <a:spcAft>
                <a:spcPts val="600"/>
              </a:spcAft>
              <a:buClrTx/>
              <a:buSzPct val="100000"/>
              <a:buNone/>
            </a:pPr>
            <a:endParaRPr lang="en-US" sz="1400" dirty="0">
              <a:solidFill>
                <a:srgbClr val="00206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  <a:latin typeface="Arial"/>
              </a:rPr>
              <a:t>First step of LPR for most professional foreign workers in the U.S.</a:t>
            </a:r>
          </a:p>
          <a:p>
            <a:pPr lvl="0" fontAlgn="base">
              <a:lnSpc>
                <a:spcPct val="80000"/>
              </a:lnSpc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  <a:latin typeface="Arial"/>
              </a:rPr>
              <a:t>Electronically filed with the U.S. Department of Labor (DOL)</a:t>
            </a:r>
          </a:p>
          <a:p>
            <a:pPr lvl="0" fontAlgn="base">
              <a:lnSpc>
                <a:spcPct val="80000"/>
              </a:lnSpc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  <a:latin typeface="Arial"/>
              </a:rPr>
              <a:t>Process requires to prove </a:t>
            </a:r>
            <a:r>
              <a:rPr lang="en-US" sz="2400" b="1" dirty="0">
                <a:solidFill>
                  <a:srgbClr val="002060"/>
                </a:solidFill>
                <a:latin typeface="Arial"/>
              </a:rPr>
              <a:t>shortage</a:t>
            </a:r>
            <a:r>
              <a:rPr lang="en-US" sz="2400" dirty="0">
                <a:solidFill>
                  <a:srgbClr val="002060"/>
                </a:solidFill>
                <a:latin typeface="Arial"/>
              </a:rPr>
              <a:t> of qualified, willing, and able U.S. workers in the area of intended employment</a:t>
            </a:r>
            <a:endParaRPr lang="en-US" sz="1400" dirty="0">
              <a:solidFill>
                <a:srgbClr val="00206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  <a:latin typeface="Arial"/>
              </a:rPr>
              <a:t>“Bona Fide Recruitment: Employers must conduct a </a:t>
            </a:r>
            <a:r>
              <a:rPr lang="en-US" sz="2400" b="1" dirty="0">
                <a:solidFill>
                  <a:srgbClr val="002060"/>
                </a:solidFill>
                <a:latin typeface="Arial"/>
              </a:rPr>
              <a:t>real-world test</a:t>
            </a:r>
            <a:r>
              <a:rPr lang="en-US" sz="2400" dirty="0">
                <a:solidFill>
                  <a:srgbClr val="002060"/>
                </a:solidFill>
                <a:latin typeface="Arial"/>
              </a:rPr>
              <a:t> of the labor </a:t>
            </a:r>
            <a:r>
              <a:rPr lang="en-US" sz="2400" dirty="0" smtClean="0">
                <a:solidFill>
                  <a:srgbClr val="002060"/>
                </a:solidFill>
                <a:latin typeface="Arial"/>
              </a:rPr>
              <a:t>market</a:t>
            </a:r>
            <a:endParaRPr lang="en-US" sz="1400" dirty="0">
              <a:solidFill>
                <a:srgbClr val="002060"/>
              </a:solidFill>
              <a:latin typeface="Arial"/>
            </a:endParaRPr>
          </a:p>
          <a:p>
            <a:pPr lvl="0" fontAlgn="base">
              <a:lnSpc>
                <a:spcPct val="80000"/>
              </a:lnSpc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  <a:latin typeface="Arial"/>
              </a:rPr>
              <a:t>Applicants may be disqualified only if they fail to meet the </a:t>
            </a:r>
            <a:r>
              <a:rPr lang="en-US" sz="2400" b="1" u="sng" dirty="0">
                <a:solidFill>
                  <a:srgbClr val="002060"/>
                </a:solidFill>
                <a:latin typeface="Arial"/>
              </a:rPr>
              <a:t>actual</a:t>
            </a:r>
            <a:r>
              <a:rPr lang="en-US" sz="2400" dirty="0">
                <a:solidFill>
                  <a:srgbClr val="002060"/>
                </a:solidFill>
                <a:latin typeface="Arial"/>
              </a:rPr>
              <a:t> minimum requirements for the </a:t>
            </a:r>
            <a:r>
              <a:rPr lang="en-US" sz="2400" dirty="0" smtClean="0">
                <a:solidFill>
                  <a:srgbClr val="002060"/>
                </a:solidFill>
                <a:latin typeface="Arial"/>
              </a:rPr>
              <a:t>position</a:t>
            </a:r>
            <a:endParaRPr lang="en-US" sz="2400" dirty="0">
              <a:solidFill>
                <a:srgbClr val="002060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6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Key Issues to Consider Before Starting Labor Certifications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2762250"/>
            <a:ext cx="6233583" cy="4156382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  <a:latin typeface="Arial"/>
              </a:rPr>
              <a:t>Candidate has at least 1.5 years of H-1B time left</a:t>
            </a:r>
          </a:p>
          <a:p>
            <a:pPr lvl="0" eaLnBrk="0" fontAlgn="base" hangingPunct="0"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  <a:latin typeface="Arial"/>
              </a:rPr>
              <a:t>Candidate has relevant experience in addition to education</a:t>
            </a:r>
          </a:p>
          <a:p>
            <a:pPr lvl="0" eaLnBrk="0" fontAlgn="base" hangingPunct="0"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  <a:latin typeface="Arial"/>
              </a:rPr>
              <a:t>Recruiter’s knowledge of potential pool of applicants can help in assessing whether similarly qualified U.S. workers are readily available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hanging onto ti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02" y="3259666"/>
            <a:ext cx="1786698" cy="192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4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70317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Employer’s </a:t>
            </a:r>
            <a:r>
              <a:rPr lang="en-US" dirty="0"/>
              <a:t>Role in PERM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0" fontAlgn="base" hangingPunct="0"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Employer, manager, and attorney work to craft job description </a:t>
            </a:r>
          </a:p>
          <a:p>
            <a:pPr eaLnBrk="0" fontAlgn="base" hangingPunct="0"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Employer approves prevailing wage determination </a:t>
            </a:r>
          </a:p>
          <a:p>
            <a:pPr eaLnBrk="0" fontAlgn="base" hangingPunct="0"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Company works with attorney to gather business necessity documentation </a:t>
            </a:r>
          </a:p>
          <a:p>
            <a:pPr eaLnBrk="0" fontAlgn="base" hangingPunct="0"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Company conducts recruitment and judges applicants based on minimum requirements only, and submits recruitment results to attorney</a:t>
            </a:r>
          </a:p>
          <a:p>
            <a:pPr eaLnBrk="0" fontAlgn="base" hangingPunct="0"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Employer verifies that no qualified U.S. workers have been found</a:t>
            </a:r>
          </a:p>
          <a:p>
            <a:pPr eaLnBrk="0" fontAlgn="base" hangingPunct="0"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Employer and employee review draft of PERM application prior to submission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36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Employee’s Role in PERM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eaLnBrk="0" fontAlgn="base" hangingPunct="0"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  <a:latin typeface="Arial"/>
              </a:rPr>
              <a:t>The foreign national employee </a:t>
            </a:r>
            <a:r>
              <a:rPr lang="en-US" sz="2400" b="1" dirty="0">
                <a:solidFill>
                  <a:srgbClr val="002060"/>
                </a:solidFill>
                <a:latin typeface="Arial"/>
              </a:rPr>
              <a:t>must</a:t>
            </a:r>
            <a:r>
              <a:rPr lang="en-US" sz="24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/>
              </a:rPr>
              <a:t>meet</a:t>
            </a:r>
            <a:r>
              <a:rPr lang="en-US" sz="2400" dirty="0">
                <a:solidFill>
                  <a:srgbClr val="002060"/>
                </a:solidFill>
                <a:latin typeface="Arial"/>
              </a:rPr>
              <a:t> the actual minimum requirements.</a:t>
            </a:r>
          </a:p>
          <a:p>
            <a:pPr lvl="0" eaLnBrk="0" fontAlgn="base" hangingPunct="0"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  <a:latin typeface="Arial"/>
              </a:rPr>
              <a:t>Requirements are be met through </a:t>
            </a:r>
            <a:r>
              <a:rPr lang="en-US" sz="2400" b="1" dirty="0">
                <a:solidFill>
                  <a:srgbClr val="002060"/>
                </a:solidFill>
                <a:latin typeface="Arial"/>
              </a:rPr>
              <a:t>work experience</a:t>
            </a:r>
            <a:r>
              <a:rPr lang="en-US" sz="2400" dirty="0">
                <a:solidFill>
                  <a:srgbClr val="002060"/>
                </a:solidFill>
                <a:latin typeface="Arial"/>
              </a:rPr>
              <a:t> and </a:t>
            </a:r>
            <a:r>
              <a:rPr lang="en-US" sz="2400" b="1" dirty="0">
                <a:solidFill>
                  <a:srgbClr val="002060"/>
                </a:solidFill>
                <a:latin typeface="Arial"/>
              </a:rPr>
              <a:t>education 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ACD06D">
                  <a:lumMod val="50000"/>
                </a:srgbClr>
              </a:buClr>
              <a:buSzTx/>
              <a:buFont typeface="Courier New" pitchFamily="49" charset="0"/>
              <a:buChar char="o"/>
            </a:pPr>
            <a:r>
              <a:rPr lang="en-US" b="1" dirty="0">
                <a:solidFill>
                  <a:srgbClr val="002060"/>
                </a:solidFill>
                <a:latin typeface="Arial"/>
              </a:rPr>
              <a:t>Ask employee to provide at start of PERM process to verify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ACD06D">
                  <a:lumMod val="50000"/>
                </a:srgbClr>
              </a:buClr>
              <a:buSzTx/>
              <a:buFont typeface="Courier New" pitchFamily="49" charset="0"/>
              <a:buChar char="o"/>
            </a:pPr>
            <a:r>
              <a:rPr lang="en-US" b="1" dirty="0">
                <a:solidFill>
                  <a:srgbClr val="002060"/>
                </a:solidFill>
                <a:latin typeface="Arial"/>
              </a:rPr>
              <a:t>Get experience letters at beginning of PERM process </a:t>
            </a:r>
            <a:endParaRPr lang="en-US" dirty="0">
              <a:solidFill>
                <a:srgbClr val="002060"/>
              </a:solidFill>
              <a:latin typeface="Arial"/>
            </a:endParaRPr>
          </a:p>
          <a:p>
            <a:pPr lvl="0" eaLnBrk="0" fontAlgn="base" hangingPunct="0">
              <a:spcBef>
                <a:spcPts val="800"/>
              </a:spcBef>
              <a:spcAft>
                <a:spcPts val="600"/>
              </a:spcAft>
              <a:buClrTx/>
              <a:buSzPct val="100000"/>
              <a:buBlip>
                <a:blip r:embed="rId2"/>
              </a:buBlip>
            </a:pPr>
            <a:r>
              <a:rPr lang="en-US" sz="2400" dirty="0">
                <a:solidFill>
                  <a:srgbClr val="002060"/>
                </a:solidFill>
                <a:latin typeface="Arial"/>
              </a:rPr>
              <a:t>Unless the foreign national employee has changed to a significantly different position, experience gained at the current employer cannot be used.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51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508000"/>
            <a:ext cx="4305300" cy="1725083"/>
          </a:xfrm>
        </p:spPr>
        <p:txBody>
          <a:bodyPr/>
          <a:lstStyle/>
          <a:p>
            <a:r>
              <a:rPr lang="en-US" altLang="en-US" sz="5400" b="1" dirty="0"/>
              <a:t>PERM Basics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129" y="273050"/>
            <a:ext cx="3976671" cy="632743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v"/>
            </a:pPr>
            <a:r>
              <a:rPr lang="en-US" altLang="en-US" sz="2400" b="1" u="sng" dirty="0">
                <a:solidFill>
                  <a:schemeClr val="tx1"/>
                </a:solidFill>
              </a:rPr>
              <a:t>P</a:t>
            </a:r>
            <a:r>
              <a:rPr lang="en-US" altLang="en-US" sz="2400" b="1" dirty="0">
                <a:solidFill>
                  <a:schemeClr val="tx1"/>
                </a:solidFill>
              </a:rPr>
              <a:t>rogram </a:t>
            </a:r>
            <a:r>
              <a:rPr lang="en-US" altLang="en-US" sz="2400" b="1" u="sng" dirty="0">
                <a:solidFill>
                  <a:schemeClr val="tx1"/>
                </a:solidFill>
              </a:rPr>
              <a:t>E</a:t>
            </a:r>
            <a:r>
              <a:rPr lang="en-US" altLang="en-US" sz="2400" b="1" dirty="0">
                <a:solidFill>
                  <a:schemeClr val="tx1"/>
                </a:solidFill>
              </a:rPr>
              <a:t>lectronic </a:t>
            </a:r>
            <a:r>
              <a:rPr lang="en-US" altLang="en-US" sz="2400" b="1" u="sng" dirty="0">
                <a:solidFill>
                  <a:schemeClr val="tx1"/>
                </a:solidFill>
              </a:rPr>
              <a:t>R</a:t>
            </a:r>
            <a:r>
              <a:rPr lang="en-US" altLang="en-US" sz="2400" b="1" dirty="0">
                <a:solidFill>
                  <a:schemeClr val="tx1"/>
                </a:solidFill>
              </a:rPr>
              <a:t>eview </a:t>
            </a:r>
            <a:r>
              <a:rPr lang="en-US" altLang="en-US" sz="2400" b="1" u="sng" dirty="0">
                <a:solidFill>
                  <a:schemeClr val="tx1"/>
                </a:solidFill>
              </a:rPr>
              <a:t>M</a:t>
            </a:r>
            <a:r>
              <a:rPr lang="en-US" altLang="en-US" sz="2400" b="1" dirty="0">
                <a:solidFill>
                  <a:schemeClr val="tx1"/>
                </a:solidFill>
              </a:rPr>
              <a:t>anagement</a:t>
            </a:r>
          </a:p>
          <a:p>
            <a:pPr>
              <a:buFont typeface="Wingdings" charset="2"/>
              <a:buChar char="v"/>
            </a:pPr>
            <a:r>
              <a:rPr lang="en-US" altLang="en-US" sz="2400" b="1" dirty="0">
                <a:solidFill>
                  <a:schemeClr val="tx1"/>
                </a:solidFill>
              </a:rPr>
              <a:t>Effective on and after March 28, 2005</a:t>
            </a:r>
          </a:p>
          <a:p>
            <a:pPr>
              <a:buFont typeface="Wingdings" charset="2"/>
              <a:buChar char="v"/>
            </a:pPr>
            <a:r>
              <a:rPr lang="en-US" altLang="en-US" sz="2400" b="1" dirty="0">
                <a:solidFill>
                  <a:schemeClr val="tx1"/>
                </a:solidFill>
              </a:rPr>
              <a:t>Form 9089 </a:t>
            </a:r>
          </a:p>
          <a:p>
            <a:pPr>
              <a:buFont typeface="Wingdings" charset="2"/>
              <a:buChar char="v"/>
            </a:pPr>
            <a:r>
              <a:rPr lang="en-US" altLang="en-US" sz="2400" b="1" dirty="0">
                <a:solidFill>
                  <a:schemeClr val="tx1"/>
                </a:solidFill>
              </a:rPr>
              <a:t>Attestation Based and Reviewed Electronically</a:t>
            </a:r>
          </a:p>
          <a:p>
            <a:pPr>
              <a:buFont typeface="Wingdings" charset="2"/>
              <a:buChar char="v"/>
            </a:pPr>
            <a:r>
              <a:rPr lang="en-US" altLang="en-US" sz="2400" b="1" dirty="0">
                <a:solidFill>
                  <a:schemeClr val="tx1"/>
                </a:solidFill>
              </a:rPr>
              <a:t>Employer Registration to file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online (</a:t>
            </a:r>
            <a:r>
              <a:rPr lang="en-US" altLang="en-US" sz="2400" b="1" dirty="0">
                <a:solidFill>
                  <a:schemeClr val="tx1"/>
                </a:solidFill>
                <a:hlinkClick r:id="rId2"/>
              </a:rPr>
              <a:t>plc.doleta.gov</a:t>
            </a:r>
            <a:r>
              <a:rPr lang="en-US" altLang="en-US" sz="2400" b="1" dirty="0">
                <a:solidFill>
                  <a:schemeClr val="tx1"/>
                </a:solidFill>
              </a:rPr>
              <a:t>)</a:t>
            </a:r>
          </a:p>
          <a:p>
            <a:pPr>
              <a:buFont typeface="Wingdings" charset="2"/>
              <a:buChar char="v"/>
            </a:pPr>
            <a:r>
              <a:rPr lang="en-US" altLang="en-US" sz="2400" b="1" dirty="0">
                <a:solidFill>
                  <a:schemeClr val="tx1"/>
                </a:solidFill>
              </a:rPr>
              <a:t>5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year Retention Requirement </a:t>
            </a:r>
            <a:endParaRPr lang="en-US" altLang="en-US" sz="2400" b="1" dirty="0">
              <a:solidFill>
                <a:schemeClr val="tx1"/>
              </a:solidFill>
            </a:endParaRPr>
          </a:p>
          <a:p>
            <a:pPr>
              <a:buFont typeface="Wingdings" charset="2"/>
              <a:buChar char="v"/>
            </a:pPr>
            <a:r>
              <a:rPr lang="en-US" altLang="en-US" sz="2400" b="1" dirty="0">
                <a:solidFill>
                  <a:schemeClr val="tx1"/>
                </a:solidFill>
              </a:rPr>
              <a:t>Permanent full time employment</a:t>
            </a:r>
          </a:p>
          <a:p>
            <a:pPr>
              <a:buFont typeface="Wingdings" charset="2"/>
              <a:buChar char="v"/>
            </a:pPr>
            <a:r>
              <a:rPr lang="en-US" altLang="en-US" sz="2400" b="1" dirty="0">
                <a:solidFill>
                  <a:schemeClr val="tx1"/>
                </a:solidFill>
              </a:rPr>
              <a:t>180 Day Validity Period</a:t>
            </a:r>
          </a:p>
          <a:p>
            <a:pPr>
              <a:buFont typeface="Wingdings" charset="2"/>
              <a:buChar char="v"/>
            </a:pPr>
            <a:r>
              <a:rPr lang="en-US" altLang="en-US" sz="2400" b="1" dirty="0">
                <a:solidFill>
                  <a:schemeClr val="tx1"/>
                </a:solidFill>
              </a:rPr>
              <a:t>Not transferable</a:t>
            </a:r>
          </a:p>
          <a:p>
            <a:pPr>
              <a:buFont typeface="Wingdings" charset="2"/>
              <a:buChar char="v"/>
            </a:pPr>
            <a:r>
              <a:rPr lang="en-US" altLang="en-US" sz="2400" b="1" dirty="0">
                <a:solidFill>
                  <a:schemeClr val="tx1"/>
                </a:solidFill>
              </a:rPr>
              <a:t>Must file Approval with I-140 Immigrant Petition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 descr="600px-US-DeptOfLabor-Seal_svg(8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17" y="3302000"/>
            <a:ext cx="2444749" cy="244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21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2" y="890065"/>
            <a:ext cx="4300117" cy="1946268"/>
          </a:xfrm>
        </p:spPr>
        <p:txBody>
          <a:bodyPr/>
          <a:lstStyle/>
          <a:p>
            <a:pPr algn="ctr"/>
            <a:r>
              <a:rPr lang="en-US" altLang="en-US" b="1" dirty="0" smtClean="0"/>
              <a:t>Preliminary Considerations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charset="2"/>
              <a:buChar char="v"/>
            </a:pPr>
            <a:r>
              <a:rPr lang="en-US" altLang="en-US" b="1" dirty="0">
                <a:solidFill>
                  <a:schemeClr val="tx1"/>
                </a:solidFill>
              </a:rPr>
              <a:t>All Costs Borne by Employer</a:t>
            </a:r>
          </a:p>
          <a:p>
            <a:pPr>
              <a:buFont typeface="Wingdings" charset="2"/>
              <a:buChar char="v"/>
            </a:pPr>
            <a:r>
              <a:rPr lang="en-US" altLang="en-US" b="1" dirty="0">
                <a:solidFill>
                  <a:schemeClr val="tx1"/>
                </a:solidFill>
              </a:rPr>
              <a:t>Viability of Recruitment</a:t>
            </a:r>
          </a:p>
          <a:p>
            <a:pPr>
              <a:buFont typeface="Wingdings" charset="2"/>
              <a:buChar char="v"/>
            </a:pPr>
            <a:r>
              <a:rPr lang="en-US" altLang="en-US" b="1" dirty="0">
                <a:solidFill>
                  <a:schemeClr val="tx1"/>
                </a:solidFill>
              </a:rPr>
              <a:t>Ability to Pay Prevailing Wage Determination</a:t>
            </a:r>
          </a:p>
          <a:p>
            <a:pPr>
              <a:buFont typeface="Wingdings" charset="2"/>
              <a:buChar char="v"/>
            </a:pPr>
            <a:r>
              <a:rPr lang="en-US" altLang="en-US" b="1" dirty="0">
                <a:solidFill>
                  <a:schemeClr val="tx1"/>
                </a:solidFill>
              </a:rPr>
              <a:t>Effect of Layoffs</a:t>
            </a:r>
          </a:p>
          <a:p>
            <a:pPr>
              <a:buFont typeface="Wingdings" charset="2"/>
              <a:buChar char="v"/>
            </a:pPr>
            <a:r>
              <a:rPr lang="en-US" altLang="en-US" b="1" dirty="0">
                <a:solidFill>
                  <a:schemeClr val="tx1"/>
                </a:solidFill>
              </a:rPr>
              <a:t>Normal Requirements</a:t>
            </a:r>
          </a:p>
          <a:p>
            <a:pPr>
              <a:buFont typeface="Wingdings" charset="2"/>
              <a:buChar char="v"/>
            </a:pPr>
            <a:r>
              <a:rPr lang="en-US" altLang="en-US" b="1" dirty="0">
                <a:solidFill>
                  <a:schemeClr val="tx1"/>
                </a:solidFill>
              </a:rPr>
              <a:t>Review History of Alien Employee</a:t>
            </a:r>
          </a:p>
          <a:p>
            <a:pPr>
              <a:buFont typeface="Wingdings" charset="2"/>
              <a:buChar char="v"/>
            </a:pPr>
            <a:r>
              <a:rPr lang="en-US" altLang="en-US" b="1" dirty="0">
                <a:solidFill>
                  <a:schemeClr val="tx1"/>
                </a:solidFill>
              </a:rPr>
              <a:t>Unauthorized Employment of Alien</a:t>
            </a:r>
          </a:p>
          <a:p>
            <a:pPr>
              <a:buFont typeface="Wingdings" charset="2"/>
              <a:buChar char="v"/>
            </a:pPr>
            <a:r>
              <a:rPr lang="en-US" altLang="en-US" b="1" dirty="0">
                <a:solidFill>
                  <a:schemeClr val="tx1"/>
                </a:solidFill>
              </a:rPr>
              <a:t>Maintaining Legal Status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600px-US-DeptOfLabor-Seal_svg(8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3342748"/>
            <a:ext cx="2444749" cy="244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4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Bona Fide Job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520184"/>
            <a:ext cx="7662864" cy="3740272"/>
          </a:xfrm>
        </p:spPr>
        <p:txBody>
          <a:bodyPr>
            <a:normAutofit fontScale="92500" lnSpcReduction="20000"/>
          </a:bodyPr>
          <a:lstStyle/>
          <a:p>
            <a:pPr lvl="0" fontAlgn="base">
              <a:lnSpc>
                <a:spcPct val="115000"/>
              </a:lnSpc>
              <a:spcAft>
                <a:spcPct val="0"/>
              </a:spcAft>
              <a:buFont typeface="Wingdings" charset="2"/>
              <a:buChar char="S"/>
            </a:pPr>
            <a:r>
              <a:rPr lang="en-US" altLang="en-US" sz="1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Employer's Actual Minimum and Normal Requirements</a:t>
            </a:r>
          </a:p>
          <a:p>
            <a:pPr lvl="0" fontAlgn="base">
              <a:lnSpc>
                <a:spcPct val="115000"/>
              </a:lnSpc>
              <a:spcAft>
                <a:spcPct val="0"/>
              </a:spcAft>
              <a:buFont typeface="Wingdings" charset="2"/>
              <a:buChar char="S"/>
            </a:pPr>
            <a:r>
              <a:rPr lang="en-US" altLang="en-US" sz="1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Unduly Restrictive Requirements Prohibited</a:t>
            </a:r>
          </a:p>
          <a:p>
            <a:pPr lvl="1" fontAlgn="base">
              <a:lnSpc>
                <a:spcPct val="115000"/>
              </a:lnSpc>
              <a:spcAft>
                <a:spcPct val="0"/>
              </a:spcAft>
              <a:buFont typeface="Wingdings" charset="2"/>
              <a:buChar char="S"/>
            </a:pPr>
            <a:r>
              <a:rPr lang="en-US" altLang="en-US" sz="1600" dirty="0" smtClean="0">
                <a:solidFill>
                  <a:srgbClr val="000000"/>
                </a:solidFill>
                <a:latin typeface="Franklin Gothic Medium"/>
                <a:cs typeface="Franklin Gothic Medium"/>
                <a:sym typeface="Wingdings" pitchFamily="2" charset="2"/>
              </a:rPr>
              <a:t>O</a:t>
            </a:r>
            <a:r>
              <a:rPr lang="en-US" altLang="en-US" sz="1600" dirty="0">
                <a:solidFill>
                  <a:srgbClr val="000000"/>
                </a:solidFill>
                <a:latin typeface="Franklin Gothic Medium"/>
                <a:cs typeface="Franklin Gothic Medium"/>
                <a:sym typeface="Wingdings" pitchFamily="2" charset="2"/>
              </a:rPr>
              <a:t>*NET (</a:t>
            </a:r>
            <a:r>
              <a:rPr lang="en-US" altLang="en-US" sz="1600" dirty="0">
                <a:solidFill>
                  <a:srgbClr val="000000"/>
                </a:solidFill>
                <a:latin typeface="Franklin Gothic Medium"/>
                <a:cs typeface="Franklin Gothic Medium"/>
                <a:sym typeface="Wingdings" pitchFamily="2" charset="2"/>
                <a:hlinkClick r:id="rId2"/>
              </a:rPr>
              <a:t>www.onetcenter.org</a:t>
            </a:r>
            <a:r>
              <a:rPr lang="en-US" altLang="en-US" sz="1600" dirty="0">
                <a:solidFill>
                  <a:srgbClr val="000000"/>
                </a:solidFill>
                <a:latin typeface="Franklin Gothic Medium"/>
                <a:cs typeface="Franklin Gothic Medium"/>
                <a:sym typeface="Wingdings" pitchFamily="2" charset="2"/>
              </a:rPr>
              <a:t>)</a:t>
            </a:r>
          </a:p>
          <a:p>
            <a:pPr lvl="1" fontAlgn="base">
              <a:lnSpc>
                <a:spcPct val="115000"/>
              </a:lnSpc>
              <a:spcAft>
                <a:spcPct val="0"/>
              </a:spcAft>
              <a:buFont typeface="Wingdings" charset="2"/>
              <a:buChar char="S"/>
            </a:pPr>
            <a:r>
              <a:rPr lang="en-US" altLang="en-US" sz="1600" dirty="0" smtClean="0">
                <a:solidFill>
                  <a:srgbClr val="000000"/>
                </a:solidFill>
                <a:latin typeface="Franklin Gothic Medium"/>
                <a:cs typeface="Franklin Gothic Medium"/>
                <a:sym typeface="Wingdings" pitchFamily="2" charset="2"/>
              </a:rPr>
              <a:t>SVP</a:t>
            </a:r>
            <a:endParaRPr lang="en-US" altLang="en-US" sz="1600" dirty="0">
              <a:solidFill>
                <a:srgbClr val="000000"/>
              </a:solidFill>
              <a:latin typeface="Franklin Gothic Medium"/>
              <a:cs typeface="Franklin Gothic Medium"/>
              <a:sym typeface="Wingdings" pitchFamily="2" charset="2"/>
            </a:endParaRPr>
          </a:p>
          <a:p>
            <a:pPr lvl="0" fontAlgn="base">
              <a:lnSpc>
                <a:spcPct val="115000"/>
              </a:lnSpc>
              <a:spcAft>
                <a:spcPct val="0"/>
              </a:spcAft>
              <a:buFont typeface="Wingdings" charset="2"/>
              <a:buChar char="S"/>
            </a:pPr>
            <a:r>
              <a:rPr lang="en-US" altLang="en-US" sz="1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Business Necessity for Unduly Restrictive Requirements</a:t>
            </a:r>
          </a:p>
          <a:p>
            <a:pPr lvl="0" fontAlgn="base">
              <a:lnSpc>
                <a:spcPct val="115000"/>
              </a:lnSpc>
              <a:spcAft>
                <a:spcPct val="0"/>
              </a:spcAft>
              <a:buFont typeface="Wingdings" charset="2"/>
              <a:buChar char="S"/>
            </a:pPr>
            <a:r>
              <a:rPr lang="en-US" altLang="en-US" sz="1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Foreign Language Requirement</a:t>
            </a:r>
          </a:p>
          <a:p>
            <a:pPr lvl="0" fontAlgn="base">
              <a:lnSpc>
                <a:spcPct val="115000"/>
              </a:lnSpc>
              <a:spcAft>
                <a:spcPct val="0"/>
              </a:spcAft>
              <a:buFont typeface="Wingdings" charset="2"/>
              <a:buChar char="S"/>
            </a:pPr>
            <a:r>
              <a:rPr lang="en-US" altLang="en-US" sz="1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Experience Gained on Job, not substantially similar to job offer </a:t>
            </a:r>
          </a:p>
          <a:p>
            <a:pPr lvl="0" fontAlgn="base">
              <a:lnSpc>
                <a:spcPct val="115000"/>
              </a:lnSpc>
              <a:spcAft>
                <a:spcPct val="0"/>
              </a:spcAft>
              <a:buFont typeface="Wingdings" charset="2"/>
              <a:buChar char="S"/>
            </a:pPr>
            <a:r>
              <a:rPr lang="en-US" altLang="en-US" sz="1800" dirty="0">
                <a:solidFill>
                  <a:srgbClr val="000000"/>
                </a:solidFill>
                <a:latin typeface="Franklin Gothic Medium"/>
                <a:cs typeface="Franklin Gothic Medium"/>
              </a:rPr>
              <a:t>Expand Requirements when alien does not meet primary requirements, Kellogg language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F89FD-DAFF-4546-97BE-4E4E545637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8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178</TotalTime>
  <Words>1161</Words>
  <Application>Microsoft Macintosh PowerPoint</Application>
  <PresentationFormat>On-screen Show (4:3)</PresentationFormat>
  <Paragraphs>174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Genesis</vt:lpstr>
      <vt:lpstr>Fundamentals of Employment-Based  Immigrant Sponsorship:  Labor Certification through  Permanent Residence</vt:lpstr>
      <vt:lpstr>Immigrant Sponsorship</vt:lpstr>
      <vt:lpstr>PERM Labor Certification</vt:lpstr>
      <vt:lpstr>Key Issues to Consider Before Starting Labor Certifications</vt:lpstr>
      <vt:lpstr>The Employer’s Role in PERM</vt:lpstr>
      <vt:lpstr>The Employee’s Role in PERM</vt:lpstr>
      <vt:lpstr>PERM Basics</vt:lpstr>
      <vt:lpstr>Preliminary Considerations</vt:lpstr>
      <vt:lpstr>Bona Fide Job Requirements</vt:lpstr>
      <vt:lpstr>Labor Market Recruitment Requirements</vt:lpstr>
      <vt:lpstr>Job Advertisement Content Requirements</vt:lpstr>
      <vt:lpstr>Job Advertisement Content Requirements, continued</vt:lpstr>
      <vt:lpstr>Documentation of Good Faith Recruitment</vt:lpstr>
      <vt:lpstr>Recruitment Report</vt:lpstr>
      <vt:lpstr>Processing of Application</vt:lpstr>
      <vt:lpstr>Processing of Application, continued</vt:lpstr>
      <vt:lpstr>PERM Resources</vt:lpstr>
      <vt:lpstr>Immigrant Visas</vt:lpstr>
      <vt:lpstr>EB-WHAT?</vt:lpstr>
      <vt:lpstr>Adjustment of Status</vt:lpstr>
      <vt:lpstr>Processing AOS Portability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Employment-Based  Immigrant Sponsorship:  Labor Certification through Permanent Residence</dc:title>
  <dc:creator>Martha Barcenas</dc:creator>
  <cp:lastModifiedBy>Beatriz Trillos Ballerini</cp:lastModifiedBy>
  <cp:revision>20</cp:revision>
  <dcterms:created xsi:type="dcterms:W3CDTF">2014-04-08T15:51:01Z</dcterms:created>
  <dcterms:modified xsi:type="dcterms:W3CDTF">2014-04-08T21:44:08Z</dcterms:modified>
</cp:coreProperties>
</file>