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96" r:id="rId1"/>
  </p:sldMasterIdLst>
  <p:notesMasterIdLst>
    <p:notesMasterId r:id="rId34"/>
  </p:notesMasterIdLst>
  <p:sldIdLst>
    <p:sldId id="256" r:id="rId2"/>
    <p:sldId id="257" r:id="rId3"/>
    <p:sldId id="273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8" r:id="rId12"/>
    <p:sldId id="265" r:id="rId13"/>
    <p:sldId id="266" r:id="rId14"/>
    <p:sldId id="267" r:id="rId15"/>
    <p:sldId id="272" r:id="rId16"/>
    <p:sldId id="269" r:id="rId17"/>
    <p:sldId id="271" r:id="rId18"/>
    <p:sldId id="270" r:id="rId19"/>
    <p:sldId id="275" r:id="rId20"/>
    <p:sldId id="276" r:id="rId21"/>
    <p:sldId id="277" r:id="rId22"/>
    <p:sldId id="279" r:id="rId23"/>
    <p:sldId id="278" r:id="rId24"/>
    <p:sldId id="280" r:id="rId25"/>
    <p:sldId id="281" r:id="rId26"/>
    <p:sldId id="285" r:id="rId27"/>
    <p:sldId id="282" r:id="rId28"/>
    <p:sldId id="284" r:id="rId29"/>
    <p:sldId id="283" r:id="rId30"/>
    <p:sldId id="286" r:id="rId31"/>
    <p:sldId id="288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2280" y="-13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printerSettings" Target="printerSettings/printerSettings1.bin"/><Relationship Id="rId31" Type="http://schemas.openxmlformats.org/officeDocument/2006/relationships/slide" Target="slides/slide30.xml"/><Relationship Id="rId34" Type="http://schemas.openxmlformats.org/officeDocument/2006/relationships/notesMaster" Target="notesMasters/notesMaster1.xml"/><Relationship Id="rId39" Type="http://schemas.openxmlformats.org/officeDocument/2006/relationships/tableStyles" Target="tableStyles.xml"/><Relationship Id="rId7" Type="http://schemas.openxmlformats.org/officeDocument/2006/relationships/slide" Target="slides/slide6.xml"/><Relationship Id="rId3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theme" Target="theme/theme1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8F396-D786-4EAF-BB8D-9CD931962138}" type="datetimeFigureOut">
              <a:rPr lang="en-US" smtClean="0"/>
              <a:pPr/>
              <a:t>4/18/14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592AF-05BB-446F-9734-DFC8049EF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8503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A9B8-3C31-4A6D-B1C0-D2521547A101}" type="datetimeFigureOut">
              <a:rPr lang="en-US" smtClean="0"/>
              <a:pPr/>
              <a:t>4/18/14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CA0E-8040-4C67-924F-E4DD38584C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A9B8-3C31-4A6D-B1C0-D2521547A101}" type="datetimeFigureOut">
              <a:rPr lang="en-US" smtClean="0"/>
              <a:pPr/>
              <a:t>4/18/14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CA0E-8040-4C67-924F-E4DD38584C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A9B8-3C31-4A6D-B1C0-D2521547A101}" type="datetimeFigureOut">
              <a:rPr lang="en-US" smtClean="0"/>
              <a:pPr/>
              <a:t>4/18/14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CA0E-8040-4C67-924F-E4DD38584C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A9B8-3C31-4A6D-B1C0-D2521547A101}" type="datetimeFigureOut">
              <a:rPr lang="en-US" smtClean="0"/>
              <a:pPr/>
              <a:t>4/18/14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CA0E-8040-4C67-924F-E4DD38584C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A9B8-3C31-4A6D-B1C0-D2521547A101}" type="datetimeFigureOut">
              <a:rPr lang="en-US" smtClean="0"/>
              <a:pPr/>
              <a:t>4/18/14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7C8CA0E-8040-4C67-924F-E4DD38584C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A9B8-3C31-4A6D-B1C0-D2521547A101}" type="datetimeFigureOut">
              <a:rPr lang="en-US" smtClean="0"/>
              <a:pPr/>
              <a:t>4/18/14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CA0E-8040-4C67-924F-E4DD38584C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A9B8-3C31-4A6D-B1C0-D2521547A101}" type="datetimeFigureOut">
              <a:rPr lang="en-US" smtClean="0"/>
              <a:pPr/>
              <a:t>4/18/14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CA0E-8040-4C67-924F-E4DD38584C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A9B8-3C31-4A6D-B1C0-D2521547A101}" type="datetimeFigureOut">
              <a:rPr lang="en-US" smtClean="0"/>
              <a:pPr/>
              <a:t>4/18/14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CA0E-8040-4C67-924F-E4DD38584C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A9B8-3C31-4A6D-B1C0-D2521547A101}" type="datetimeFigureOut">
              <a:rPr lang="en-US" smtClean="0"/>
              <a:pPr/>
              <a:t>4/18/14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CA0E-8040-4C67-924F-E4DD38584C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A9B8-3C31-4A6D-B1C0-D2521547A101}" type="datetimeFigureOut">
              <a:rPr lang="en-US" smtClean="0"/>
              <a:pPr/>
              <a:t>4/18/14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CA0E-8040-4C67-924F-E4DD38584C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A9B8-3C31-4A6D-B1C0-D2521547A101}" type="datetimeFigureOut">
              <a:rPr lang="en-US" smtClean="0"/>
              <a:pPr/>
              <a:t>4/18/14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CA0E-8040-4C67-924F-E4DD38584C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C7A9B8-3C31-4A6D-B1C0-D2521547A101}" type="datetimeFigureOut">
              <a:rPr lang="en-US" smtClean="0"/>
              <a:pPr/>
              <a:t>4/18/14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7C8CA0E-8040-4C67-924F-E4DD38584C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travel.state.gov/content/visas/english/fees/treaty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s.google.com/imgres?imgurl=https://www.cia.gov/library/publications/the-world-factbook/graphics/flags/large/as-lgflag.gif&amp;imgrefurl=https://www.cia.gov/library/publications/the-world-factbook/geos/as.html&amp;usg=__5L_YUrWCHOb-p2QmH7MRAokfsIw=&amp;h=306&amp;w=611&amp;sz=8&amp;hl=en&amp;start=18&amp;zoom=1&amp;itbs=1&amp;tbnid=OlQkJ5TuTujFdM:&amp;tbnh=68&amp;tbnw=136&amp;prev=/images?q=australia&amp;hl=en&amp;gbv=2&amp;tbs=isch:1&amp;ei=v-VnTcvuIoGDtgfExoHoAw" TargetMode="Externa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lca.chicago@dol.gov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NIV Fundamentals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AILA Texas Chapter</a:t>
            </a:r>
          </a:p>
          <a:p>
            <a:r>
              <a:rPr lang="en-US" dirty="0" smtClean="0"/>
              <a:t>Spring Conference 2014</a:t>
            </a:r>
          </a:p>
          <a:p>
            <a:r>
              <a:rPr lang="en-US" sz="2353" dirty="0" smtClean="0"/>
              <a:t>Christin Faykus, Houston, Texas</a:t>
            </a:r>
          </a:p>
          <a:p>
            <a:r>
              <a:rPr lang="en-US" sz="2353" dirty="0" smtClean="0"/>
              <a:t>Paul Rynerson, Dallas, Texas</a:t>
            </a:r>
            <a:endParaRPr lang="en-US" sz="2353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6390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L-1 Intracompany Transferees</a:t>
            </a:r>
            <a:br>
              <a:rPr lang="en-US" dirty="0" smtClean="0"/>
            </a:b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Intracompany transferee = </a:t>
            </a:r>
          </a:p>
          <a:p>
            <a:pPr lvl="1"/>
            <a:r>
              <a:rPr lang="en-US" sz="2000" dirty="0" smtClean="0"/>
              <a:t>Worked in managerial, executive, or specialized knowledge capacity for company related to U.S. petitioner</a:t>
            </a:r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For 1 continuous year within 3 years preceding application for admission to U.S. in (any) nonimmigrant status </a:t>
            </a:r>
          </a:p>
          <a:p>
            <a:pPr lvl="2"/>
            <a:r>
              <a:rPr lang="en-US" sz="1600" dirty="0" smtClean="0"/>
              <a:t>Time spent in U.S. not interruptive of 1 year of continuous employment abroad, but such periods not counted toward fulfillment of the 1 year requirement.  </a:t>
            </a:r>
            <a:r>
              <a:rPr lang="en-US" sz="1600" dirty="0" smtClean="0">
                <a:solidFill>
                  <a:schemeClr val="accent4"/>
                </a:solidFill>
              </a:rPr>
              <a:t>QUALIFYING EMPLOYMENT MUST TAKE PLACE OUTSIDE  U.S.</a:t>
            </a:r>
          </a:p>
          <a:p>
            <a:pPr lvl="2">
              <a:buNone/>
            </a:pPr>
            <a:endParaRPr lang="en-US" sz="1600" dirty="0" smtClean="0">
              <a:solidFill>
                <a:schemeClr val="accent4"/>
              </a:solidFill>
            </a:endParaRPr>
          </a:p>
          <a:p>
            <a:pPr lvl="1"/>
            <a:r>
              <a:rPr lang="en-US" sz="2000" dirty="0" smtClean="0"/>
              <a:t>Will be employed in managerial, executive, or specialized knowledge capacity for petitioner</a:t>
            </a:r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Qualifying organization is doing business in U.S. and at least one other country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Spouses can work with employment authorization document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L-1 Intracompany Transferees</a:t>
            </a:r>
            <a:br>
              <a:rPr lang="en-US" dirty="0" smtClean="0"/>
            </a:br>
            <a:r>
              <a:rPr lang="en-US" dirty="0" smtClean="0"/>
              <a:t>Qualifying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Parent</a:t>
            </a:r>
          </a:p>
          <a:p>
            <a:r>
              <a:rPr lang="en-US" sz="2000" dirty="0" smtClean="0"/>
              <a:t>Branch </a:t>
            </a:r>
          </a:p>
          <a:p>
            <a:r>
              <a:rPr lang="en-US" sz="2000" dirty="0" smtClean="0"/>
              <a:t>Subsidiary</a:t>
            </a:r>
          </a:p>
          <a:p>
            <a:pPr lvl="1"/>
            <a:r>
              <a:rPr lang="en-US" sz="2000" dirty="0" smtClean="0"/>
              <a:t>Not all subsidiaries are wholly owned by a parent. Entity may qualify as subsidiary if less than 50% owned by parent but in fact controlled by parent</a:t>
            </a:r>
          </a:p>
          <a:p>
            <a:r>
              <a:rPr lang="en-US" sz="2000" dirty="0" smtClean="0"/>
              <a:t>Affiliate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8 CFR §214.2(l)(1)(ii)(I) – (L)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L-1 Intracompany Transferees</a:t>
            </a:r>
            <a:br>
              <a:rPr lang="en-US" dirty="0" smtClean="0"/>
            </a:br>
            <a:r>
              <a:rPr lang="en-US" dirty="0" smtClean="0"/>
              <a:t>L-1A Managers and Executives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Managerial – 8 CFR §214.2(l)(1)(ii)(B) - assignment in which employee primarily</a:t>
            </a:r>
          </a:p>
          <a:p>
            <a:pPr lvl="1"/>
            <a:r>
              <a:rPr lang="en-US" sz="1600" dirty="0" smtClean="0"/>
              <a:t>Manages organization, or a function of the organization;</a:t>
            </a:r>
          </a:p>
          <a:p>
            <a:pPr lvl="1"/>
            <a:r>
              <a:rPr lang="en-US" sz="1600" dirty="0" smtClean="0"/>
              <a:t>Supervises and controls the work of other supervisory, professional, or managerial employees, or manages essential function;</a:t>
            </a:r>
          </a:p>
          <a:p>
            <a:pPr lvl="1"/>
            <a:r>
              <a:rPr lang="en-US" sz="1600" dirty="0" smtClean="0"/>
              <a:t>Has authority to hire and fire or recommend those as well as other personnel actions if other employees supervised; if not other employees supervised, functions at a senior level; and </a:t>
            </a:r>
          </a:p>
          <a:p>
            <a:pPr lvl="1"/>
            <a:r>
              <a:rPr lang="en-US" sz="1600" dirty="0" smtClean="0"/>
              <a:t>Exercises discretion over the day-to-day operations of the activity or function </a:t>
            </a:r>
          </a:p>
          <a:p>
            <a:pPr lvl="1">
              <a:buNone/>
            </a:pPr>
            <a:endParaRPr lang="en-US" sz="1600" dirty="0" smtClean="0"/>
          </a:p>
          <a:p>
            <a:r>
              <a:rPr lang="en-US" sz="2000" dirty="0" smtClean="0"/>
              <a:t>Executive – 8 CFR §214.2(l)(1)(ii)(C) - assignment in which employee primarily</a:t>
            </a:r>
          </a:p>
          <a:p>
            <a:pPr lvl="1"/>
            <a:r>
              <a:rPr lang="en-US" sz="1600" dirty="0" smtClean="0"/>
              <a:t>Directs management of the organization, component, or function;</a:t>
            </a:r>
          </a:p>
          <a:p>
            <a:pPr lvl="1"/>
            <a:r>
              <a:rPr lang="en-US" sz="1600" dirty="0" smtClean="0"/>
              <a:t>Establishes goals and policies or the organization, component, or function;</a:t>
            </a:r>
          </a:p>
          <a:p>
            <a:pPr lvl="1"/>
            <a:r>
              <a:rPr lang="en-US" sz="1600" dirty="0" smtClean="0"/>
              <a:t>Exercises wide latitude in discretionary decision making; and</a:t>
            </a:r>
          </a:p>
          <a:p>
            <a:pPr lvl="1"/>
            <a:r>
              <a:rPr lang="en-US" sz="1600" dirty="0" smtClean="0"/>
              <a:t>Receives only general supervision or direction from higher level executives, board, or stockholders</a:t>
            </a:r>
          </a:p>
          <a:p>
            <a:pPr lvl="1">
              <a:buNone/>
            </a:pPr>
            <a:endParaRPr lang="en-US" sz="1600" dirty="0" smtClean="0"/>
          </a:p>
          <a:p>
            <a:r>
              <a:rPr lang="en-US" sz="2000" dirty="0"/>
              <a:t>Key word = </a:t>
            </a:r>
            <a:r>
              <a:rPr lang="en-US" sz="2000" u="sng" dirty="0"/>
              <a:t>PRIMARILY</a:t>
            </a:r>
          </a:p>
          <a:p>
            <a:pPr>
              <a:buNone/>
            </a:pPr>
            <a:endParaRPr lang="en-US" sz="2000" u="sng" dirty="0" smtClean="0"/>
          </a:p>
          <a:p>
            <a:r>
              <a:rPr lang="en-US" sz="2000" dirty="0"/>
              <a:t>Can qualify as “functional manager” without directly supervising employees!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L-1 Intracompany Transferees </a:t>
            </a:r>
            <a:br>
              <a:rPr lang="en-US" dirty="0" smtClean="0"/>
            </a:br>
            <a:r>
              <a:rPr lang="en-US" dirty="0" smtClean="0"/>
              <a:t>L-1B Specialized Knowledge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Specialized knowledge – 8 CFR §214.2(l)(1)(ii)(D)</a:t>
            </a:r>
          </a:p>
          <a:p>
            <a:pPr lvl="1"/>
            <a:r>
              <a:rPr lang="en-US" sz="2000" dirty="0" smtClean="0"/>
              <a:t>Special </a:t>
            </a:r>
            <a:r>
              <a:rPr lang="en-US" sz="2000" dirty="0"/>
              <a:t>knowledge of petitioner’s product, service, research, equipment, techniques, management, or other interests and its application in international markets </a:t>
            </a:r>
            <a:r>
              <a:rPr lang="en-US" sz="2000" dirty="0" smtClean="0"/>
              <a:t>  OR</a:t>
            </a:r>
            <a:endParaRPr lang="en-US" sz="2000" dirty="0"/>
          </a:p>
          <a:p>
            <a:pPr lvl="1"/>
            <a:r>
              <a:rPr lang="en-US" sz="2000" dirty="0"/>
              <a:t>Advanced knowledge or expertise in the organization’s processes and procedures</a:t>
            </a:r>
          </a:p>
          <a:p>
            <a:pPr lvl="1" algn="ctr">
              <a:buNone/>
            </a:pPr>
            <a:r>
              <a:rPr lang="en-US" sz="2400" dirty="0" smtClean="0">
                <a:solidFill>
                  <a:schemeClr val="accent4"/>
                </a:solidFill>
              </a:rPr>
              <a:t>(HUH?)</a:t>
            </a:r>
          </a:p>
          <a:p>
            <a:pPr lvl="1" algn="ctr">
              <a:buNone/>
            </a:pPr>
            <a:endParaRPr lang="en-US" sz="1600" dirty="0" smtClean="0">
              <a:solidFill>
                <a:schemeClr val="accent4"/>
              </a:solidFill>
            </a:endParaRP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2000" dirty="0"/>
              <a:t>Specialized knowledge clarified in:</a:t>
            </a:r>
          </a:p>
          <a:p>
            <a:pPr lvl="1"/>
            <a:r>
              <a:rPr lang="en-US" sz="2000" dirty="0"/>
              <a:t>Puleo Memo, March 9, 1994, AILA InfoNet Doc. No. 01052171</a:t>
            </a:r>
          </a:p>
          <a:p>
            <a:pPr lvl="1"/>
            <a:r>
              <a:rPr lang="en-US" sz="2000" dirty="0"/>
              <a:t>Ohata Memo, December 20, 2002, AILA InfoNet Doc. No. 03020548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L-1B Specialized Knowledge Standards Based on Puleo/Ohata Memos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900" dirty="0" smtClean="0"/>
              <a:t>Possesses </a:t>
            </a:r>
            <a:r>
              <a:rPr lang="en-US" sz="2900" dirty="0"/>
              <a:t>knowledge that is valuable to employer’s competitiveness in market place</a:t>
            </a:r>
          </a:p>
          <a:p>
            <a:r>
              <a:rPr lang="en-US" sz="2900" dirty="0"/>
              <a:t>Is qualified to contribute to U.S. employer’s knowledge of foreign operating conditions</a:t>
            </a:r>
          </a:p>
          <a:p>
            <a:r>
              <a:rPr lang="en-US" sz="2900" dirty="0"/>
              <a:t>Has been utilized abroad in significant assignments enhancing employer’s productivity, competitiveness, image</a:t>
            </a:r>
          </a:p>
          <a:p>
            <a:r>
              <a:rPr lang="en-US" sz="2900" dirty="0"/>
              <a:t>Possesses knowledge gained only through prior experience with employer</a:t>
            </a:r>
          </a:p>
          <a:p>
            <a:r>
              <a:rPr lang="en-US" sz="2900" dirty="0"/>
              <a:t>Possesses knowledge of product/process which cannot be easily transferred</a:t>
            </a:r>
          </a:p>
          <a:p>
            <a:r>
              <a:rPr lang="en-US" sz="2900" dirty="0"/>
              <a:t>Specialized knowledge of company product must be noteworthy or uncommon</a:t>
            </a:r>
          </a:p>
          <a:p>
            <a:r>
              <a:rPr lang="en-US" sz="2900" dirty="0"/>
              <a:t>Specialized knowledge need not be proprietary</a:t>
            </a:r>
          </a:p>
          <a:p>
            <a:r>
              <a:rPr lang="en-US" sz="2900" dirty="0"/>
              <a:t>Specialized knowledge need not be narrowly held throughout the company</a:t>
            </a:r>
          </a:p>
          <a:p>
            <a:r>
              <a:rPr lang="en-US" sz="2900" dirty="0"/>
              <a:t>There is no test of the U.S. labor market for L-1Bs!!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L-1 Intracompany Transferees</a:t>
            </a:r>
            <a:br>
              <a:rPr lang="en-US" dirty="0" smtClean="0"/>
            </a:br>
            <a:r>
              <a:rPr lang="en-US" dirty="0" smtClean="0"/>
              <a:t> “New Office” Petitions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New office – 8 CFR §214.2(l)(1)(F) – organization that has been doing business in U.S. for less than one year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Must submit evidence required by 8 CFR §214.2(l)(3)(v) and 214.2(l)(3)(vi):</a:t>
            </a:r>
          </a:p>
          <a:p>
            <a:pPr lvl="1"/>
            <a:r>
              <a:rPr lang="en-US" sz="1600" dirty="0" smtClean="0"/>
              <a:t>Sufficient physical premises to house office have been secured</a:t>
            </a:r>
          </a:p>
          <a:p>
            <a:pPr lvl="1"/>
            <a:r>
              <a:rPr lang="en-US" sz="1600" dirty="0" smtClean="0"/>
              <a:t>Financial ability of petitioner to remunerate beneficiary</a:t>
            </a:r>
          </a:p>
          <a:p>
            <a:pPr lvl="1"/>
            <a:r>
              <a:rPr lang="en-US" sz="1600" dirty="0" smtClean="0"/>
              <a:t>Proposed nature of office describing the scope of the entity, its organizational structure, and its financial goals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2000" dirty="0"/>
              <a:t>Key to new office L-1 petitions = </a:t>
            </a:r>
          </a:p>
          <a:p>
            <a:pPr lvl="1"/>
            <a:r>
              <a:rPr lang="en-US" sz="1600" dirty="0"/>
              <a:t>Detailed and viable business plan with financial projections</a:t>
            </a:r>
          </a:p>
          <a:p>
            <a:pPr lvl="1"/>
            <a:r>
              <a:rPr lang="en-US" sz="1600" dirty="0"/>
              <a:t>Demonstrating outsourcing of admin/non-managerial tasks or performance of such tasks by other employees for new office L-1As</a:t>
            </a:r>
          </a:p>
          <a:p>
            <a:pPr>
              <a:buFont typeface="Arial"/>
              <a:buChar char="•"/>
            </a:pP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L-1 Intracompany Transferees       </a:t>
            </a:r>
            <a:br>
              <a:rPr lang="en-US" dirty="0" smtClean="0"/>
            </a:br>
            <a:r>
              <a:rPr lang="en-US" dirty="0" smtClean="0"/>
              <a:t>Time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Initial petition valid for up to 3 years </a:t>
            </a:r>
          </a:p>
          <a:p>
            <a:pPr lvl="1"/>
            <a:r>
              <a:rPr lang="en-US" sz="2000" dirty="0" smtClean="0"/>
              <a:t>Except for “new office” petitions – only valid for up to 1 year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000" dirty="0" smtClean="0"/>
              <a:t>L-1A workers limited to 7 years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L-1B workers limited to 5 years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Time spent in H-1B status also counts towards the 5/7 year limit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Unlike H-1Bs, no extension beyond 5/7 year limit under AC21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L-1 Intracompany Transferees Landmines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Requests for evidence of petitioner’s direction and control of workers assigned to premises other than petitioner’s</a:t>
            </a:r>
          </a:p>
          <a:p>
            <a:endParaRPr lang="en-US" sz="2000" dirty="0" smtClean="0"/>
          </a:p>
          <a:p>
            <a:r>
              <a:rPr lang="en-US" sz="2000" dirty="0" smtClean="0"/>
              <a:t>Inflated standard applied for L-1B “specialized knowledge”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000" dirty="0" smtClean="0"/>
              <a:t>New office/small company L-1A petitions: USCIS often concludes beneficiary is not </a:t>
            </a:r>
            <a:r>
              <a:rPr lang="en-US" sz="2000" i="1" dirty="0" smtClean="0"/>
              <a:t>primarily </a:t>
            </a:r>
            <a:r>
              <a:rPr lang="en-US" sz="2000" dirty="0" smtClean="0"/>
              <a:t>engaged in managerial duties because no one to relieve him from administrative/non-qualifying tasks</a:t>
            </a:r>
          </a:p>
          <a:p>
            <a:pPr lvl="1"/>
            <a:r>
              <a:rPr lang="en-US" sz="1600" dirty="0"/>
              <a:t>See L-1A new office RFE templates: AILA </a:t>
            </a:r>
            <a:r>
              <a:rPr lang="en-US" sz="1600" dirty="0"/>
              <a:t>Infonet</a:t>
            </a:r>
            <a:r>
              <a:rPr lang="en-US" sz="1600" dirty="0"/>
              <a:t> Doc 12040457, 12010573, </a:t>
            </a:r>
            <a:r>
              <a:rPr lang="en-US" sz="1600" dirty="0" smtClean="0"/>
              <a:t>12010571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Requests for evidence for L-1A petitions filed on behalf of “functional managers” not supervising other employees</a:t>
            </a:r>
          </a:p>
          <a:p>
            <a:pPr lvl="1"/>
            <a:r>
              <a:rPr lang="en-US" sz="1600" dirty="0" smtClean="0"/>
              <a:t>Give USCIS metrics associated with the function managed to show essentiality to employer’s business (e.g., function managed generates X% of revenues for company, etc.)</a:t>
            </a:r>
          </a:p>
          <a:p>
            <a:pPr lvl="1"/>
            <a:r>
              <a:rPr lang="en-US" sz="1600" dirty="0" smtClean="0"/>
              <a:t>Give USCIS graphics showing how function is managed (e.g., org chart demonstrating functional manager liaises with other managers or high-level personnel within client organizations to accomplish tasks.  Show worker functions at senior level)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O-1 Aliens of Extraordinary Ability/ Extraordinary Achievement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1400" dirty="0" smtClean="0"/>
          </a:p>
          <a:p>
            <a:r>
              <a:rPr lang="en-US" sz="1400" dirty="0" smtClean="0"/>
              <a:t>O-1A: Extraordinary ability in the sciences, arts, education, business, or athletics</a:t>
            </a:r>
          </a:p>
          <a:p>
            <a:pPr lvl="1"/>
            <a:r>
              <a:rPr lang="en-US" sz="1200" dirty="0" smtClean="0"/>
              <a:t>For the small percentage who have arisen to the very top of the field of endeavor/sustained national or international acclaim.  8 CFR §214.2(o)(3)(iii) [in sciences, education, business, athletics]</a:t>
            </a:r>
          </a:p>
          <a:p>
            <a:pPr lvl="1"/>
            <a:r>
              <a:rPr lang="en-US" sz="1200" dirty="0" smtClean="0"/>
              <a:t>Prominent in his or her field of endeavor/degree of skill substantially above that ordinarily encountered. 8 CFR §214.2(o)(3)(iv) [in the arts]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1400" dirty="0" smtClean="0"/>
              <a:t>O-1B: Extraordinary achievement in motion picture or television industry</a:t>
            </a:r>
          </a:p>
          <a:p>
            <a:pPr lvl="1"/>
            <a:r>
              <a:rPr lang="en-US" sz="1200" dirty="0" smtClean="0"/>
              <a:t>Very high level of accomplishment in the motion picture or tv industry evidenced by a degree of skill and recognition significantly above that ordinarily encountered.  8 CFR §214.2(o)(3)(ii</a:t>
            </a:r>
            <a:r>
              <a:rPr lang="en-US" sz="1400" dirty="0" smtClean="0"/>
              <a:t>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sz="1400" dirty="0"/>
              <a:t>O-2: For person accompanying and assisting O-1 artist or athlete for a specific event or events. </a:t>
            </a:r>
          </a:p>
          <a:p>
            <a:endParaRPr lang="en-US" sz="1000" dirty="0"/>
          </a:p>
          <a:p>
            <a:r>
              <a:rPr lang="en-US" sz="1400" dirty="0" smtClean="0"/>
              <a:t>O-1s cannot petition for themselves, but can use agent in U.S.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1400" dirty="0" smtClean="0"/>
              <a:t>Consultation with labor or peer group usually required – 8 CFR §214.2(o)(5) but note that peer group could include a person or persons with expertise in the field.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1400" dirty="0" smtClean="0"/>
              <a:t>Initial petition valid for up to 3 years; extensions in 1 year increments; no limit on stay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1400" dirty="0" smtClean="0"/>
              <a:t>Spouses not authorized to work</a:t>
            </a:r>
            <a:endParaRPr lang="en-US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  Visa Athletes, Entertainers, Artists</a:t>
            </a:r>
            <a:br>
              <a:rPr lang="en-US" dirty="0" smtClean="0"/>
            </a:br>
            <a:r>
              <a:rPr lang="en-US" dirty="0" smtClean="0"/>
              <a:t>P-1 Basics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sz="4000" dirty="0" smtClean="0"/>
          </a:p>
          <a:p>
            <a:r>
              <a:rPr lang="en-US" sz="4000" dirty="0" smtClean="0"/>
              <a:t>P-1:  Person coming to the U.S. to perform services as an internationally recognized athlete, individually or as part of a group or team - 8 CFR §214.2(p)(4)(ii), or as a member of an internationally recognized entertainment group - 8 CFR §214.2(p)(4)(iii)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Individual coming temporarily to the U.S.:</a:t>
            </a:r>
          </a:p>
          <a:p>
            <a:pPr lvl="1"/>
            <a:r>
              <a:rPr lang="en-US" sz="3600" dirty="0" smtClean="0"/>
              <a:t>To </a:t>
            </a:r>
            <a:r>
              <a:rPr lang="en-US" sz="3600" dirty="0"/>
              <a:t>perform at a specific athletic competition, or</a:t>
            </a:r>
          </a:p>
          <a:p>
            <a:pPr lvl="1"/>
            <a:r>
              <a:rPr lang="en-US" sz="3600" dirty="0" smtClean="0"/>
              <a:t>To </a:t>
            </a:r>
            <a:r>
              <a:rPr lang="en-US" sz="3600" dirty="0"/>
              <a:t>perform with an entertainment group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Sustained and substantial relationship with the group (ordinarily for at least 1 year)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Functions integral to the performance of the group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A consultation with a labor organization required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Must be coming to the U.S. to perform services which require an internationally recognized athlete/team/entertainment group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Petition filed by a U.S. employer or sponsoring organization, a foreign employer with a U.S. presence, or an established U.S. agent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b="1" dirty="0" smtClean="0"/>
          </a:p>
          <a:p>
            <a:endParaRPr lang="en-US" b="1" dirty="0" smtClean="0"/>
          </a:p>
          <a:p>
            <a:endParaRPr lang="en-US" b="1" i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Framework for NIVs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Petition-Based NIVs</a:t>
            </a:r>
          </a:p>
          <a:p>
            <a:r>
              <a:rPr lang="en-US" dirty="0" smtClean="0"/>
              <a:t>H-1B, L, O, P, R</a:t>
            </a:r>
          </a:p>
          <a:p>
            <a:r>
              <a:rPr lang="en-US" dirty="0" smtClean="0"/>
              <a:t>File petition with USCIS</a:t>
            </a:r>
          </a:p>
          <a:p>
            <a:r>
              <a:rPr lang="en-US" dirty="0" smtClean="0"/>
              <a:t>Upon approval of petition, apply for visa at U.S. Consulate (if outside U.S. or change of status not possible)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Non Petition-Based NIVs</a:t>
            </a:r>
          </a:p>
          <a:p>
            <a:r>
              <a:rPr lang="en-US" dirty="0" smtClean="0"/>
              <a:t>TN, E, F, J</a:t>
            </a:r>
          </a:p>
          <a:p>
            <a:r>
              <a:rPr lang="en-US" dirty="0" smtClean="0"/>
              <a:t>Skip the line and go straight to the U.S. Consulate to apply for visa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286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 Visa Athletes, Entertainers, Artists</a:t>
            </a:r>
            <a:br>
              <a:rPr lang="en-US" dirty="0" smtClean="0"/>
            </a:br>
            <a:r>
              <a:rPr lang="en-US" dirty="0" smtClean="0"/>
              <a:t>P-2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P-2: Artist or entertainer coming to perform under a reciprocal exchange program - 8 CFR §214.2(p)(5)(i)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Coming temporarily to the U.S. to:</a:t>
            </a:r>
          </a:p>
          <a:p>
            <a:pPr lvl="1"/>
            <a:r>
              <a:rPr lang="en-US" sz="2500" dirty="0" smtClean="0"/>
              <a:t>Perform </a:t>
            </a:r>
            <a:r>
              <a:rPr lang="en-US" sz="2500" dirty="0"/>
              <a:t>as an artist or entertainer individually or as part of a group, </a:t>
            </a:r>
            <a:r>
              <a:rPr lang="en-US" sz="2500" dirty="0" smtClean="0"/>
              <a:t>or</a:t>
            </a:r>
          </a:p>
          <a:p>
            <a:pPr lvl="1"/>
            <a:r>
              <a:rPr lang="en-US" dirty="0" smtClean="0"/>
              <a:t>Perform as an integral part of the performance of such a group, and</a:t>
            </a:r>
          </a:p>
          <a:p>
            <a:pPr lvl="1"/>
            <a:r>
              <a:rPr lang="en-US" dirty="0" smtClean="0"/>
              <a:t>Seeks to perform under a reciprocal exchange program between a U.S. organization and a foreign organization which provides for the temporary exchange of artists and entertainers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Filed by the U.S. labor organization which negotiated the reciprocal exchange agreement, the sponsoring organization, or an employer in the U.S.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 Visa Athletes, Entertainers, Artists</a:t>
            </a:r>
            <a:br>
              <a:rPr lang="en-US" dirty="0" smtClean="0"/>
            </a:br>
            <a:r>
              <a:rPr lang="en-US" dirty="0" smtClean="0"/>
              <a:t>P-3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P-3: Individual coming to perform, teach or coach under a program that is culturally unique - 8 CFR §214.2(p)(6)(i)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Applies to an individual coming temporarily to the U.S.:</a:t>
            </a:r>
          </a:p>
          <a:p>
            <a:pPr lvl="1"/>
            <a:r>
              <a:rPr lang="en-US" dirty="0" smtClean="0"/>
              <a:t>Individually, as part of a group, or as an integral part of the performance of the group</a:t>
            </a:r>
          </a:p>
          <a:p>
            <a:pPr lvl="1"/>
            <a:r>
              <a:rPr lang="en-US" sz="2500" dirty="0" smtClean="0"/>
              <a:t>To </a:t>
            </a:r>
            <a:r>
              <a:rPr lang="en-US" sz="2500" dirty="0"/>
              <a:t>perform, teach, or coach under a commercial or noncommercial program that is culturally unique</a:t>
            </a:r>
          </a:p>
          <a:p>
            <a:pPr lvl="1"/>
            <a:endParaRPr lang="en-US" sz="2500" dirty="0"/>
          </a:p>
          <a:p>
            <a:r>
              <a:rPr lang="en-US" dirty="0"/>
              <a:t>Filed by the sponsoring organization or an employer in the U.S.</a:t>
            </a:r>
          </a:p>
          <a:p>
            <a:endParaRPr lang="en-US" dirty="0"/>
          </a:p>
          <a:p>
            <a:r>
              <a:rPr lang="en-US" dirty="0"/>
              <a:t>Spouses of P-1, P-2, P-3 not authorized to work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 Petition-Based </a:t>
            </a:r>
            <a:r>
              <a:rPr lang="en-US" dirty="0" smtClean="0"/>
              <a:t>Classifications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11945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TN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376092"/>
              </a:buClr>
            </a:pPr>
            <a:r>
              <a:rPr lang="en-US" altLang="en-US" sz="2000" dirty="0"/>
              <a:t>Mexican and Canadian citizens may enter the U.S. under the North American Free Trade Agreement (NAFTA)</a:t>
            </a:r>
          </a:p>
          <a:p>
            <a:pPr>
              <a:buClr>
                <a:srgbClr val="376092"/>
              </a:buClr>
            </a:pPr>
            <a:r>
              <a:rPr lang="en-US" altLang="en-US" sz="2000" dirty="0" smtClean="0"/>
              <a:t>NAFTA </a:t>
            </a:r>
            <a:r>
              <a:rPr lang="en-US" altLang="en-US" sz="2000" dirty="0"/>
              <a:t>provides a specific list of qualifying professions and education/experience requirements</a:t>
            </a:r>
          </a:p>
          <a:p>
            <a:pPr>
              <a:buClr>
                <a:srgbClr val="376092"/>
              </a:buClr>
            </a:pPr>
            <a:r>
              <a:rPr lang="en-US" altLang="en-US" sz="2000" dirty="0" smtClean="0"/>
              <a:t>Canadians can apply </a:t>
            </a:r>
            <a:r>
              <a:rPr lang="en-US" altLang="en-US" sz="2000" dirty="0"/>
              <a:t>for the TN at the border </a:t>
            </a:r>
            <a:r>
              <a:rPr lang="en-US" altLang="en-US" sz="2000" dirty="0" smtClean="0"/>
              <a:t>(PP petitions with USCIS can avoid unpredictability of </a:t>
            </a:r>
            <a:r>
              <a:rPr lang="en-US" altLang="en-US" sz="2000" dirty="0"/>
              <a:t>CBP determinations</a:t>
            </a:r>
            <a:r>
              <a:rPr lang="en-US" altLang="en-US" sz="2000" dirty="0" smtClean="0"/>
              <a:t>)</a:t>
            </a:r>
            <a:endParaRPr lang="en-US" altLang="en-US" sz="2000" dirty="0"/>
          </a:p>
          <a:p>
            <a:pPr>
              <a:buClr>
                <a:srgbClr val="376092"/>
              </a:buClr>
            </a:pPr>
            <a:r>
              <a:rPr lang="en-US" altLang="en-US" sz="2000" dirty="0" smtClean="0"/>
              <a:t>Mexicans </a:t>
            </a:r>
            <a:r>
              <a:rPr lang="en-US" altLang="en-US" sz="2000" dirty="0"/>
              <a:t>must apply for a TN visa at an </a:t>
            </a:r>
            <a:r>
              <a:rPr lang="en-US" altLang="en-US" sz="2000" dirty="0" smtClean="0"/>
              <a:t>Embassy</a:t>
            </a:r>
            <a:endParaRPr lang="en-US" altLang="en-US" sz="2000" dirty="0"/>
          </a:p>
          <a:p>
            <a:pPr>
              <a:buClr>
                <a:srgbClr val="376092"/>
              </a:buClr>
            </a:pPr>
            <a:r>
              <a:rPr lang="en-US" altLang="en-US" sz="2000" dirty="0" smtClean="0"/>
              <a:t>Can </a:t>
            </a:r>
            <a:r>
              <a:rPr lang="en-US" altLang="en-US" sz="2000" dirty="0"/>
              <a:t>file with USCIS if in the </a:t>
            </a:r>
            <a:r>
              <a:rPr lang="en-US" altLang="en-US" sz="2000" dirty="0" smtClean="0"/>
              <a:t>United States</a:t>
            </a:r>
            <a:endParaRPr lang="en-US" altLang="en-US" sz="2000" dirty="0"/>
          </a:p>
          <a:p>
            <a:pPr>
              <a:buClr>
                <a:srgbClr val="376092"/>
              </a:buClr>
            </a:pPr>
            <a:r>
              <a:rPr lang="en-US" altLang="en-US" sz="2000" dirty="0" smtClean="0"/>
              <a:t>Issued </a:t>
            </a:r>
            <a:r>
              <a:rPr lang="en-US" altLang="en-US" sz="2000" dirty="0"/>
              <a:t>in 3-year increments and can be extended indefinitely so long as temporary </a:t>
            </a:r>
            <a:r>
              <a:rPr lang="en-US" altLang="en-US" sz="2000" dirty="0" smtClean="0"/>
              <a:t>intent, note limitations of visa reciprocity (Mexico TN visa 12 months)</a:t>
            </a:r>
            <a:endParaRPr lang="en-US" altLang="en-US" sz="2000" dirty="0"/>
          </a:p>
          <a:p>
            <a:pPr>
              <a:buClr>
                <a:srgbClr val="376092"/>
              </a:buClr>
            </a:pPr>
            <a:r>
              <a:rPr lang="en-US" altLang="en-US" sz="2000" dirty="0" smtClean="0"/>
              <a:t>Spouses </a:t>
            </a:r>
            <a:r>
              <a:rPr lang="en-US" altLang="en-US" sz="2000" dirty="0"/>
              <a:t>may NOT </a:t>
            </a:r>
            <a:r>
              <a:rPr lang="en-US" altLang="en-US" sz="2000" dirty="0" smtClean="0"/>
              <a:t>work</a:t>
            </a:r>
          </a:p>
          <a:p>
            <a:pPr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2000" dirty="0"/>
              <a:t>Most require at least a full 4 year Bachelor’s degree and an employer </a:t>
            </a:r>
            <a:r>
              <a:rPr lang="en-US" sz="2000" dirty="0" smtClean="0"/>
              <a:t>sponsor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99086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TN Job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2400" dirty="0"/>
              <a:t>NAFTA list: </a:t>
            </a:r>
            <a:r>
              <a:rPr lang="en-US" sz="2400" dirty="0">
                <a:solidFill>
                  <a:schemeClr val="tx2"/>
                </a:solidFill>
              </a:rPr>
              <a:t>http://</a:t>
            </a:r>
            <a:r>
              <a:rPr lang="en-US" sz="2400" dirty="0" smtClean="0">
                <a:solidFill>
                  <a:schemeClr val="tx2"/>
                </a:solidFill>
              </a:rPr>
              <a:t>canada.usembassy.gov/visas/doing-business-in-america/professions-covered-by-nafta.html</a:t>
            </a:r>
            <a:r>
              <a:rPr lang="en-US" sz="2400" dirty="0" smtClean="0"/>
              <a:t> </a:t>
            </a:r>
            <a:endParaRPr lang="en-US" sz="2400" dirty="0"/>
          </a:p>
          <a:p>
            <a:pPr marL="342900" lvl="1" indent="-342900">
              <a:lnSpc>
                <a:spcPct val="80000"/>
              </a:lnSpc>
              <a:buClr>
                <a:srgbClr val="376092"/>
              </a:buClr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548640" lvl="1" indent="-411480">
              <a:lnSpc>
                <a:spcPct val="90000"/>
              </a:lnSpc>
              <a:buClr>
                <a:srgbClr val="376092"/>
              </a:buClr>
              <a:buSzPct val="65000"/>
              <a:buFont typeface="Wingdings 2"/>
              <a:buChar char=""/>
              <a:defRPr/>
            </a:pPr>
            <a:r>
              <a:rPr lang="en-US" dirty="0"/>
              <a:t>Includes professions such </a:t>
            </a:r>
            <a:r>
              <a:rPr lang="en-US" dirty="0" smtClean="0"/>
              <a:t>as:</a:t>
            </a:r>
          </a:p>
          <a:p>
            <a:pPr marL="742950" lvl="2" indent="-342900">
              <a:lnSpc>
                <a:spcPct val="90000"/>
              </a:lnSpc>
              <a:buClr>
                <a:srgbClr val="376092"/>
              </a:buClr>
              <a:defRPr/>
            </a:pPr>
            <a:r>
              <a:rPr lang="en-US" sz="2400" dirty="0" smtClean="0"/>
              <a:t>Accountant;</a:t>
            </a:r>
          </a:p>
          <a:p>
            <a:pPr marL="742950" lvl="2" indent="-342900">
              <a:lnSpc>
                <a:spcPct val="90000"/>
              </a:lnSpc>
              <a:buClr>
                <a:srgbClr val="376092"/>
              </a:buClr>
              <a:defRPr/>
            </a:pPr>
            <a:r>
              <a:rPr lang="en-US" sz="2400" dirty="0" smtClean="0"/>
              <a:t>Architect</a:t>
            </a:r>
            <a:r>
              <a:rPr lang="en-US" sz="2000" dirty="0" smtClean="0"/>
              <a:t>;</a:t>
            </a:r>
          </a:p>
          <a:p>
            <a:pPr marL="742950" lvl="2" indent="-342900"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2000" dirty="0" smtClean="0"/>
              <a:t>Computer Systems Analyst;</a:t>
            </a:r>
          </a:p>
          <a:p>
            <a:pPr marL="742950" lvl="2" indent="-342900"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2000" dirty="0" smtClean="0"/>
              <a:t>Economist;</a:t>
            </a:r>
          </a:p>
          <a:p>
            <a:pPr marL="742950" lvl="2" indent="-342900"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2000" dirty="0" smtClean="0"/>
              <a:t>Engineer;</a:t>
            </a:r>
          </a:p>
          <a:p>
            <a:pPr marL="742950" lvl="2" indent="-342900"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2000" dirty="0" smtClean="0"/>
              <a:t>Graphic Designer; </a:t>
            </a:r>
          </a:p>
          <a:p>
            <a:pPr marL="742950" lvl="2" indent="-342900"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2000" dirty="0" smtClean="0"/>
              <a:t>Industrial Designer;</a:t>
            </a:r>
          </a:p>
          <a:p>
            <a:pPr marL="742950" lvl="2" indent="-342900"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2000" dirty="0" smtClean="0"/>
              <a:t>Lawyer;</a:t>
            </a:r>
          </a:p>
          <a:p>
            <a:pPr marL="742950" lvl="2" indent="-342900"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2000" dirty="0" smtClean="0"/>
              <a:t>Management Consultant;</a:t>
            </a:r>
          </a:p>
          <a:p>
            <a:pPr marL="742950" lvl="2" indent="-342900"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2000" dirty="0" smtClean="0"/>
              <a:t>Scientific Technician; and</a:t>
            </a:r>
          </a:p>
          <a:p>
            <a:pPr marL="742950" lvl="2" indent="-342900"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2000" dirty="0" smtClean="0"/>
              <a:t>Technical Publications Writer.</a:t>
            </a:r>
            <a:endParaRPr lang="en-US" sz="2000" dirty="0"/>
          </a:p>
          <a:p>
            <a:pPr>
              <a:lnSpc>
                <a:spcPct val="80000"/>
              </a:lnSpc>
              <a:buClr>
                <a:srgbClr val="376092"/>
              </a:buClr>
              <a:defRPr/>
            </a:pPr>
            <a:endParaRPr lang="en-US" sz="2400" dirty="0"/>
          </a:p>
          <a:p>
            <a:pPr>
              <a:buClr>
                <a:srgbClr val="376092"/>
              </a:buClr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1041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TN Landmines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2400" dirty="0"/>
              <a:t>Temporary intent = challenges to pursuing a green card</a:t>
            </a:r>
          </a:p>
          <a:p>
            <a:pPr marL="548640" lvl="1" indent="-411480">
              <a:lnSpc>
                <a:spcPct val="80000"/>
              </a:lnSpc>
              <a:buClr>
                <a:srgbClr val="376092"/>
              </a:buClr>
              <a:buSzPct val="65000"/>
              <a:buFont typeface="Wingdings 2"/>
              <a:buChar char=""/>
              <a:defRPr/>
            </a:pPr>
            <a:r>
              <a:rPr lang="en-US" dirty="0" smtClean="0"/>
              <a:t>Difficulties </a:t>
            </a:r>
            <a:r>
              <a:rPr lang="en-US" dirty="0"/>
              <a:t>at specific ports of entry</a:t>
            </a:r>
          </a:p>
          <a:p>
            <a:pPr marL="548640" lvl="1" indent="-411480">
              <a:lnSpc>
                <a:spcPct val="80000"/>
              </a:lnSpc>
              <a:buClr>
                <a:srgbClr val="376092"/>
              </a:buClr>
              <a:buSzPct val="65000"/>
              <a:buFont typeface="Wingdings 2"/>
              <a:buChar char=""/>
              <a:defRPr/>
            </a:pPr>
            <a:r>
              <a:rPr lang="en-US" dirty="0" smtClean="0"/>
              <a:t>Difficulties </a:t>
            </a:r>
            <a:r>
              <a:rPr lang="en-US" dirty="0"/>
              <a:t>with specific jobs:</a:t>
            </a:r>
          </a:p>
          <a:p>
            <a:pPr marL="742950" lvl="2" indent="-342900"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2000" dirty="0"/>
              <a:t>Engineer</a:t>
            </a:r>
          </a:p>
          <a:p>
            <a:pPr marL="1154430" lvl="4" indent="-342900"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1800" dirty="0"/>
              <a:t>“Engineering” in degree field? </a:t>
            </a:r>
          </a:p>
          <a:p>
            <a:pPr marL="1154430" lvl="4" indent="-342900"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1800" dirty="0"/>
              <a:t>Not just a Programmer </a:t>
            </a:r>
          </a:p>
          <a:p>
            <a:pPr marL="742950" lvl="2" indent="-342900"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2100" dirty="0"/>
              <a:t>Computer Systems Analyst</a:t>
            </a:r>
          </a:p>
          <a:p>
            <a:pPr marL="1154430" lvl="4" indent="-342900"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1800" dirty="0" smtClean="0"/>
              <a:t>Don’t  confuse with Software Engineers</a:t>
            </a:r>
          </a:p>
          <a:p>
            <a:pPr marL="742950" lvl="2" indent="-342900"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2000" dirty="0" smtClean="0"/>
              <a:t>Economist</a:t>
            </a:r>
          </a:p>
          <a:p>
            <a:pPr marL="1154430" lvl="4" indent="-342900"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1800" dirty="0" smtClean="0"/>
              <a:t>Not just a financial guy</a:t>
            </a:r>
          </a:p>
          <a:p>
            <a:pPr marL="742950" lvl="2" indent="-342900"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2000" dirty="0" smtClean="0"/>
              <a:t>Management Consultant</a:t>
            </a:r>
          </a:p>
          <a:p>
            <a:pPr marL="1154430" lvl="4" indent="-342900"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1800" dirty="0" smtClean="0"/>
              <a:t>Independent contractor or </a:t>
            </a:r>
          </a:p>
          <a:p>
            <a:pPr marL="1154430" lvl="4" indent="-342900"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1800" dirty="0" smtClean="0"/>
              <a:t>an employee of a consulting firm under contract to a U.S. entity</a:t>
            </a:r>
          </a:p>
          <a:p>
            <a:pPr marL="742950" lvl="2" indent="-342900"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2000" dirty="0" smtClean="0"/>
              <a:t>Scientific Technician</a:t>
            </a:r>
          </a:p>
          <a:p>
            <a:pPr marL="962406" lvl="3" indent="-342900"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1800" dirty="0" smtClean="0"/>
              <a:t>Must be providing support to professional in a defined list of scientific fields</a:t>
            </a:r>
          </a:p>
          <a:p>
            <a:pPr marL="962406" lvl="3" indent="-342900">
              <a:lnSpc>
                <a:spcPct val="80000"/>
              </a:lnSpc>
              <a:buClr>
                <a:srgbClr val="376092"/>
              </a:buClr>
              <a:defRPr/>
            </a:pPr>
            <a:r>
              <a:rPr lang="en-US" sz="1800" dirty="0" smtClean="0"/>
              <a:t>No degree requirement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53763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E-1/E-2 Treaty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Autofit/>
          </a:bodyPr>
          <a:lstStyle/>
          <a:p>
            <a:pPr fontAlgn="base">
              <a:spcBef>
                <a:spcPts val="600"/>
              </a:spcBef>
            </a:pPr>
            <a:r>
              <a:rPr lang="en-US" sz="1400" dirty="0" smtClean="0"/>
              <a:t>Available by definition of treaties between the United States and Employer’s country of nationality</a:t>
            </a:r>
          </a:p>
          <a:p>
            <a:pPr lvl="1" fontAlgn="base"/>
            <a:r>
              <a:rPr lang="en-US" sz="1200" dirty="0" smtClean="0"/>
              <a:t>List of countries with qualifying treaties: </a:t>
            </a: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</a:t>
            </a:r>
            <a:r>
              <a:rPr lang="en-US" sz="1200" dirty="0" smtClean="0">
                <a:hlinkClick r:id="rId2"/>
              </a:rPr>
              <a:t>travel.state.gov/content/visas/english/fees/treaty.html</a:t>
            </a:r>
            <a:endParaRPr lang="en-US" sz="1200" dirty="0" smtClean="0"/>
          </a:p>
          <a:p>
            <a:pPr fontAlgn="base">
              <a:spcBef>
                <a:spcPts val="600"/>
              </a:spcBef>
            </a:pPr>
            <a:r>
              <a:rPr lang="en-US" sz="1400" dirty="0"/>
              <a:t>Enterprise must have the nationality of the treaty country</a:t>
            </a:r>
          </a:p>
          <a:p>
            <a:pPr lvl="1" fontAlgn="base"/>
            <a:r>
              <a:rPr lang="en-US" sz="1200" dirty="0"/>
              <a:t>Nationals of the treaty country must own at least 50% of the enterprise</a:t>
            </a:r>
          </a:p>
          <a:p>
            <a:pPr lvl="1" fontAlgn="base"/>
            <a:r>
              <a:rPr lang="en-US" sz="1200" dirty="0"/>
              <a:t>If publicly traded, the </a:t>
            </a:r>
            <a:r>
              <a:rPr lang="en-US" sz="1200" dirty="0" smtClean="0"/>
              <a:t>enterprise's </a:t>
            </a:r>
            <a:r>
              <a:rPr lang="en-US" sz="1200" dirty="0"/>
              <a:t>nationality is presumed to be that of the stock exchange where the stock is traded</a:t>
            </a:r>
          </a:p>
          <a:p>
            <a:pPr fontAlgn="base">
              <a:spcBef>
                <a:spcPts val="600"/>
              </a:spcBef>
            </a:pPr>
            <a:r>
              <a:rPr lang="en-US" sz="1400" dirty="0"/>
              <a:t>Employees of Treaty Trader or Treaty Investor</a:t>
            </a:r>
          </a:p>
          <a:p>
            <a:pPr lvl="1" fontAlgn="base"/>
            <a:r>
              <a:rPr lang="en-US" sz="1200" dirty="0"/>
              <a:t>Employed in a supervisory or executive capacity or </a:t>
            </a:r>
            <a:r>
              <a:rPr lang="en-US" sz="1200" dirty="0" smtClean="0"/>
              <a:t>possesses special qualifications that make their services </a:t>
            </a:r>
            <a:r>
              <a:rPr lang="en-US" sz="1200" dirty="0"/>
              <a:t>essential to the efficient operation of the </a:t>
            </a:r>
            <a:r>
              <a:rPr lang="en-US" sz="1200" dirty="0" smtClean="0"/>
              <a:t>enterprise</a:t>
            </a:r>
            <a:endParaRPr lang="en-US" sz="1200" dirty="0"/>
          </a:p>
          <a:p>
            <a:pPr lvl="1" fontAlgn="base"/>
            <a:r>
              <a:rPr lang="en-US" sz="1200" dirty="0"/>
              <a:t>Applicant must be a citizen of the treaty country</a:t>
            </a:r>
          </a:p>
          <a:p>
            <a:pPr fontAlgn="base">
              <a:spcBef>
                <a:spcPts val="600"/>
              </a:spcBef>
            </a:pPr>
            <a:r>
              <a:rPr lang="en-US" sz="1400" dirty="0"/>
              <a:t>Procedure for Obtaining E-1/E-2 Status</a:t>
            </a:r>
          </a:p>
          <a:p>
            <a:pPr lvl="1" fontAlgn="base"/>
            <a:r>
              <a:rPr lang="en-US" sz="1200" dirty="0"/>
              <a:t>If Applicant physically outside the United States, Employee must apply for visa abroad (cannot file Form I-129 with USCIS)</a:t>
            </a:r>
          </a:p>
          <a:p>
            <a:pPr lvl="1" fontAlgn="base"/>
            <a:r>
              <a:rPr lang="en-US" sz="1200" dirty="0"/>
              <a:t>If Applicant is in the United States in a lawful nonimmigrant status, Employer may file Form I-129 requesting a change of status with USCIS</a:t>
            </a:r>
          </a:p>
          <a:p>
            <a:pPr fontAlgn="base">
              <a:spcBef>
                <a:spcPts val="600"/>
              </a:spcBef>
            </a:pPr>
            <a:r>
              <a:rPr lang="en-US" sz="1400" dirty="0"/>
              <a:t>Period of Admission</a:t>
            </a:r>
          </a:p>
          <a:p>
            <a:pPr lvl="1" fontAlgn="base"/>
            <a:r>
              <a:rPr lang="en-US" sz="1200" dirty="0"/>
              <a:t>Two year admission and extensions</a:t>
            </a:r>
          </a:p>
          <a:p>
            <a:pPr lvl="1" fontAlgn="base"/>
            <a:r>
              <a:rPr lang="en-US" sz="1200" dirty="0"/>
              <a:t>Two years upon </a:t>
            </a:r>
            <a:r>
              <a:rPr lang="en-US" sz="1200" dirty="0" smtClean="0"/>
              <a:t>re-entry</a:t>
            </a:r>
          </a:p>
          <a:p>
            <a:pPr fontAlgn="base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en-US" sz="1400" dirty="0"/>
              <a:t>Spouses are eligible to work with an Employment Authorization Document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00558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E-1 Treaty Trader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pPr fontAlgn="base"/>
            <a:r>
              <a:rPr lang="en-US" sz="2000" dirty="0" smtClean="0"/>
              <a:t>Trade Means </a:t>
            </a:r>
            <a:r>
              <a:rPr lang="en-US" sz="2000" dirty="0"/>
              <a:t>the </a:t>
            </a:r>
            <a:r>
              <a:rPr lang="en-US" sz="2000" dirty="0" smtClean="0"/>
              <a:t>International Exchange </a:t>
            </a:r>
            <a:r>
              <a:rPr lang="en-US" sz="2000" dirty="0"/>
              <a:t>of </a:t>
            </a:r>
            <a:r>
              <a:rPr lang="en-US" sz="2000" dirty="0" smtClean="0"/>
              <a:t>Items of Trade between the United States and the Treaty Country, including but </a:t>
            </a:r>
            <a:r>
              <a:rPr lang="en-US" sz="2000" dirty="0" smtClean="0"/>
              <a:t>not </a:t>
            </a:r>
            <a:r>
              <a:rPr lang="en-US" sz="2000" dirty="0" smtClean="0"/>
              <a:t>limited to: </a:t>
            </a:r>
          </a:p>
          <a:p>
            <a:pPr lvl="1" fontAlgn="base"/>
            <a:r>
              <a:rPr lang="en-US" sz="1600" dirty="0" smtClean="0"/>
              <a:t>Goods,</a:t>
            </a:r>
          </a:p>
          <a:p>
            <a:pPr lvl="1" fontAlgn="base"/>
            <a:r>
              <a:rPr lang="en-US" sz="1600" dirty="0" smtClean="0"/>
              <a:t>Services,</a:t>
            </a:r>
          </a:p>
          <a:p>
            <a:pPr lvl="1" fontAlgn="base"/>
            <a:r>
              <a:rPr lang="en-US" sz="1600" dirty="0" smtClean="0"/>
              <a:t>International Banking,</a:t>
            </a:r>
          </a:p>
          <a:p>
            <a:pPr lvl="1" fontAlgn="base"/>
            <a:r>
              <a:rPr lang="en-US" sz="1600" dirty="0" smtClean="0"/>
              <a:t>Transportation, and/or</a:t>
            </a:r>
          </a:p>
          <a:p>
            <a:pPr lvl="1" fontAlgn="base"/>
            <a:r>
              <a:rPr lang="en-US" sz="1600" dirty="0" smtClean="0"/>
              <a:t>Technology</a:t>
            </a:r>
            <a:endParaRPr lang="en-US" sz="1600" dirty="0"/>
          </a:p>
          <a:p>
            <a:pPr fontAlgn="base"/>
            <a:r>
              <a:rPr lang="en-US" sz="2000" dirty="0" smtClean="0"/>
              <a:t>There Must Be Substantial Trade that Principally Takes Place between the United States and the Treaty Country</a:t>
            </a:r>
          </a:p>
          <a:p>
            <a:pPr lvl="1" fontAlgn="base"/>
            <a:r>
              <a:rPr lang="en-US" sz="1600" dirty="0" smtClean="0"/>
              <a:t>Substantial Trade</a:t>
            </a:r>
          </a:p>
          <a:p>
            <a:pPr lvl="2" fontAlgn="base"/>
            <a:r>
              <a:rPr lang="en-US" sz="1200" dirty="0" smtClean="0"/>
              <a:t>There must be an amount of trade sufficient to</a:t>
            </a:r>
            <a:r>
              <a:rPr lang="en-US" sz="1200" dirty="0" smtClean="0"/>
              <a:t> ensure </a:t>
            </a:r>
            <a:r>
              <a:rPr lang="en-US" sz="1200" dirty="0" smtClean="0"/>
              <a:t>a continuous flow of international trade between the United States and the treaty country</a:t>
            </a:r>
          </a:p>
          <a:p>
            <a:pPr lvl="2" fontAlgn="base"/>
            <a:r>
              <a:rPr lang="en-US" sz="1200" dirty="0" smtClean="0"/>
              <a:t>Cannot be based on a single transaction</a:t>
            </a:r>
          </a:p>
          <a:p>
            <a:pPr lvl="2" fontAlgn="base"/>
            <a:r>
              <a:rPr lang="en-US" sz="1200" dirty="0" smtClean="0"/>
              <a:t>Volume of trades given more weight than value of trades</a:t>
            </a:r>
            <a:endParaRPr lang="en-US" sz="1200" dirty="0"/>
          </a:p>
          <a:p>
            <a:pPr lvl="1" fontAlgn="base"/>
            <a:r>
              <a:rPr lang="en-US" sz="1600" dirty="0" smtClean="0"/>
              <a:t>Principal Trade</a:t>
            </a:r>
          </a:p>
          <a:p>
            <a:pPr lvl="2" fontAlgn="base"/>
            <a:r>
              <a:rPr lang="en-US" sz="1200" dirty="0" smtClean="0"/>
              <a:t>More </a:t>
            </a:r>
            <a:r>
              <a:rPr lang="en-US" sz="1200" dirty="0"/>
              <a:t>than </a:t>
            </a:r>
            <a:r>
              <a:rPr lang="en-US" sz="1200" dirty="0" smtClean="0"/>
              <a:t>50% </a:t>
            </a:r>
            <a:r>
              <a:rPr lang="en-US" sz="1200" dirty="0"/>
              <a:t>of the international trade involved must be between the United States and the treaty </a:t>
            </a:r>
            <a:r>
              <a:rPr lang="en-US" sz="1200" dirty="0" smtClean="0"/>
              <a:t>country</a:t>
            </a:r>
          </a:p>
          <a:p>
            <a:pPr lvl="2" fontAlgn="base"/>
            <a:r>
              <a:rPr lang="en-US" sz="1200" dirty="0" smtClean="0"/>
              <a:t>Domestic trade not counted in more than 50% calculation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37559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E-2 Treaty Investor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600" dirty="0" smtClean="0"/>
              <a:t>The </a:t>
            </a:r>
            <a:r>
              <a:rPr lang="en-US" sz="1600" dirty="0"/>
              <a:t>investor, either a person, </a:t>
            </a:r>
            <a:r>
              <a:rPr lang="en-US" sz="1600" dirty="0" smtClean="0"/>
              <a:t>partnership, </a:t>
            </a:r>
            <a:r>
              <a:rPr lang="en-US" sz="1600" dirty="0"/>
              <a:t>or corporate entity, must have the citizenship of </a:t>
            </a:r>
            <a:r>
              <a:rPr lang="en-US" sz="1600" dirty="0" smtClean="0"/>
              <a:t>the </a:t>
            </a:r>
            <a:r>
              <a:rPr lang="en-US" sz="1600" dirty="0"/>
              <a:t>treaty </a:t>
            </a:r>
            <a:r>
              <a:rPr lang="en-US" sz="1600" dirty="0" smtClean="0"/>
              <a:t>country</a:t>
            </a:r>
            <a:endParaRPr lang="en-US" sz="1600" dirty="0"/>
          </a:p>
          <a:p>
            <a:pPr lvl="1"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/>
              <a:t>If a business, at least </a:t>
            </a:r>
            <a:r>
              <a:rPr lang="en-US" sz="1400" dirty="0" smtClean="0"/>
              <a:t>50% of </a:t>
            </a:r>
            <a:r>
              <a:rPr lang="en-US" sz="1400" dirty="0"/>
              <a:t>the business must be owned by persons with the treaty country’s </a:t>
            </a:r>
            <a:r>
              <a:rPr lang="en-US" sz="1400" dirty="0" smtClean="0"/>
              <a:t>nationality</a:t>
            </a:r>
            <a:endParaRPr lang="en-US" sz="1400" dirty="0"/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600" dirty="0"/>
              <a:t>Investment</a:t>
            </a:r>
          </a:p>
          <a:p>
            <a:pPr lvl="1"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Must </a:t>
            </a:r>
            <a:r>
              <a:rPr lang="en-US" sz="1400" dirty="0"/>
              <a:t>be substantial, with investment funds or assets committed and </a:t>
            </a:r>
            <a:r>
              <a:rPr lang="en-US" sz="1400" dirty="0" smtClean="0"/>
              <a:t>irrevocable</a:t>
            </a:r>
          </a:p>
          <a:p>
            <a:pPr lvl="1"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Must </a:t>
            </a:r>
            <a:r>
              <a:rPr lang="en-US" sz="1400" dirty="0"/>
              <a:t>be sufficient to ensure the successful operation of the </a:t>
            </a:r>
            <a:r>
              <a:rPr lang="en-US" sz="1400" dirty="0" smtClean="0"/>
              <a:t>enterprise</a:t>
            </a:r>
            <a:endParaRPr lang="en-US" sz="1400" dirty="0"/>
          </a:p>
          <a:p>
            <a:pPr lvl="1"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Must </a:t>
            </a:r>
            <a:r>
              <a:rPr lang="en-US" sz="1400" dirty="0"/>
              <a:t>be a real operating </a:t>
            </a:r>
            <a:r>
              <a:rPr lang="en-US" sz="1400" dirty="0" smtClean="0"/>
              <a:t>enterprise or </a:t>
            </a:r>
            <a:r>
              <a:rPr lang="en-US" sz="1400" dirty="0"/>
              <a:t>an active commercial or </a:t>
            </a:r>
            <a:r>
              <a:rPr lang="en-US" sz="1400" dirty="0" smtClean="0"/>
              <a:t>entrepreneurial undertaking</a:t>
            </a:r>
          </a:p>
          <a:p>
            <a:pPr lvl="2" fontAlgn="base">
              <a:lnSpc>
                <a:spcPct val="120000"/>
              </a:lnSpc>
              <a:spcBef>
                <a:spcPts val="0"/>
              </a:spcBef>
            </a:pPr>
            <a:r>
              <a:rPr lang="en-US" sz="1200" dirty="0" smtClean="0"/>
              <a:t>A </a:t>
            </a:r>
            <a:r>
              <a:rPr lang="en-US" sz="1200" dirty="0"/>
              <a:t>paper organization, </a:t>
            </a:r>
            <a:r>
              <a:rPr lang="en-US" sz="1200" dirty="0" smtClean="0"/>
              <a:t>speculative, </a:t>
            </a:r>
            <a:r>
              <a:rPr lang="en-US" sz="1200" dirty="0"/>
              <a:t>or idle investment does not </a:t>
            </a:r>
            <a:r>
              <a:rPr lang="en-US" sz="1200" dirty="0" smtClean="0"/>
              <a:t>qualify</a:t>
            </a:r>
          </a:p>
          <a:p>
            <a:pPr lvl="2" fontAlgn="base">
              <a:lnSpc>
                <a:spcPct val="120000"/>
              </a:lnSpc>
              <a:spcBef>
                <a:spcPts val="0"/>
              </a:spcBef>
            </a:pPr>
            <a:r>
              <a:rPr lang="en-US" sz="1200" dirty="0" smtClean="0"/>
              <a:t>Uncommitted </a:t>
            </a:r>
            <a:r>
              <a:rPr lang="en-US" sz="1200" dirty="0"/>
              <a:t>funds in a bank account or similar security are not considered an </a:t>
            </a:r>
            <a:r>
              <a:rPr lang="en-US" sz="1200" dirty="0" smtClean="0"/>
              <a:t>investment</a:t>
            </a:r>
          </a:p>
          <a:p>
            <a:pPr lvl="1"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/>
              <a:t>Must be at risk in the commercial sense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600" dirty="0"/>
              <a:t>Enterprise must generate significantly more income than just to provide a living to visa holder and family, or it </a:t>
            </a:r>
            <a:r>
              <a:rPr lang="en-US" sz="1600" dirty="0" smtClean="0"/>
              <a:t>must</a:t>
            </a:r>
            <a:r>
              <a:rPr lang="en-US" sz="1600" dirty="0" smtClean="0"/>
              <a:t> create economic opportunities</a:t>
            </a:r>
            <a:r>
              <a:rPr lang="en-US" sz="1600" dirty="0" smtClean="0"/>
              <a:t> </a:t>
            </a:r>
            <a:r>
              <a:rPr lang="en-US" sz="1600" dirty="0"/>
              <a:t>in the </a:t>
            </a:r>
            <a:r>
              <a:rPr lang="en-US" sz="1600" dirty="0" smtClean="0"/>
              <a:t>U.S.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600" dirty="0" smtClean="0"/>
              <a:t>If applicant is the principal investor, must </a:t>
            </a:r>
            <a:r>
              <a:rPr lang="en-US" sz="1600" dirty="0"/>
              <a:t>be coming to the United States to develop and direct the enterprise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600" dirty="0"/>
              <a:t>If applicant  is not the principal investor, they must be considered an essential </a:t>
            </a:r>
            <a:r>
              <a:rPr lang="en-US" sz="1600" dirty="0" smtClean="0"/>
              <a:t>employee</a:t>
            </a:r>
            <a:r>
              <a:rPr lang="en-US" sz="1600" dirty="0" smtClean="0"/>
              <a:t> or </a:t>
            </a:r>
            <a:r>
              <a:rPr lang="en-US" sz="1600" dirty="0" smtClean="0"/>
              <a:t>employed </a:t>
            </a:r>
            <a:r>
              <a:rPr lang="en-US" sz="1600" dirty="0"/>
              <a:t>in a </a:t>
            </a:r>
            <a:r>
              <a:rPr lang="en-US" sz="1600" dirty="0" smtClean="0"/>
              <a:t>supervisory</a:t>
            </a:r>
            <a:r>
              <a:rPr lang="en-US" sz="1600" dirty="0" smtClean="0"/>
              <a:t> or </a:t>
            </a:r>
            <a:r>
              <a:rPr lang="en-US" sz="1600" dirty="0" smtClean="0"/>
              <a:t>executive capacity</a:t>
            </a:r>
          </a:p>
          <a:p>
            <a:pPr fontAlgn="base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88041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E-3 Specialty Occupations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>
              <a:lnSpc>
                <a:spcPct val="80000"/>
              </a:lnSpc>
              <a:buClr>
                <a:srgbClr val="376092"/>
              </a:buClr>
              <a:defRPr/>
            </a:pPr>
            <a:endParaRPr lang="en-US" altLang="en-US" sz="1700" dirty="0" smtClean="0"/>
          </a:p>
          <a:p>
            <a:pPr fontAlgn="base">
              <a:lnSpc>
                <a:spcPct val="80000"/>
              </a:lnSpc>
              <a:buClr>
                <a:srgbClr val="376092"/>
              </a:buClr>
              <a:defRPr/>
            </a:pPr>
            <a:endParaRPr lang="en-US" altLang="en-US" sz="1700" dirty="0"/>
          </a:p>
          <a:p>
            <a:pPr fontAlgn="base">
              <a:spcBef>
                <a:spcPts val="800"/>
              </a:spcBef>
              <a:defRPr/>
            </a:pPr>
            <a:r>
              <a:rPr lang="en-US" altLang="en-US" sz="2000" dirty="0"/>
              <a:t>Citizens of Australia</a:t>
            </a:r>
          </a:p>
          <a:p>
            <a:pPr fontAlgn="base">
              <a:spcBef>
                <a:spcPts val="800"/>
              </a:spcBef>
              <a:defRPr/>
            </a:pPr>
            <a:r>
              <a:rPr lang="en-US" altLang="en-US" sz="2000" dirty="0"/>
              <a:t>Application can be made directly at a U.S. Consulate</a:t>
            </a:r>
          </a:p>
          <a:p>
            <a:pPr fontAlgn="base">
              <a:spcBef>
                <a:spcPts val="800"/>
              </a:spcBef>
              <a:defRPr/>
            </a:pPr>
            <a:r>
              <a:rPr lang="en-US" altLang="en-US" sz="2000" dirty="0"/>
              <a:t>Entering United States to work in “specialty </a:t>
            </a:r>
            <a:r>
              <a:rPr lang="en-US" altLang="en-US" sz="2000" dirty="0" smtClean="0"/>
              <a:t>occupation”</a:t>
            </a:r>
          </a:p>
          <a:p>
            <a:pPr lvl="1" fontAlgn="base">
              <a:spcBef>
                <a:spcPts val="0"/>
              </a:spcBef>
              <a:defRPr/>
            </a:pPr>
            <a:r>
              <a:rPr lang="en-US" altLang="en-US" sz="1800" dirty="0"/>
              <a:t>Must possess bachelor’s degree (or equivalent) or higher in relevant field</a:t>
            </a:r>
          </a:p>
          <a:p>
            <a:pPr lvl="1" fontAlgn="base">
              <a:spcBef>
                <a:spcPts val="0"/>
              </a:spcBef>
              <a:defRPr/>
            </a:pPr>
            <a:r>
              <a:rPr lang="en-US" altLang="en-US" sz="1800" dirty="0" smtClean="0"/>
              <a:t>Wage </a:t>
            </a:r>
            <a:r>
              <a:rPr lang="en-US" altLang="en-US" sz="1800" dirty="0"/>
              <a:t>and attestation requirements like H-1B, specifically requires an LCA</a:t>
            </a:r>
          </a:p>
          <a:p>
            <a:pPr fontAlgn="base">
              <a:spcBef>
                <a:spcPts val="800"/>
              </a:spcBef>
              <a:defRPr/>
            </a:pPr>
            <a:r>
              <a:rPr lang="en-US" altLang="en-US" sz="2000" dirty="0"/>
              <a:t>Admitted for two year period</a:t>
            </a:r>
          </a:p>
          <a:p>
            <a:pPr fontAlgn="base">
              <a:spcBef>
                <a:spcPts val="800"/>
              </a:spcBef>
              <a:defRPr/>
            </a:pPr>
            <a:r>
              <a:rPr lang="en-US" altLang="en-US" sz="2000" dirty="0"/>
              <a:t>Can be extended indefinitely so long as temporary intent</a:t>
            </a:r>
          </a:p>
          <a:p>
            <a:pPr fontAlgn="base">
              <a:spcBef>
                <a:spcPts val="800"/>
              </a:spcBef>
              <a:defRPr/>
            </a:pPr>
            <a:r>
              <a:rPr lang="en-US" altLang="en-US" sz="2000" dirty="0"/>
              <a:t>10,500 annual quota (historically not met)</a:t>
            </a:r>
          </a:p>
          <a:p>
            <a:pPr fontAlgn="base">
              <a:spcBef>
                <a:spcPts val="800"/>
              </a:spcBef>
              <a:defRPr/>
            </a:pPr>
            <a:r>
              <a:rPr lang="en-US" altLang="en-US" sz="2000" dirty="0"/>
              <a:t>Spouses are eligible to work with an Employment Authorization Document</a:t>
            </a:r>
          </a:p>
        </p:txBody>
      </p:sp>
      <p:pic>
        <p:nvPicPr>
          <p:cNvPr id="4" name="Picture 4" descr="http://t0.gstatic.com/images?q=tbn:ANd9GcTKAJdqVpR1cijJHDAUpiR0BGw741_MB-RcAcDbu8hlKuPeWwYdbm2cdc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219200"/>
            <a:ext cx="2438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82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Petition-Based Classifications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F-1 Student Visa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>
              <a:lnSpc>
                <a:spcPct val="80000"/>
              </a:lnSpc>
              <a:spcBef>
                <a:spcPts val="800"/>
              </a:spcBef>
              <a:defRPr/>
            </a:pPr>
            <a:r>
              <a:rPr lang="en-US" altLang="en-US" sz="2000" dirty="0" smtClean="0"/>
              <a:t>Requirements</a:t>
            </a:r>
          </a:p>
          <a:p>
            <a:pPr lvl="1" fontAlgn="base">
              <a:spcBef>
                <a:spcPts val="600"/>
              </a:spcBef>
              <a:defRPr/>
            </a:pPr>
            <a:r>
              <a:rPr lang="en-US" altLang="en-US" sz="1600" dirty="0"/>
              <a:t>Applicant seeks to enter the United States as a student for the purpose of pursuing a course of study at an established institution of learning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en-US" sz="1600" dirty="0"/>
              <a:t>Must be proficient in English or receive training to become proficient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en-US" sz="1600" dirty="0"/>
              <a:t>Must have sufficient financial support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en-US" sz="1600" dirty="0"/>
              <a:t>Must possess temporary intent</a:t>
            </a:r>
          </a:p>
          <a:p>
            <a:pPr fontAlgn="base">
              <a:lnSpc>
                <a:spcPct val="80000"/>
              </a:lnSpc>
              <a:spcBef>
                <a:spcPts val="800"/>
              </a:spcBef>
              <a:defRPr/>
            </a:pPr>
            <a:endParaRPr lang="en-US" altLang="en-US" sz="2000" dirty="0" smtClean="0"/>
          </a:p>
          <a:p>
            <a:pPr fontAlgn="base">
              <a:lnSpc>
                <a:spcPct val="80000"/>
              </a:lnSpc>
              <a:spcBef>
                <a:spcPts val="800"/>
              </a:spcBef>
              <a:defRPr/>
            </a:pPr>
            <a:r>
              <a:rPr lang="en-US" altLang="en-US" sz="2000" dirty="0" smtClean="0"/>
              <a:t>School </a:t>
            </a:r>
            <a:r>
              <a:rPr lang="en-US" altLang="en-US" sz="2000" dirty="0"/>
              <a:t>will track relevant data in the Student and Exchange Visitor Information Service (SEVIS) system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en-US" sz="1600" dirty="0"/>
              <a:t>SEVIS maintained by Designated School Official (DSO)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en-US" sz="1600" dirty="0"/>
              <a:t>Generates Forms I-20 that serve as documentation of status</a:t>
            </a:r>
          </a:p>
          <a:p>
            <a:pPr fontAlgn="base">
              <a:lnSpc>
                <a:spcPct val="80000"/>
              </a:lnSpc>
              <a:spcBef>
                <a:spcPts val="800"/>
              </a:spcBef>
              <a:defRPr/>
            </a:pPr>
            <a:endParaRPr lang="en-US" altLang="en-US" sz="2000" dirty="0" smtClean="0"/>
          </a:p>
          <a:p>
            <a:pPr fontAlgn="base">
              <a:lnSpc>
                <a:spcPct val="80000"/>
              </a:lnSpc>
              <a:spcBef>
                <a:spcPts val="800"/>
              </a:spcBef>
              <a:defRPr/>
            </a:pPr>
            <a:r>
              <a:rPr lang="en-US" altLang="en-US" sz="2000" dirty="0" smtClean="0"/>
              <a:t>Period </a:t>
            </a:r>
            <a:r>
              <a:rPr lang="en-US" altLang="en-US" sz="2000" dirty="0"/>
              <a:t>of Admission is through the completion of the educational program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en-US" sz="1600" dirty="0"/>
              <a:t>Expiration Date on I-94 indicates Duration of Status (D/S</a:t>
            </a:r>
            <a:r>
              <a:rPr lang="en-US" altLang="en-US" sz="1600" dirty="0" smtClean="0"/>
              <a:t>)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7510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F-1 Employment 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48640" lvl="1" indent="-411480" fontAlgn="base">
              <a:lnSpc>
                <a:spcPct val="80000"/>
              </a:lnSpc>
              <a:spcBef>
                <a:spcPts val="8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en-US" altLang="en-US" dirty="0" smtClean="0"/>
              <a:t>20 </a:t>
            </a:r>
            <a:r>
              <a:rPr lang="en-US" altLang="en-US" dirty="0"/>
              <a:t>hours a week of On Campus Employment</a:t>
            </a:r>
          </a:p>
          <a:p>
            <a:pPr marL="548640" lvl="1" indent="-411480" fontAlgn="base">
              <a:lnSpc>
                <a:spcPct val="80000"/>
              </a:lnSpc>
              <a:spcBef>
                <a:spcPts val="8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lang="en-US" altLang="en-US" dirty="0" smtClean="0"/>
          </a:p>
          <a:p>
            <a:pPr marL="548640" lvl="1" indent="-411480" fontAlgn="base">
              <a:lnSpc>
                <a:spcPct val="80000"/>
              </a:lnSpc>
              <a:spcBef>
                <a:spcPts val="8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en-US" altLang="en-US" dirty="0" smtClean="0"/>
              <a:t>Curricular </a:t>
            </a:r>
            <a:r>
              <a:rPr lang="en-US" altLang="en-US" dirty="0"/>
              <a:t>Practical Training (CPT) occurs while still in school – work is authorized by the DSO on Form </a:t>
            </a:r>
            <a:r>
              <a:rPr lang="en-US" altLang="en-US" dirty="0" smtClean="0"/>
              <a:t>I-20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en-US" sz="1600" dirty="0"/>
              <a:t>Ineligible for Optional Practical Training if more than 12 months of </a:t>
            </a:r>
            <a:r>
              <a:rPr lang="en-US" altLang="en-US" sz="1600" dirty="0" smtClean="0"/>
              <a:t>CPT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en-US" sz="1600" dirty="0" smtClean="0"/>
              <a:t>No EAD Card</a:t>
            </a:r>
            <a:endParaRPr lang="en-US" altLang="en-US" sz="1600" dirty="0"/>
          </a:p>
          <a:p>
            <a:pPr marL="548640" lvl="1" indent="-411480" fontAlgn="base">
              <a:lnSpc>
                <a:spcPct val="80000"/>
              </a:lnSpc>
              <a:spcBef>
                <a:spcPts val="8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lang="en-US" altLang="en-US" dirty="0" smtClean="0"/>
          </a:p>
          <a:p>
            <a:pPr marL="548640" lvl="1" indent="-411480" fontAlgn="base">
              <a:lnSpc>
                <a:spcPct val="80000"/>
              </a:lnSpc>
              <a:spcBef>
                <a:spcPts val="8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en-US" altLang="en-US" dirty="0" smtClean="0"/>
              <a:t>Optional </a:t>
            </a:r>
            <a:r>
              <a:rPr lang="en-US" altLang="en-US" dirty="0"/>
              <a:t>Practical Training (OPT) occurs upon graduation – requires a USCIS-issued Employment Authorization Document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en-US" sz="1600" dirty="0"/>
              <a:t>OPT Valid for a 12 month period (extensions may be available)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en-US" sz="1600" dirty="0"/>
              <a:t>Can be automatically extended until H-1B status begins (“cap-gap</a:t>
            </a:r>
            <a:r>
              <a:rPr lang="en-US" altLang="en-US" sz="1600" dirty="0" smtClean="0"/>
              <a:t>”)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en-US" sz="1600" dirty="0" smtClean="0"/>
              <a:t>Must apply for an EAD card</a:t>
            </a:r>
            <a:endParaRPr lang="en-US" altLang="en-US" sz="1600" dirty="0"/>
          </a:p>
          <a:p>
            <a:pPr lvl="1" fontAlgn="base">
              <a:lnSpc>
                <a:spcPct val="80000"/>
              </a:lnSpc>
              <a:buClr>
                <a:srgbClr val="376092"/>
              </a:buClr>
              <a:defRPr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45600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J-1 Exchange Visitor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>
              <a:lnSpc>
                <a:spcPct val="80000"/>
              </a:lnSpc>
              <a:spcBef>
                <a:spcPts val="800"/>
              </a:spcBef>
              <a:defRPr/>
            </a:pPr>
            <a:r>
              <a:rPr lang="en-US" altLang="en-US" sz="2000" dirty="0"/>
              <a:t>Internship Program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en-US" sz="1600" dirty="0" smtClean="0"/>
              <a:t>Requirements:</a:t>
            </a:r>
          </a:p>
          <a:p>
            <a:pPr lvl="2" fontAlgn="base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en-US" sz="1400" dirty="0" smtClean="0"/>
              <a:t>Applicant </a:t>
            </a:r>
            <a:r>
              <a:rPr lang="en-US" altLang="en-US" sz="1400" dirty="0"/>
              <a:t>is currently enrolled at a post-secondary institution outside the United States; or</a:t>
            </a:r>
          </a:p>
          <a:p>
            <a:pPr lvl="2" fontAlgn="base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en-US" sz="1400" dirty="0"/>
              <a:t>Applicant graduated within the past 12 months from a post-secondary institution outside the United States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en-US" sz="1600" dirty="0"/>
              <a:t>Program can be up to 12 months in length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defRPr/>
            </a:pPr>
            <a:endParaRPr lang="en-US" altLang="en-US" sz="1600" dirty="0"/>
          </a:p>
          <a:p>
            <a:pPr fontAlgn="base">
              <a:lnSpc>
                <a:spcPct val="80000"/>
              </a:lnSpc>
              <a:spcBef>
                <a:spcPts val="800"/>
              </a:spcBef>
              <a:defRPr/>
            </a:pPr>
            <a:r>
              <a:rPr lang="en-US" altLang="en-US" sz="2000" dirty="0"/>
              <a:t>Trainee Program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en-US" sz="1600" dirty="0"/>
              <a:t>Requirements:</a:t>
            </a:r>
          </a:p>
          <a:p>
            <a:pPr lvl="2" fontAlgn="base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en-US" sz="1400" dirty="0"/>
              <a:t>Applicant who has a degree from a foreign post-secondary institution and one year of prior related work experience in their occupational field outside the United States; or </a:t>
            </a:r>
          </a:p>
          <a:p>
            <a:pPr lvl="2" fontAlgn="base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en-US" sz="1400" dirty="0"/>
              <a:t>Five years of work experience outside the United States in their occupational field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en-US" sz="1600" dirty="0"/>
              <a:t>Program can generally be up to 18 months in length</a:t>
            </a:r>
          </a:p>
          <a:p>
            <a:pPr lvl="1" fontAlgn="base">
              <a:lnSpc>
                <a:spcPct val="80000"/>
              </a:lnSpc>
              <a:buClr>
                <a:srgbClr val="376092"/>
              </a:buClr>
              <a:defRPr/>
            </a:pPr>
            <a:endParaRPr lang="en-US" altLang="en-US" sz="1600" dirty="0"/>
          </a:p>
          <a:p>
            <a:pPr marL="548640" lvl="1" indent="-411480" fontAlgn="base">
              <a:lnSpc>
                <a:spcPct val="80000"/>
              </a:lnSpc>
              <a:spcBef>
                <a:spcPts val="8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en-US" altLang="en-US" sz="2000" dirty="0"/>
              <a:t>Two-Year Foreign Residence Requirement INA 212(e)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en-US" sz="1600" dirty="0"/>
              <a:t>Certain J-1 participants are required to return to their home country or country of last residence for a period of two years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en-US" sz="1600" dirty="0"/>
              <a:t>Ineligible to apply for an immigrant visa, adjustment of status, or change of status until requirement is satisfied or waived</a:t>
            </a:r>
          </a:p>
          <a:p>
            <a:pPr marL="742950" lvl="2" indent="-342900" fontAlgn="base">
              <a:lnSpc>
                <a:spcPct val="80000"/>
              </a:lnSpc>
              <a:buClr>
                <a:srgbClr val="376092"/>
              </a:buClr>
              <a:defRPr/>
            </a:pPr>
            <a:endParaRPr lang="en-US" altLang="en-US" sz="1600" dirty="0"/>
          </a:p>
          <a:p>
            <a:pPr lvl="1" fontAlgn="base">
              <a:lnSpc>
                <a:spcPct val="80000"/>
              </a:lnSpc>
              <a:buClr>
                <a:srgbClr val="376092"/>
              </a:buClr>
              <a:defRPr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7171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H-1B Specialty Occupations</a:t>
            </a:r>
            <a:br>
              <a:rPr lang="en-US" dirty="0" smtClean="0"/>
            </a:b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en-US" sz="2000" dirty="0" smtClean="0"/>
          </a:p>
          <a:p>
            <a:r>
              <a:rPr lang="en-US" sz="2000" dirty="0" smtClean="0"/>
              <a:t>Specialty occupations require theoretical and practical application of a body of specialized knowledge and attainment of a bachelor’s degree in the specific specialty normally required.  INA §214(i)(1); 8 CFR §214.2(h)(4)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Position must require a Bachelor’s degree or the equivalent in a specific specialty; Beneficiary must have the Bachelor’s degree or equivalent experience, training, and/or education (3 years of work = 1 year university)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Beneficiary must hold license if licensure required for occupation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Annual numerical limits:</a:t>
            </a:r>
          </a:p>
          <a:p>
            <a:pPr lvl="1"/>
            <a:r>
              <a:rPr lang="en-US" sz="1600" dirty="0" smtClean="0"/>
              <a:t>65,000 per FY for regular cap</a:t>
            </a:r>
          </a:p>
          <a:p>
            <a:pPr lvl="1"/>
            <a:r>
              <a:rPr lang="en-US" sz="1600" dirty="0" smtClean="0"/>
              <a:t>20,000 per FY for Master’s cap (Beneficiary must have </a:t>
            </a:r>
            <a:r>
              <a:rPr lang="en-US" sz="1600" u="sng" dirty="0" smtClean="0"/>
              <a:t>U.S.</a:t>
            </a:r>
            <a:r>
              <a:rPr lang="en-US" sz="1600" dirty="0" smtClean="0"/>
              <a:t> Master’s degree)</a:t>
            </a:r>
          </a:p>
          <a:p>
            <a:pPr lvl="1">
              <a:buNone/>
            </a:pPr>
            <a:endParaRPr lang="en-US" sz="1600" dirty="0" smtClean="0"/>
          </a:p>
          <a:p>
            <a:r>
              <a:rPr lang="en-US" sz="2000" dirty="0"/>
              <a:t>If subject to quota, file on April 1st for start on October 1st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H-1B petitions not subject to the cap:</a:t>
            </a:r>
          </a:p>
          <a:p>
            <a:pPr lvl="1"/>
            <a:r>
              <a:rPr lang="en-US" sz="1600" dirty="0" smtClean="0"/>
              <a:t>Institutions of higher education and non-profits associated</a:t>
            </a:r>
          </a:p>
          <a:p>
            <a:pPr lvl="1"/>
            <a:r>
              <a:rPr lang="en-US" sz="1600" dirty="0" smtClean="0"/>
              <a:t>Extensions</a:t>
            </a:r>
          </a:p>
          <a:p>
            <a:pPr lvl="1"/>
            <a:r>
              <a:rPr lang="en-US" sz="1600" dirty="0" smtClean="0"/>
              <a:t>Petitions filed for change of employer (where initial employer counted v. cap)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2000" dirty="0" smtClean="0"/>
              <a:t>Spouses cannot work 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1447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H-1B Specialty Occupations</a:t>
            </a:r>
            <a:br>
              <a:rPr lang="en-US" sz="3200" dirty="0" smtClean="0"/>
            </a:br>
            <a:r>
              <a:rPr lang="en-US" sz="3200" dirty="0" smtClean="0"/>
              <a:t>Procedure</a:t>
            </a:r>
            <a:br>
              <a:rPr lang="en-US" sz="3200" dirty="0" smtClean="0"/>
            </a:br>
            <a:r>
              <a:rPr lang="en-US" sz="2800" dirty="0" smtClean="0"/>
              <a:t>Stage 1: DOL</a:t>
            </a:r>
            <a:r>
              <a:rPr lang="en-US" sz="3200" dirty="0" smtClean="0"/>
              <a:t>			</a:t>
            </a:r>
            <a:r>
              <a:rPr lang="en-US" sz="2800" dirty="0" smtClean="0"/>
              <a:t>Stage 2: USCIS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82763"/>
            <a:ext cx="4038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Verify employer’s FEIN if not already in iCert (send proof of FEIN to </a:t>
            </a:r>
            <a:r>
              <a:rPr lang="en-US" sz="2400" dirty="0" smtClean="0">
                <a:hlinkClick r:id="rId2"/>
              </a:rPr>
              <a:t>lca.chicago@dol.gov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Employer posts notice of filing LCA (leave up for 10 consecutive days at worksite(s))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File LCA with DOL electronically upon employer’s confirmation of posting notice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LCA certified by DOL in ~7 (business) days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98637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File H-1B petition with USCIS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Upon approval, beneficiary may apply for visa at U.S. Consulate abroad (if required).  Check with particular U.S. Consulate re: earliest date to apply for H-1B visa before petition becomes valid October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9724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H-1B Specialty Occupations</a:t>
            </a:r>
            <a:br>
              <a:rPr lang="en-US" dirty="0" smtClean="0"/>
            </a:br>
            <a:r>
              <a:rPr lang="en-US" dirty="0" smtClean="0"/>
              <a:t>Employer Obligations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200" dirty="0" smtClean="0"/>
              <a:t>Attestations on LCA – 20 CFR §655.730:</a:t>
            </a:r>
          </a:p>
          <a:p>
            <a:pPr lvl="1"/>
            <a:r>
              <a:rPr lang="en-US" sz="2200" dirty="0" smtClean="0"/>
              <a:t>Employer will pay higher of actual or prevailing wage</a:t>
            </a:r>
          </a:p>
          <a:p>
            <a:pPr lvl="1"/>
            <a:r>
              <a:rPr lang="en-US" sz="2200" dirty="0" smtClean="0"/>
              <a:t>Employer will provide working conditions that will not adversely affect the working conditions of U.S. workers similarly employed</a:t>
            </a:r>
          </a:p>
          <a:p>
            <a:pPr lvl="1"/>
            <a:r>
              <a:rPr lang="en-US" sz="2200" dirty="0" smtClean="0"/>
              <a:t>No strike or lockout</a:t>
            </a:r>
          </a:p>
          <a:p>
            <a:pPr lvl="1"/>
            <a:r>
              <a:rPr lang="en-US" sz="2200" dirty="0" smtClean="0"/>
              <a:t>Notice of LCA filing provided at worksite(s)</a:t>
            </a:r>
          </a:p>
          <a:p>
            <a:pPr lvl="1">
              <a:buNone/>
            </a:pPr>
            <a:endParaRPr lang="en-US" sz="2200" dirty="0" smtClean="0"/>
          </a:p>
          <a:p>
            <a:r>
              <a:rPr lang="en-US" sz="2200" dirty="0" smtClean="0"/>
              <a:t>Public Access File – 20 CFR §655.760: must be maintained at principal place of business or at the place of employment, for 1 year from date on which worker employed under LCA, or 1 year from date LCA expired or was withdrawn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Return transportation costs of H-1B worker – 8 CFR §214.2(h)(4)(iii)(E):  employer liable for reasonable costs of return transportation of the worker abroad if the alien is dismissed by the employer prior to end of authorized admission.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Notify USCIS of termination of employment- 20 CFR §655.731(c) – to comply with regulations and ensure employer not liable for back wages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4746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H-1B Specialty Occupations</a:t>
            </a:r>
            <a:br>
              <a:rPr lang="en-US" dirty="0" smtClean="0"/>
            </a:br>
            <a:r>
              <a:rPr lang="en-US" dirty="0" smtClean="0"/>
              <a:t>Time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Initial petition valid for up to 3 years (but may not exceed validity of LCA)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H-1B workers limited to 6 years in H-1B status (time spent in L-1 status also counts towards the 6 years)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Exceptions to 6 year limit:</a:t>
            </a:r>
          </a:p>
          <a:p>
            <a:pPr lvl="1"/>
            <a:r>
              <a:rPr lang="en-US" sz="1600" dirty="0" smtClean="0"/>
              <a:t>H-1B workers who reside less than 6 mos/year in U.S., seasonal or intermittent employees</a:t>
            </a:r>
          </a:p>
          <a:p>
            <a:pPr lvl="1"/>
            <a:r>
              <a:rPr lang="en-US" sz="1600" dirty="0" smtClean="0"/>
              <a:t>H-1B who remains outside U.S. for one year may begin the 6 year period anew (but subject to cap)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Extensions beyond 6 year limit for H-1B workers that have reached certain stages in the lawful permanent residence process (per AC21):</a:t>
            </a:r>
          </a:p>
          <a:p>
            <a:pPr lvl="1"/>
            <a:r>
              <a:rPr lang="en-US" sz="1600" dirty="0" smtClean="0"/>
              <a:t>In 3 year increments if I-140 is approved, but no immigrant visa available</a:t>
            </a:r>
          </a:p>
          <a:p>
            <a:pPr lvl="1"/>
            <a:r>
              <a:rPr lang="en-US" sz="1600" dirty="0" smtClean="0"/>
              <a:t>In 1 year increments if labor certification application or I-140 filed at least 365 days prior to reaching 6 year limit</a:t>
            </a:r>
          </a:p>
          <a:p>
            <a:pPr lvl="1">
              <a:buNone/>
            </a:pPr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900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H-1B Specialty Occupations </a:t>
            </a:r>
            <a:br>
              <a:rPr lang="en-US" dirty="0" smtClean="0"/>
            </a:br>
            <a:r>
              <a:rPr lang="en-US" dirty="0" smtClean="0"/>
              <a:t>Portability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H-1B worker may accept employment with another employer upon the </a:t>
            </a:r>
            <a:r>
              <a:rPr lang="en-US" sz="2000" i="1" dirty="0" smtClean="0"/>
              <a:t>filing </a:t>
            </a:r>
            <a:r>
              <a:rPr lang="en-US" sz="2000" dirty="0" smtClean="0"/>
              <a:t>of an H-1B petition by the new employer, so long as:</a:t>
            </a:r>
          </a:p>
          <a:p>
            <a:pPr lvl="1"/>
            <a:r>
              <a:rPr lang="en-US" sz="2000" dirty="0" smtClean="0"/>
              <a:t>H-1B worker maintaining valid H-1B status</a:t>
            </a:r>
          </a:p>
          <a:p>
            <a:pPr lvl="1"/>
            <a:r>
              <a:rPr lang="en-US" sz="2000" dirty="0" smtClean="0"/>
              <a:t>No unauthorized employment prior to the new employer’s filing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000" dirty="0"/>
              <a:t>Petition filed by new employer not subject to cap if initial petition filed on behalf of worker was subject to cap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/>
              <a:t>File H-1B transfer petition with recent paystubs to show beneficiary is maintaining H-1B status/no unauthorized employment prior to filing</a:t>
            </a:r>
          </a:p>
          <a:p>
            <a:pPr>
              <a:buFont typeface="Arial"/>
              <a:buChar char="•"/>
            </a:pP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H-1B Specialty Occupations</a:t>
            </a:r>
            <a:br>
              <a:rPr lang="en-US" dirty="0" smtClean="0"/>
            </a:br>
            <a:r>
              <a:rPr lang="en-US" dirty="0" smtClean="0"/>
              <a:t>Landmines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Heavy scrutiny of petitions filed for H-1B workers placed at third party worksites - Neufeld memo January 8, 2010, AILA Infonet Doc. No. 10011363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To show petitioner maintains right to control H-1B worker at third party worksite:</a:t>
            </a:r>
          </a:p>
          <a:p>
            <a:pPr lvl="1"/>
            <a:r>
              <a:rPr lang="en-US" sz="1600" dirty="0" smtClean="0"/>
              <a:t>Discuss provision of benefits to worker, confirm company claims beneficiary as employee for tax purposes, explain how beneficiary will be used in-house by petitioner</a:t>
            </a:r>
          </a:p>
          <a:p>
            <a:pPr lvl="1"/>
            <a:r>
              <a:rPr lang="en-US" sz="1600" dirty="0" smtClean="0"/>
              <a:t>Provide copies of:  employee handbook, performance reviews, end client letter, contract/Master Services Agreement, organizational chart, timesheets</a:t>
            </a:r>
          </a:p>
          <a:p>
            <a:pPr lvl="1">
              <a:buNone/>
            </a:pPr>
            <a:endParaRPr lang="en-US" sz="1600" dirty="0" smtClean="0"/>
          </a:p>
          <a:p>
            <a:r>
              <a:rPr lang="en-US" sz="2000" dirty="0" smtClean="0"/>
              <a:t>USCIS may limit validity of H-1B petition for person working at third party site to end date of Master Service Agreement/Work Order (less than 3 years)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8517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4053</Words>
  <Application>Microsoft Macintosh PowerPoint</Application>
  <PresentationFormat>On-screen Show (4:3)</PresentationFormat>
  <Paragraphs>378</Paragraphs>
  <Slides>32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Apex</vt:lpstr>
      <vt:lpstr>NIV Fundamentals</vt:lpstr>
      <vt:lpstr>The Framework for NIVs</vt:lpstr>
      <vt:lpstr>Petition-Based Classifications </vt:lpstr>
      <vt:lpstr>H-1B Specialty Occupations Basics</vt:lpstr>
      <vt:lpstr>H-1B Specialty Occupations Procedure Stage 1: DOL   Stage 2: USCIS</vt:lpstr>
      <vt:lpstr>H-1B Specialty Occupations Employer Obligations</vt:lpstr>
      <vt:lpstr>H-1B Specialty Occupations Time Limitations</vt:lpstr>
      <vt:lpstr>H-1B Specialty Occupations  Portability</vt:lpstr>
      <vt:lpstr>H-1B Specialty Occupations Landmines</vt:lpstr>
      <vt:lpstr>L-1 Intracompany Transferees Basics</vt:lpstr>
      <vt:lpstr>L-1 Intracompany Transferees Qualifying Relationships</vt:lpstr>
      <vt:lpstr>L-1 Intracompany Transferees L-1A Managers and Executives</vt:lpstr>
      <vt:lpstr>L-1 Intracompany Transferees  L-1B Specialized Knowledge Workers</vt:lpstr>
      <vt:lpstr>L-1B Specialized Knowledge Standards Based on Puleo/Ohata Memos</vt:lpstr>
      <vt:lpstr>L-1 Intracompany Transferees  “New Office” Petitions</vt:lpstr>
      <vt:lpstr>L-1 Intracompany Transferees        Time Limitations</vt:lpstr>
      <vt:lpstr>L-1 Intracompany Transferees Landmines</vt:lpstr>
      <vt:lpstr>O-1 Aliens of Extraordinary Ability/ Extraordinary Achievement </vt:lpstr>
      <vt:lpstr>P  Visa Athletes, Entertainers, Artists P-1 Basics </vt:lpstr>
      <vt:lpstr>P Visa Athletes, Entertainers, Artists P-2 Basics</vt:lpstr>
      <vt:lpstr>P Visa Athletes, Entertainers, Artists P-3 Basics</vt:lpstr>
      <vt:lpstr>Non Petition-Based Classifications </vt:lpstr>
      <vt:lpstr>TN Professionals</vt:lpstr>
      <vt:lpstr>TN Job List</vt:lpstr>
      <vt:lpstr>TN Landmines</vt:lpstr>
      <vt:lpstr>E-1/E-2 Treaty Status</vt:lpstr>
      <vt:lpstr>E-1 Treaty Trader</vt:lpstr>
      <vt:lpstr>E-2 Treaty Investor</vt:lpstr>
      <vt:lpstr>E-3 Specialty Occupations</vt:lpstr>
      <vt:lpstr>F-1 Student Visa</vt:lpstr>
      <vt:lpstr>F-1 Employment Authorization</vt:lpstr>
      <vt:lpstr>J-1 Exchange Visitor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NIV Fundamentals</dc:title>
  <dc:creator>Christin Faykus</dc:creator>
  <cp:lastModifiedBy>Jordan</cp:lastModifiedBy>
  <cp:revision>75</cp:revision>
  <dcterms:created xsi:type="dcterms:W3CDTF">2014-04-18T18:10:11Z</dcterms:created>
  <dcterms:modified xsi:type="dcterms:W3CDTF">2014-04-18T18:37:06Z</dcterms:modified>
</cp:coreProperties>
</file>